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8"/>
  </p:notesMasterIdLst>
  <p:handoutMasterIdLst>
    <p:handoutMasterId r:id="rId19"/>
  </p:handoutMasterIdLst>
  <p:sldIdLst>
    <p:sldId id="257" r:id="rId5"/>
    <p:sldId id="317" r:id="rId6"/>
    <p:sldId id="310" r:id="rId7"/>
    <p:sldId id="314" r:id="rId8"/>
    <p:sldId id="315" r:id="rId9"/>
    <p:sldId id="316" r:id="rId10"/>
    <p:sldId id="319" r:id="rId11"/>
    <p:sldId id="320" r:id="rId12"/>
    <p:sldId id="321" r:id="rId13"/>
    <p:sldId id="273" r:id="rId14"/>
    <p:sldId id="318" r:id="rId15"/>
    <p:sldId id="272" r:id="rId16"/>
    <p:sldId id="31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64" autoAdjust="0"/>
    <p:restoredTop sz="96327"/>
  </p:normalViewPr>
  <p:slideViewPr>
    <p:cSldViewPr snapToGrid="0" snapToObjects="1">
      <p:cViewPr varScale="1">
        <p:scale>
          <a:sx n="70" d="100"/>
          <a:sy n="70" d="100"/>
        </p:scale>
        <p:origin x="90" y="1794"/>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7D74A2-3B4D-954C-BCE0-BA697DC5CE4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4AF4C31-EF37-264F-8C4F-A3A07C139E0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4CDE01-A1F3-2049-81BA-B7E4D3301AE3}" type="datetimeFigureOut">
              <a:rPr lang="en-US" smtClean="0"/>
              <a:t>12/3/2020</a:t>
            </a:fld>
            <a:endParaRPr lang="en-US"/>
          </a:p>
        </p:txBody>
      </p:sp>
      <p:sp>
        <p:nvSpPr>
          <p:cNvPr id="4" name="Footer Placeholder 3">
            <a:extLst>
              <a:ext uri="{FF2B5EF4-FFF2-40B4-BE49-F238E27FC236}">
                <a16:creationId xmlns:a16="http://schemas.microsoft.com/office/drawing/2014/main" id="{09743C93-A831-5544-9766-0D18935B52D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58FBCD7-D303-7B4D-A718-8B6CB0EF84C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0B6429-A076-9E48-9B7C-D88E10C098DC}" type="slidenum">
              <a:rPr lang="en-US" smtClean="0"/>
              <a:t>‹#›</a:t>
            </a:fld>
            <a:endParaRPr lang="en-US"/>
          </a:p>
        </p:txBody>
      </p:sp>
    </p:spTree>
    <p:extLst>
      <p:ext uri="{BB962C8B-B14F-4D97-AF65-F5344CB8AC3E}">
        <p14:creationId xmlns:p14="http://schemas.microsoft.com/office/powerpoint/2010/main" val="2595429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F6A9CC-D495-EF43-8C44-1644A9ED4984}" type="datetimeFigureOut">
              <a:rPr lang="en-US" smtClean="0"/>
              <a:t>12/3/2020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AB882A-90D7-FB4D-B996-1F0AF3284E8B}" type="slidenum">
              <a:rPr lang="en-US" smtClean="0"/>
              <a:t>‹#›</a:t>
            </a:fld>
            <a:endParaRPr lang="en-US"/>
          </a:p>
        </p:txBody>
      </p:sp>
    </p:spTree>
    <p:extLst>
      <p:ext uri="{BB962C8B-B14F-4D97-AF65-F5344CB8AC3E}">
        <p14:creationId xmlns:p14="http://schemas.microsoft.com/office/powerpoint/2010/main" val="3237353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84E2D5E-E304-F744-92B4-C2614AA64448}"/>
              </a:ext>
            </a:extLst>
          </p:cNvPr>
          <p:cNvSpPr txBox="1"/>
          <p:nvPr userDrawn="1"/>
        </p:nvSpPr>
        <p:spPr>
          <a:xfrm>
            <a:off x="4064295" y="418470"/>
            <a:ext cx="4072935" cy="261610"/>
          </a:xfrm>
          <a:prstGeom prst="rect">
            <a:avLst/>
          </a:prstGeom>
          <a:noFill/>
        </p:spPr>
        <p:txBody>
          <a:bodyPr wrap="square" rtlCol="0">
            <a:spAutoFit/>
          </a:bodyPr>
          <a:lstStyle/>
          <a:p>
            <a:pPr algn="ctr"/>
            <a:r>
              <a:rPr lang="en-US" sz="1100" spc="300" dirty="0">
                <a:solidFill>
                  <a:schemeClr val="bg1">
                    <a:lumMod val="95000"/>
                  </a:schemeClr>
                </a:solidFill>
                <a:latin typeface="Arial" panose="020B0604020202020204" pitchFamily="34" charset="0"/>
                <a:cs typeface="Arial" panose="020B0604020202020204" pitchFamily="34" charset="0"/>
              </a:rPr>
              <a:t>FLORIDA INTERNATIONAL UNIVERSITY</a:t>
            </a:r>
          </a:p>
        </p:txBody>
      </p:sp>
      <p:sp>
        <p:nvSpPr>
          <p:cNvPr id="8" name="Title Placeholder 1">
            <a:extLst>
              <a:ext uri="{FF2B5EF4-FFF2-40B4-BE49-F238E27FC236}">
                <a16:creationId xmlns:a16="http://schemas.microsoft.com/office/drawing/2014/main" id="{88DEB929-9798-7B44-8E54-60948088B046}"/>
              </a:ext>
            </a:extLst>
          </p:cNvPr>
          <p:cNvSpPr>
            <a:spLocks noGrp="1"/>
          </p:cNvSpPr>
          <p:nvPr>
            <p:ph type="title"/>
          </p:nvPr>
        </p:nvSpPr>
        <p:spPr>
          <a:xfrm>
            <a:off x="1603727" y="3721808"/>
            <a:ext cx="8984543" cy="1325563"/>
          </a:xfrm>
          <a:prstGeom prst="rect">
            <a:avLst/>
          </a:prstGeom>
        </p:spPr>
        <p:txBody>
          <a:bodyPr vert="horz" lIns="91440" tIns="45720" rIns="91440" bIns="45720" rtlCol="0" anchor="ctr">
            <a:normAutofit/>
          </a:bodyPr>
          <a:lstStyle>
            <a:lvl1pPr algn="ctr">
              <a:defRPr sz="3600"/>
            </a:lvl1pPr>
          </a:lstStyle>
          <a:p>
            <a:endParaRPr lang="en-US" dirty="0"/>
          </a:p>
        </p:txBody>
      </p:sp>
    </p:spTree>
    <p:extLst>
      <p:ext uri="{BB962C8B-B14F-4D97-AF65-F5344CB8AC3E}">
        <p14:creationId xmlns:p14="http://schemas.microsoft.com/office/powerpoint/2010/main" val="2483665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Slide 5">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6564F3C-4E9C-A84A-915B-1971194754CE}"/>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close up of a sign&#10;&#10;Description automatically generated">
            <a:extLst>
              <a:ext uri="{FF2B5EF4-FFF2-40B4-BE49-F238E27FC236}">
                <a16:creationId xmlns:a16="http://schemas.microsoft.com/office/drawing/2014/main" id="{D10DF140-61C7-C94E-9347-6DD282A33E2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4" name="Title 1">
            <a:extLst>
              <a:ext uri="{FF2B5EF4-FFF2-40B4-BE49-F238E27FC236}">
                <a16:creationId xmlns:a16="http://schemas.microsoft.com/office/drawing/2014/main" id="{27A209E8-E5E1-5D41-92D2-2615A78E2694}"/>
              </a:ext>
            </a:extLst>
          </p:cNvPr>
          <p:cNvSpPr>
            <a:spLocks noGrp="1"/>
          </p:cNvSpPr>
          <p:nvPr>
            <p:ph type="title"/>
          </p:nvPr>
        </p:nvSpPr>
        <p:spPr>
          <a:xfrm>
            <a:off x="726040" y="544528"/>
            <a:ext cx="3358280" cy="563880"/>
          </a:xfrm>
          <a:prstGeom prst="rect">
            <a:avLst/>
          </a:prstGeom>
        </p:spPr>
        <p:txBody>
          <a:bodyPr anchor="ctr">
            <a:noAutofit/>
          </a:bodyPr>
          <a:lstStyle>
            <a:lvl1pPr>
              <a:defRPr sz="2400">
                <a:solidFill>
                  <a:srgbClr val="CC0066"/>
                </a:solidFill>
              </a:defRPr>
            </a:lvl1pPr>
          </a:lstStyle>
          <a:p>
            <a:endParaRPr lang="en-US" dirty="0"/>
          </a:p>
        </p:txBody>
      </p:sp>
      <p:sp>
        <p:nvSpPr>
          <p:cNvPr id="5" name="Text Placeholder 3">
            <a:extLst>
              <a:ext uri="{FF2B5EF4-FFF2-40B4-BE49-F238E27FC236}">
                <a16:creationId xmlns:a16="http://schemas.microsoft.com/office/drawing/2014/main" id="{BB3200B7-23B0-6542-AF46-FF8EFBF9FBA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6" name="Picture Placeholder 3">
            <a:extLst>
              <a:ext uri="{FF2B5EF4-FFF2-40B4-BE49-F238E27FC236}">
                <a16:creationId xmlns:a16="http://schemas.microsoft.com/office/drawing/2014/main" id="{0CB99F92-7B2D-DA41-8932-E06E340EA02C}"/>
              </a:ext>
            </a:extLst>
          </p:cNvPr>
          <p:cNvSpPr>
            <a:spLocks noGrp="1"/>
          </p:cNvSpPr>
          <p:nvPr>
            <p:ph type="pic" sz="quarter" idx="11"/>
          </p:nvPr>
        </p:nvSpPr>
        <p:spPr>
          <a:xfrm flipH="1">
            <a:off x="3632199" y="743802"/>
            <a:ext cx="7976031" cy="5370396"/>
          </a:xfrm>
          <a:prstGeom prst="corner">
            <a:avLst>
              <a:gd name="adj1" fmla="val 57567"/>
              <a:gd name="adj2" fmla="val 95877"/>
            </a:avLst>
          </a:prstGeom>
          <a:blipFill dpi="0" rotWithShape="0">
            <a:blip r:embed="rId3" cstate="email">
              <a:extLst>
                <a:ext uri="{28A0092B-C50C-407E-A947-70E740481C1C}">
                  <a14:useLocalDpi xmlns:a14="http://schemas.microsoft.com/office/drawing/2010/main"/>
                </a:ext>
              </a:extLst>
            </a:blip>
            <a:srcRect/>
            <a:stretch>
              <a:fillRect/>
            </a:stretch>
          </a:blipFill>
        </p:spPr>
        <p:txBody>
          <a:bodyPr/>
          <a:lstStyle/>
          <a:p>
            <a:endParaRPr lang="en-US"/>
          </a:p>
        </p:txBody>
      </p:sp>
      <p:grpSp>
        <p:nvGrpSpPr>
          <p:cNvPr id="7" name="Group 6">
            <a:extLst>
              <a:ext uri="{FF2B5EF4-FFF2-40B4-BE49-F238E27FC236}">
                <a16:creationId xmlns:a16="http://schemas.microsoft.com/office/drawing/2014/main" id="{3BDDF83C-8AC7-A941-A027-BAAF20DCA295}"/>
              </a:ext>
            </a:extLst>
          </p:cNvPr>
          <p:cNvGrpSpPr/>
          <p:nvPr userDrawn="1"/>
        </p:nvGrpSpPr>
        <p:grpSpPr>
          <a:xfrm>
            <a:off x="3632200" y="637953"/>
            <a:ext cx="7976031" cy="2393648"/>
            <a:chOff x="3683000" y="638356"/>
            <a:chExt cx="7976031" cy="2393648"/>
          </a:xfrm>
        </p:grpSpPr>
        <p:sp>
          <p:nvSpPr>
            <p:cNvPr id="8" name="Rectangle 7">
              <a:extLst>
                <a:ext uri="{FF2B5EF4-FFF2-40B4-BE49-F238E27FC236}">
                  <a16:creationId xmlns:a16="http://schemas.microsoft.com/office/drawing/2014/main" id="{5DA12D9A-A693-B545-A8F5-2A9593D2A685}"/>
                </a:ext>
              </a:extLst>
            </p:cNvPr>
            <p:cNvSpPr/>
            <p:nvPr/>
          </p:nvSpPr>
          <p:spPr>
            <a:xfrm>
              <a:off x="6417481" y="638356"/>
              <a:ext cx="5241550" cy="110074"/>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A635189E-CF3C-9646-86FF-9D061A9687AC}"/>
                </a:ext>
              </a:extLst>
            </p:cNvPr>
            <p:cNvSpPr/>
            <p:nvPr/>
          </p:nvSpPr>
          <p:spPr>
            <a:xfrm rot="16200000">
              <a:off x="5327064" y="1829604"/>
              <a:ext cx="2292822" cy="111977"/>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F1F58982-B41E-8340-83CF-555551EE8C45}"/>
                </a:ext>
              </a:extLst>
            </p:cNvPr>
            <p:cNvSpPr/>
            <p:nvPr/>
          </p:nvSpPr>
          <p:spPr>
            <a:xfrm flipH="1">
              <a:off x="3683000" y="2924436"/>
              <a:ext cx="2754068" cy="10605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1E713DD1-BC1A-3248-8CC2-6E864ABAACD2}"/>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7366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Corner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3A9093-3691-AA4C-A2F4-304998E299F0}"/>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9F342235-2539-9C42-9FFC-2583D8FF2508}"/>
              </a:ext>
            </a:extLst>
          </p:cNvPr>
          <p:cNvGrpSpPr/>
          <p:nvPr userDrawn="1"/>
        </p:nvGrpSpPr>
        <p:grpSpPr>
          <a:xfrm flipH="1" flipV="1">
            <a:off x="10644674" y="5408676"/>
            <a:ext cx="735606" cy="746592"/>
            <a:chOff x="897887" y="745236"/>
            <a:chExt cx="735606" cy="746592"/>
          </a:xfrm>
        </p:grpSpPr>
        <p:sp>
          <p:nvSpPr>
            <p:cNvPr id="5" name="Rectangle 4">
              <a:extLst>
                <a:ext uri="{FF2B5EF4-FFF2-40B4-BE49-F238E27FC236}">
                  <a16:creationId xmlns:a16="http://schemas.microsoft.com/office/drawing/2014/main" id="{7B082B33-8809-4D4E-892A-871B1D090AB4}"/>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5">
              <a:extLst>
                <a:ext uri="{FF2B5EF4-FFF2-40B4-BE49-F238E27FC236}">
                  <a16:creationId xmlns:a16="http://schemas.microsoft.com/office/drawing/2014/main" id="{6D9A3A04-48C2-9046-99D8-29E0696CC719}"/>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7" name="Group 6">
            <a:extLst>
              <a:ext uri="{FF2B5EF4-FFF2-40B4-BE49-F238E27FC236}">
                <a16:creationId xmlns:a16="http://schemas.microsoft.com/office/drawing/2014/main" id="{7234CB5F-76F4-6745-89D4-C806CD69862C}"/>
              </a:ext>
            </a:extLst>
          </p:cNvPr>
          <p:cNvGrpSpPr/>
          <p:nvPr userDrawn="1"/>
        </p:nvGrpSpPr>
        <p:grpSpPr>
          <a:xfrm flipV="1">
            <a:off x="789474" y="5408676"/>
            <a:ext cx="735606" cy="746592"/>
            <a:chOff x="897887" y="745236"/>
            <a:chExt cx="735606" cy="746592"/>
          </a:xfrm>
        </p:grpSpPr>
        <p:sp>
          <p:nvSpPr>
            <p:cNvPr id="8" name="Rectangle 7">
              <a:extLst>
                <a:ext uri="{FF2B5EF4-FFF2-40B4-BE49-F238E27FC236}">
                  <a16:creationId xmlns:a16="http://schemas.microsoft.com/office/drawing/2014/main" id="{29A027F7-340B-AE49-A6E7-AF7808C4881B}"/>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3008E556-02A5-F644-8527-1071C399CF8F}"/>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0" name="Group 9">
            <a:extLst>
              <a:ext uri="{FF2B5EF4-FFF2-40B4-BE49-F238E27FC236}">
                <a16:creationId xmlns:a16="http://schemas.microsoft.com/office/drawing/2014/main" id="{9F0C6396-694E-7E4D-99B5-1FFF7CB06E00}"/>
              </a:ext>
            </a:extLst>
          </p:cNvPr>
          <p:cNvGrpSpPr/>
          <p:nvPr userDrawn="1"/>
        </p:nvGrpSpPr>
        <p:grpSpPr>
          <a:xfrm flipH="1">
            <a:off x="10644674" y="745236"/>
            <a:ext cx="735606" cy="746592"/>
            <a:chOff x="897887" y="745236"/>
            <a:chExt cx="735606" cy="746592"/>
          </a:xfrm>
        </p:grpSpPr>
        <p:sp>
          <p:nvSpPr>
            <p:cNvPr id="11" name="Rectangle 10">
              <a:extLst>
                <a:ext uri="{FF2B5EF4-FFF2-40B4-BE49-F238E27FC236}">
                  <a16:creationId xmlns:a16="http://schemas.microsoft.com/office/drawing/2014/main" id="{CED90838-A6BF-0F4F-9EEF-F4EF18A3585C}"/>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1">
              <a:extLst>
                <a:ext uri="{FF2B5EF4-FFF2-40B4-BE49-F238E27FC236}">
                  <a16:creationId xmlns:a16="http://schemas.microsoft.com/office/drawing/2014/main" id="{B3FA1B5D-1100-BA4E-880C-425F37DC1986}"/>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3" name="Content Placeholder 15">
            <a:extLst>
              <a:ext uri="{FF2B5EF4-FFF2-40B4-BE49-F238E27FC236}">
                <a16:creationId xmlns:a16="http://schemas.microsoft.com/office/drawing/2014/main" id="{A9768829-BB27-E04C-AC08-35C2DCF43426}"/>
              </a:ext>
            </a:extLst>
          </p:cNvPr>
          <p:cNvSpPr>
            <a:spLocks noGrp="1"/>
          </p:cNvSpPr>
          <p:nvPr>
            <p:ph sz="quarter" idx="10"/>
          </p:nvPr>
        </p:nvSpPr>
        <p:spPr>
          <a:xfrm>
            <a:off x="2418591" y="2310784"/>
            <a:ext cx="7510717" cy="3394452"/>
          </a:xfrm>
        </p:spPr>
        <p:txBody>
          <a:bodyPr>
            <a:normAutofit/>
          </a:bodyPr>
          <a:lstStyle>
            <a:lvl1pPr marL="0" indent="0">
              <a:buNone/>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endParaRPr lang="en-US" dirty="0"/>
          </a:p>
        </p:txBody>
      </p:sp>
      <p:sp>
        <p:nvSpPr>
          <p:cNvPr id="14" name="Title Placeholder 1">
            <a:extLst>
              <a:ext uri="{FF2B5EF4-FFF2-40B4-BE49-F238E27FC236}">
                <a16:creationId xmlns:a16="http://schemas.microsoft.com/office/drawing/2014/main" id="{67577F2A-343B-0547-90B9-3107102671CE}"/>
              </a:ext>
            </a:extLst>
          </p:cNvPr>
          <p:cNvSpPr>
            <a:spLocks noGrp="1"/>
          </p:cNvSpPr>
          <p:nvPr>
            <p:ph type="title"/>
          </p:nvPr>
        </p:nvSpPr>
        <p:spPr>
          <a:xfrm>
            <a:off x="2418590" y="1198471"/>
            <a:ext cx="7510718" cy="845923"/>
          </a:xfrm>
          <a:prstGeom prst="rect">
            <a:avLst/>
          </a:prstGeom>
        </p:spPr>
        <p:txBody>
          <a:bodyPr vert="horz" lIns="91440" tIns="45720" rIns="91440" bIns="45720" rtlCol="0" anchor="ctr">
            <a:normAutofit/>
          </a:bodyPr>
          <a:lstStyle>
            <a:lvl1pPr>
              <a:defRPr sz="3600">
                <a:solidFill>
                  <a:schemeClr val="tx1">
                    <a:lumMod val="75000"/>
                    <a:lumOff val="25000"/>
                  </a:schemeClr>
                </a:solidFill>
              </a:defRPr>
            </a:lvl1pPr>
          </a:lstStyle>
          <a:p>
            <a:endParaRPr lang="en-US" dirty="0"/>
          </a:p>
        </p:txBody>
      </p:sp>
      <p:grpSp>
        <p:nvGrpSpPr>
          <p:cNvPr id="15" name="Group 14">
            <a:extLst>
              <a:ext uri="{FF2B5EF4-FFF2-40B4-BE49-F238E27FC236}">
                <a16:creationId xmlns:a16="http://schemas.microsoft.com/office/drawing/2014/main" id="{E6432753-6F7F-614E-852E-0E437C757C8A}"/>
              </a:ext>
            </a:extLst>
          </p:cNvPr>
          <p:cNvGrpSpPr/>
          <p:nvPr userDrawn="1"/>
        </p:nvGrpSpPr>
        <p:grpSpPr>
          <a:xfrm rot="16200000" flipH="1">
            <a:off x="786644" y="682484"/>
            <a:ext cx="731520" cy="747831"/>
            <a:chOff x="897887" y="745236"/>
            <a:chExt cx="731520" cy="747831"/>
          </a:xfrm>
        </p:grpSpPr>
        <p:sp>
          <p:nvSpPr>
            <p:cNvPr id="16" name="Rectangle 15">
              <a:extLst>
                <a:ext uri="{FF2B5EF4-FFF2-40B4-BE49-F238E27FC236}">
                  <a16:creationId xmlns:a16="http://schemas.microsoft.com/office/drawing/2014/main" id="{EC23CBF0-EBAD-5A48-BEB5-7F7ED127ED9A}"/>
                </a:ext>
              </a:extLst>
            </p:cNvPr>
            <p:cNvSpPr/>
            <p:nvPr/>
          </p:nvSpPr>
          <p:spPr>
            <a:xfrm rot="16200000" flipH="1">
              <a:off x="1184399" y="458724"/>
              <a:ext cx="158496" cy="731520"/>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6754997F-8EB7-5140-9E75-4B286C8C6FED}"/>
                </a:ext>
              </a:extLst>
            </p:cNvPr>
            <p:cNvSpPr/>
            <p:nvPr/>
          </p:nvSpPr>
          <p:spPr>
            <a:xfrm flipH="1">
              <a:off x="897887" y="898707"/>
              <a:ext cx="158496" cy="594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9" name="TextBox 18">
            <a:extLst>
              <a:ext uri="{FF2B5EF4-FFF2-40B4-BE49-F238E27FC236}">
                <a16:creationId xmlns:a16="http://schemas.microsoft.com/office/drawing/2014/main" id="{3FBA6A42-FE1F-9645-96ED-324FE44DC5BA}"/>
              </a:ext>
            </a:extLst>
          </p:cNvPr>
          <p:cNvSpPr txBox="1"/>
          <p:nvPr userDrawn="1"/>
        </p:nvSpPr>
        <p:spPr>
          <a:xfrm>
            <a:off x="3849624" y="222722"/>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1" name="TextBox 20">
            <a:extLst>
              <a:ext uri="{FF2B5EF4-FFF2-40B4-BE49-F238E27FC236}">
                <a16:creationId xmlns:a16="http://schemas.microsoft.com/office/drawing/2014/main" id="{BFE8F787-C129-6C49-8A83-661932E4AB9C}"/>
              </a:ext>
            </a:extLst>
          </p:cNvPr>
          <p:cNvSpPr txBox="1"/>
          <p:nvPr userDrawn="1"/>
        </p:nvSpPr>
        <p:spPr>
          <a:xfrm>
            <a:off x="3849623" y="6404446"/>
            <a:ext cx="4492751" cy="230832"/>
          </a:xfrm>
          <a:prstGeom prst="rect">
            <a:avLst/>
          </a:prstGeom>
          <a:noFill/>
        </p:spPr>
        <p:txBody>
          <a:bodyPr wrap="square" rtlCol="0">
            <a:spAutoFit/>
          </a:bodyPr>
          <a:lstStyle/>
          <a:p>
            <a:pPr algn="ct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53642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enter Text Magenta Lines">
    <p:spTree>
      <p:nvGrpSpPr>
        <p:cNvPr id="1" name=""/>
        <p:cNvGrpSpPr/>
        <p:nvPr/>
      </p:nvGrpSpPr>
      <p:grpSpPr>
        <a:xfrm>
          <a:off x="0" y="0"/>
          <a:ext cx="0" cy="0"/>
          <a:chOff x="0" y="0"/>
          <a:chExt cx="0" cy="0"/>
        </a:xfrm>
      </p:grpSpPr>
      <p:pic>
        <p:nvPicPr>
          <p:cNvPr id="7" name="Picture 6" descr="A screenshot of a cell phone&#10;&#10;Description automatically generated">
            <a:extLst>
              <a:ext uri="{FF2B5EF4-FFF2-40B4-BE49-F238E27FC236}">
                <a16:creationId xmlns:a16="http://schemas.microsoft.com/office/drawing/2014/main" id="{C5C2860B-6047-5A4C-A34C-2CE3559F5E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1" cy="6858000"/>
          </a:xfrm>
          <a:prstGeom prst="rect">
            <a:avLst/>
          </a:prstGeom>
        </p:spPr>
      </p:pic>
      <p:sp>
        <p:nvSpPr>
          <p:cNvPr id="3" name="Title 1">
            <a:extLst>
              <a:ext uri="{FF2B5EF4-FFF2-40B4-BE49-F238E27FC236}">
                <a16:creationId xmlns:a16="http://schemas.microsoft.com/office/drawing/2014/main" id="{7F1827C6-B251-F84D-ADAF-23A63055EED5}"/>
              </a:ext>
            </a:extLst>
          </p:cNvPr>
          <p:cNvSpPr txBox="1">
            <a:spLocks/>
          </p:cNvSpPr>
          <p:nvPr userDrawn="1"/>
        </p:nvSpPr>
        <p:spPr>
          <a:xfrm>
            <a:off x="3244174" y="1626141"/>
            <a:ext cx="5791200" cy="9310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b="0" i="0" kern="1200">
                <a:solidFill>
                  <a:schemeClr val="bg1"/>
                </a:solidFill>
                <a:latin typeface="Arial" panose="020B0604020202020204" pitchFamily="34" charset="0"/>
                <a:ea typeface="+mj-ea"/>
                <a:cs typeface="Arial" panose="020B0604020202020204" pitchFamily="34" charset="0"/>
              </a:defRPr>
            </a:lvl1pPr>
          </a:lstStyle>
          <a:p>
            <a:pPr algn="ctr"/>
            <a:endParaRPr lang="en-US" sz="3600" spc="0" dirty="0">
              <a:solidFill>
                <a:schemeClr val="tx1">
                  <a:lumMod val="75000"/>
                  <a:lumOff val="25000"/>
                </a:schemeClr>
              </a:solidFill>
            </a:endParaRPr>
          </a:p>
        </p:txBody>
      </p:sp>
      <p:sp>
        <p:nvSpPr>
          <p:cNvPr id="5" name="Content Placeholder 15">
            <a:extLst>
              <a:ext uri="{FF2B5EF4-FFF2-40B4-BE49-F238E27FC236}">
                <a16:creationId xmlns:a16="http://schemas.microsoft.com/office/drawing/2014/main" id="{3FE4AA1A-321B-034B-A436-1489DB5063E7}"/>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a:extLst>
              <a:ext uri="{FF2B5EF4-FFF2-40B4-BE49-F238E27FC236}">
                <a16:creationId xmlns:a16="http://schemas.microsoft.com/office/drawing/2014/main" id="{8DD80675-BCCC-9D43-8C06-61A6E7547EE5}"/>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accent3"/>
                </a:solidFill>
              </a:defRPr>
            </a:lvl1pPr>
          </a:lstStyle>
          <a:p>
            <a:endParaRPr lang="en-US" dirty="0"/>
          </a:p>
        </p:txBody>
      </p:sp>
      <p:sp>
        <p:nvSpPr>
          <p:cNvPr id="8" name="TextBox 7">
            <a:extLst>
              <a:ext uri="{FF2B5EF4-FFF2-40B4-BE49-F238E27FC236}">
                <a16:creationId xmlns:a16="http://schemas.microsoft.com/office/drawing/2014/main" id="{0A0847C5-0827-A54F-A6C7-C9B067E223ED}"/>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561587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enter Text Cyan Lines">
    <p:spTree>
      <p:nvGrpSpPr>
        <p:cNvPr id="1" name=""/>
        <p:cNvGrpSpPr/>
        <p:nvPr/>
      </p:nvGrpSpPr>
      <p:grpSpPr>
        <a:xfrm>
          <a:off x="0" y="0"/>
          <a:ext cx="0" cy="0"/>
          <a:chOff x="0" y="0"/>
          <a:chExt cx="0" cy="0"/>
        </a:xfrm>
      </p:grpSpPr>
      <p:pic>
        <p:nvPicPr>
          <p:cNvPr id="6" name="Picture 5" descr="A picture containing screenshot&#10;&#10;Description automatically generated">
            <a:extLst>
              <a:ext uri="{FF2B5EF4-FFF2-40B4-BE49-F238E27FC236}">
                <a16:creationId xmlns:a16="http://schemas.microsoft.com/office/drawing/2014/main" id="{AD24B231-6806-6549-A9EB-CC858BE52B4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4" name="Content Placeholder 15">
            <a:extLst>
              <a:ext uri="{FF2B5EF4-FFF2-40B4-BE49-F238E27FC236}">
                <a16:creationId xmlns:a16="http://schemas.microsoft.com/office/drawing/2014/main" id="{853AFDF2-6FAF-3C45-BA79-69FE0FE7C59D}"/>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FE51A568-E78E-1345-A344-90658C4D4DA6}"/>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tx1">
                    <a:lumMod val="75000"/>
                    <a:lumOff val="25000"/>
                  </a:schemeClr>
                </a:solidFill>
              </a:defRPr>
            </a:lvl1pPr>
          </a:lstStyle>
          <a:p>
            <a:endParaRPr lang="en-US" dirty="0"/>
          </a:p>
        </p:txBody>
      </p:sp>
      <p:sp>
        <p:nvSpPr>
          <p:cNvPr id="7" name="TextBox 6">
            <a:extLst>
              <a:ext uri="{FF2B5EF4-FFF2-40B4-BE49-F238E27FC236}">
                <a16:creationId xmlns:a16="http://schemas.microsoft.com/office/drawing/2014/main" id="{4F930188-7E2F-2641-ACC0-DA6AE8E7DD3B}"/>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6285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pic>
        <p:nvPicPr>
          <p:cNvPr id="6" name="Picture 5" descr="A close up of a sign&#10;&#10;Description automatically generated">
            <a:extLst>
              <a:ext uri="{FF2B5EF4-FFF2-40B4-BE49-F238E27FC236}">
                <a16:creationId xmlns:a16="http://schemas.microsoft.com/office/drawing/2014/main" id="{6D844F3F-144D-EC46-9448-847C2C242B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Content Placeholder 15">
            <a:extLst>
              <a:ext uri="{FF2B5EF4-FFF2-40B4-BE49-F238E27FC236}">
                <a16:creationId xmlns:a16="http://schemas.microsoft.com/office/drawing/2014/main" id="{1D0C1A8D-A891-934D-BEDF-BCAF239DB67C}"/>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6161F8EC-ACD0-3544-9489-9E14A2C45F49}"/>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dirty="0"/>
          </a:p>
        </p:txBody>
      </p:sp>
      <p:sp>
        <p:nvSpPr>
          <p:cNvPr id="8" name="TextBox 7">
            <a:extLst>
              <a:ext uri="{FF2B5EF4-FFF2-40B4-BE49-F238E27FC236}">
                <a16:creationId xmlns:a16="http://schemas.microsoft.com/office/drawing/2014/main" id="{E032EC2A-C03A-5C4E-BD58-969F342CE503}"/>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9" name="TextBox 8">
            <a:extLst>
              <a:ext uri="{FF2B5EF4-FFF2-40B4-BE49-F238E27FC236}">
                <a16:creationId xmlns:a16="http://schemas.microsoft.com/office/drawing/2014/main" id="{9AF58DAC-98E0-154E-9F0F-8F24314D2DE6}"/>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400310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pic>
        <p:nvPicPr>
          <p:cNvPr id="3" name="Picture 2" descr="A picture containing holding, yellow, colorful, sign&#10;&#10;Description automatically generated">
            <a:extLst>
              <a:ext uri="{FF2B5EF4-FFF2-40B4-BE49-F238E27FC236}">
                <a16:creationId xmlns:a16="http://schemas.microsoft.com/office/drawing/2014/main" id="{74C3F4AC-284C-8648-B74F-734AD0C970A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Content Placeholder 15">
            <a:extLst>
              <a:ext uri="{FF2B5EF4-FFF2-40B4-BE49-F238E27FC236}">
                <a16:creationId xmlns:a16="http://schemas.microsoft.com/office/drawing/2014/main" id="{DCC8F7BA-1E34-D442-AEF7-6604F2F72632}"/>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B5571367-FB83-B648-89F4-308268D2E101}"/>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dirty="0"/>
          </a:p>
        </p:txBody>
      </p:sp>
      <p:sp>
        <p:nvSpPr>
          <p:cNvPr id="6" name="TextBox 5">
            <a:extLst>
              <a:ext uri="{FF2B5EF4-FFF2-40B4-BE49-F238E27FC236}">
                <a16:creationId xmlns:a16="http://schemas.microsoft.com/office/drawing/2014/main" id="{FFD8B100-C385-674E-A4AE-603DC4A8231C}"/>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7" name="TextBox 6">
            <a:extLst>
              <a:ext uri="{FF2B5EF4-FFF2-40B4-BE49-F238E27FC236}">
                <a16:creationId xmlns:a16="http://schemas.microsoft.com/office/drawing/2014/main" id="{D93C050D-E4D0-A64C-B907-0F116DA9CB2E}"/>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42736368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ft Bar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B51B882C-C539-A944-97F2-FC0CDA5F0C74}"/>
              </a:ext>
            </a:extLst>
          </p:cNvPr>
          <p:cNvGrpSpPr/>
          <p:nvPr userDrawn="1"/>
        </p:nvGrpSpPr>
        <p:grpSpPr>
          <a:xfrm flipV="1">
            <a:off x="11185080" y="298640"/>
            <a:ext cx="735606" cy="746592"/>
            <a:chOff x="10666920" y="5421408"/>
            <a:chExt cx="735606" cy="746592"/>
          </a:xfrm>
        </p:grpSpPr>
        <p:sp>
          <p:nvSpPr>
            <p:cNvPr id="28" name="Rectangle 27">
              <a:extLst>
                <a:ext uri="{FF2B5EF4-FFF2-40B4-BE49-F238E27FC236}">
                  <a16:creationId xmlns:a16="http://schemas.microsoft.com/office/drawing/2014/main" id="{16B3CB66-C4EA-1D4A-AB31-F3B036627C35}"/>
                </a:ext>
              </a:extLst>
            </p:cNvPr>
            <p:cNvSpPr/>
            <p:nvPr/>
          </p:nvSpPr>
          <p:spPr>
            <a:xfrm rot="16200000" flipV="1">
              <a:off x="10955475" y="5720949"/>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9" name="Rectangle 28">
              <a:extLst>
                <a:ext uri="{FF2B5EF4-FFF2-40B4-BE49-F238E27FC236}">
                  <a16:creationId xmlns:a16="http://schemas.microsoft.com/office/drawing/2014/main" id="{2A919F03-190B-A144-89EE-F2C24C54E8DF}"/>
                </a:ext>
              </a:extLst>
            </p:cNvPr>
            <p:cNvSpPr/>
            <p:nvPr/>
          </p:nvSpPr>
          <p:spPr>
            <a:xfrm flipV="1">
              <a:off x="11244030" y="5421408"/>
              <a:ext cx="158496" cy="593121"/>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8"/>
            <a:ext cx="7902877" cy="424948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1" name="Title 18">
            <a:extLst>
              <a:ext uri="{FF2B5EF4-FFF2-40B4-BE49-F238E27FC236}">
                <a16:creationId xmlns:a16="http://schemas.microsoft.com/office/drawing/2014/main" id="{C716CB0E-F1FF-504E-9653-C73C2D7C4396}"/>
              </a:ext>
            </a:extLst>
          </p:cNvPr>
          <p:cNvSpPr txBox="1">
            <a:spLocks/>
          </p:cNvSpPr>
          <p:nvPr userDrawn="1"/>
        </p:nvSpPr>
        <p:spPr>
          <a:xfrm>
            <a:off x="3282203" y="894071"/>
            <a:ext cx="6105637" cy="7216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0" i="0" kern="1200" spc="300">
                <a:solidFill>
                  <a:srgbClr val="D92D8A"/>
                </a:solidFill>
                <a:latin typeface="Arial" panose="020B0604020202020204" pitchFamily="34" charset="0"/>
                <a:ea typeface="+mj-ea"/>
                <a:cs typeface="Arial" panose="020B0604020202020204" pitchFamily="34" charset="0"/>
              </a:defRPr>
            </a:lvl1pPr>
          </a:lstStyle>
          <a:p>
            <a:endParaRPr lang="en-US" sz="3200" spc="0" dirty="0"/>
          </a:p>
        </p:txBody>
      </p:sp>
      <p:sp>
        <p:nvSpPr>
          <p:cNvPr id="32" name="Title 1">
            <a:extLst>
              <a:ext uri="{FF2B5EF4-FFF2-40B4-BE49-F238E27FC236}">
                <a16:creationId xmlns:a16="http://schemas.microsoft.com/office/drawing/2014/main" id="{1AFD9C3E-7E7C-AB48-8364-4BE099796C05}"/>
              </a:ext>
            </a:extLst>
          </p:cNvPr>
          <p:cNvSpPr>
            <a:spLocks noGrp="1"/>
          </p:cNvSpPr>
          <p:nvPr>
            <p:ph type="title"/>
          </p:nvPr>
        </p:nvSpPr>
        <p:spPr>
          <a:xfrm>
            <a:off x="3282203" y="819848"/>
            <a:ext cx="7902877" cy="747456"/>
          </a:xfrm>
          <a:prstGeom prst="rect">
            <a:avLst/>
          </a:prstGeom>
        </p:spPr>
        <p:txBody>
          <a:bodyPr anchor="ctr">
            <a:noAutofit/>
          </a:bodyPr>
          <a:lstStyle>
            <a:lvl1pPr algn="l">
              <a:defRPr sz="3200">
                <a:solidFill>
                  <a:schemeClr val="accent3"/>
                </a:solidFill>
              </a:defRPr>
            </a:lvl1pPr>
          </a:lstStyle>
          <a:p>
            <a:endParaRPr lang="en-US" dirty="0"/>
          </a:p>
        </p:txBody>
      </p:sp>
      <p:pic>
        <p:nvPicPr>
          <p:cNvPr id="4" name="Picture 3" descr="A blue sky&#10;&#10;Description automatically generated">
            <a:extLst>
              <a:ext uri="{FF2B5EF4-FFF2-40B4-BE49-F238E27FC236}">
                <a16:creationId xmlns:a16="http://schemas.microsoft.com/office/drawing/2014/main" id="{F52B9004-D179-1A4A-80CE-4571C434E5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7999"/>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11" name="TextBox 10">
            <a:extLst>
              <a:ext uri="{FF2B5EF4-FFF2-40B4-BE49-F238E27FC236}">
                <a16:creationId xmlns:a16="http://schemas.microsoft.com/office/drawing/2014/main" id="{E06E9D32-A765-F043-8AF6-BD4FF2155B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20573696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ft Bar Slide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7"/>
            <a:ext cx="7929604" cy="4175261"/>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itle 1">
            <a:extLst>
              <a:ext uri="{FF2B5EF4-FFF2-40B4-BE49-F238E27FC236}">
                <a16:creationId xmlns:a16="http://schemas.microsoft.com/office/drawing/2014/main" id="{A200CCED-6E70-9C4C-8D34-9653C97BC9AD}"/>
              </a:ext>
            </a:extLst>
          </p:cNvPr>
          <p:cNvSpPr>
            <a:spLocks noGrp="1"/>
          </p:cNvSpPr>
          <p:nvPr>
            <p:ph type="title"/>
          </p:nvPr>
        </p:nvSpPr>
        <p:spPr>
          <a:xfrm>
            <a:off x="3282203" y="819848"/>
            <a:ext cx="7929604" cy="747456"/>
          </a:xfrm>
          <a:prstGeom prst="rect">
            <a:avLst/>
          </a:prstGeom>
        </p:spPr>
        <p:txBody>
          <a:bodyPr anchor="ctr">
            <a:noAutofit/>
          </a:bodyPr>
          <a:lstStyle>
            <a:lvl1pPr algn="l">
              <a:defRPr sz="3200">
                <a:solidFill>
                  <a:schemeClr val="accent3"/>
                </a:solidFill>
              </a:defRPr>
            </a:lvl1pPr>
          </a:lstStyle>
          <a:p>
            <a:endParaRPr lang="en-US" dirty="0"/>
          </a:p>
        </p:txBody>
      </p:sp>
      <p:pic>
        <p:nvPicPr>
          <p:cNvPr id="19" name="Picture 18" descr="A blue sky&#10;&#10;Description automatically generated">
            <a:extLst>
              <a:ext uri="{FF2B5EF4-FFF2-40B4-BE49-F238E27FC236}">
                <a16:creationId xmlns:a16="http://schemas.microsoft.com/office/drawing/2014/main" id="{6B427909-11C3-2B4F-99E1-06647A82931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grpSp>
        <p:nvGrpSpPr>
          <p:cNvPr id="11" name="Group 10">
            <a:extLst>
              <a:ext uri="{FF2B5EF4-FFF2-40B4-BE49-F238E27FC236}">
                <a16:creationId xmlns:a16="http://schemas.microsoft.com/office/drawing/2014/main" id="{6C4F623B-6644-7B41-A514-8B0D97CB3BB5}"/>
              </a:ext>
            </a:extLst>
          </p:cNvPr>
          <p:cNvGrpSpPr/>
          <p:nvPr userDrawn="1"/>
        </p:nvGrpSpPr>
        <p:grpSpPr>
          <a:xfrm>
            <a:off x="2393879" y="0"/>
            <a:ext cx="9798121" cy="6889337"/>
            <a:chOff x="2421466" y="-1"/>
            <a:chExt cx="9810796" cy="6874007"/>
          </a:xfrm>
        </p:grpSpPr>
        <p:sp>
          <p:nvSpPr>
            <p:cNvPr id="12" name="Rectangle 11">
              <a:extLst>
                <a:ext uri="{FF2B5EF4-FFF2-40B4-BE49-F238E27FC236}">
                  <a16:creationId xmlns:a16="http://schemas.microsoft.com/office/drawing/2014/main" id="{E7E3BA29-D548-E14A-925A-6DDE5A185378}"/>
                </a:ext>
              </a:extLst>
            </p:cNvPr>
            <p:cNvSpPr/>
            <p:nvPr/>
          </p:nvSpPr>
          <p:spPr>
            <a:xfrm rot="16200000" flipH="1">
              <a:off x="-852862" y="3408870"/>
              <a:ext cx="6723461" cy="174801"/>
            </a:xfrm>
            <a:prstGeom prst="rect">
              <a:avLst/>
            </a:prstGeom>
            <a:gradFill>
              <a:gsLst>
                <a:gs pos="98000">
                  <a:srgbClr val="D92D8A"/>
                </a:gs>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166DB505-A3CE-D74D-92E0-CB719251EDDA}"/>
                </a:ext>
              </a:extLst>
            </p:cNvPr>
            <p:cNvSpPr/>
            <p:nvPr/>
          </p:nvSpPr>
          <p:spPr>
            <a:xfrm flipH="1">
              <a:off x="2421466" y="-1"/>
              <a:ext cx="9770533"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4" name="Rectangle 13">
              <a:extLst>
                <a:ext uri="{FF2B5EF4-FFF2-40B4-BE49-F238E27FC236}">
                  <a16:creationId xmlns:a16="http://schemas.microsoft.com/office/drawing/2014/main" id="{EB5620D0-8507-8C49-B78D-FCF723E33FB3}"/>
                </a:ext>
              </a:extLst>
            </p:cNvPr>
            <p:cNvSpPr/>
            <p:nvPr/>
          </p:nvSpPr>
          <p:spPr>
            <a:xfrm flipH="1">
              <a:off x="2421467" y="6739466"/>
              <a:ext cx="5266266"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14">
              <a:extLst>
                <a:ext uri="{FF2B5EF4-FFF2-40B4-BE49-F238E27FC236}">
                  <a16:creationId xmlns:a16="http://schemas.microsoft.com/office/drawing/2014/main" id="{40D88CDB-1D99-0741-8F0C-6B653BC890C1}"/>
                </a:ext>
              </a:extLst>
            </p:cNvPr>
            <p:cNvSpPr/>
            <p:nvPr/>
          </p:nvSpPr>
          <p:spPr>
            <a:xfrm rot="16200000" flipH="1">
              <a:off x="11018794" y="1038665"/>
              <a:ext cx="2252134" cy="174802"/>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TextBox 15">
            <a:extLst>
              <a:ext uri="{FF2B5EF4-FFF2-40B4-BE49-F238E27FC236}">
                <a16:creationId xmlns:a16="http://schemas.microsoft.com/office/drawing/2014/main" id="{300312A5-3945-8243-B728-D8550A1AD6B5}"/>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78485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xed Background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itle 1">
            <a:extLst>
              <a:ext uri="{FF2B5EF4-FFF2-40B4-BE49-F238E27FC236}">
                <a16:creationId xmlns:a16="http://schemas.microsoft.com/office/drawing/2014/main" id="{B112813B-6A84-0946-A634-0826DA95D627}"/>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dirty="0"/>
          </a:p>
        </p:txBody>
      </p:sp>
      <p:pic>
        <p:nvPicPr>
          <p:cNvPr id="31" name="Picture 30" descr="A blue sky&#10;&#10;Description automatically generated">
            <a:extLst>
              <a:ext uri="{FF2B5EF4-FFF2-40B4-BE49-F238E27FC236}">
                <a16:creationId xmlns:a16="http://schemas.microsoft.com/office/drawing/2014/main" id="{7F8F79F9-053E-AC4E-A228-8BCFC40902F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sp>
        <p:nvSpPr>
          <p:cNvPr id="34" name="Content Placeholder 15">
            <a:extLst>
              <a:ext uri="{FF2B5EF4-FFF2-40B4-BE49-F238E27FC236}">
                <a16:creationId xmlns:a16="http://schemas.microsoft.com/office/drawing/2014/main" id="{FA4447E9-32AB-CE42-93AE-D7EC1B389EDC}"/>
              </a:ext>
            </a:extLst>
          </p:cNvPr>
          <p:cNvSpPr>
            <a:spLocks noGrp="1"/>
          </p:cNvSpPr>
          <p:nvPr>
            <p:ph sz="quarter" idx="12"/>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29651"/>
            <a:chOff x="5537621" y="745236"/>
            <a:chExt cx="522582" cy="529651"/>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0624"/>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TextBox 32">
            <a:extLst>
              <a:ext uri="{FF2B5EF4-FFF2-40B4-BE49-F238E27FC236}">
                <a16:creationId xmlns:a16="http://schemas.microsoft.com/office/drawing/2014/main" id="{AAF42ADD-11E9-0C4D-B772-CBE1FB52960C}"/>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bg1"/>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0D97CE62-9048-574E-AA6E-594E72B1C971}"/>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67274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ixed Background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A blue sky&#10;&#10;Description automatically generated">
            <a:extLst>
              <a:ext uri="{FF2B5EF4-FFF2-40B4-BE49-F238E27FC236}">
                <a16:creationId xmlns:a16="http://schemas.microsoft.com/office/drawing/2014/main" id="{5941AC91-51E1-BD44-8333-8EC6B8C58C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6" name="Title 1">
            <a:extLst>
              <a:ext uri="{FF2B5EF4-FFF2-40B4-BE49-F238E27FC236}">
                <a16:creationId xmlns:a16="http://schemas.microsoft.com/office/drawing/2014/main" id="{B10E303A-0EE2-014D-982B-DD7765D17655}"/>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dirty="0"/>
          </a:p>
        </p:txBody>
      </p:sp>
      <p:grpSp>
        <p:nvGrpSpPr>
          <p:cNvPr id="43" name="Group 42">
            <a:extLst>
              <a:ext uri="{FF2B5EF4-FFF2-40B4-BE49-F238E27FC236}">
                <a16:creationId xmlns:a16="http://schemas.microsoft.com/office/drawing/2014/main" id="{3BE6CB02-B2E4-FD48-BD48-A0CD3144A8D8}"/>
              </a:ext>
            </a:extLst>
          </p:cNvPr>
          <p:cNvGrpSpPr/>
          <p:nvPr userDrawn="1"/>
        </p:nvGrpSpPr>
        <p:grpSpPr>
          <a:xfrm flipH="1" flipV="1">
            <a:off x="11087460" y="5596087"/>
            <a:ext cx="522582" cy="530386"/>
            <a:chOff x="2645664" y="2011680"/>
            <a:chExt cx="735606" cy="746592"/>
          </a:xfrm>
        </p:grpSpPr>
        <p:sp>
          <p:nvSpPr>
            <p:cNvPr id="44" name="Rectangle 43">
              <a:extLst>
                <a:ext uri="{FF2B5EF4-FFF2-40B4-BE49-F238E27FC236}">
                  <a16:creationId xmlns:a16="http://schemas.microsoft.com/office/drawing/2014/main" id="{F87CEFF8-E1E9-8041-AC38-FEBE13C577B2}"/>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5" name="Rectangle 44">
              <a:extLst>
                <a:ext uri="{FF2B5EF4-FFF2-40B4-BE49-F238E27FC236}">
                  <a16:creationId xmlns:a16="http://schemas.microsoft.com/office/drawing/2014/main" id="{6E8AB8CF-68F3-2B43-811F-C129FA1BA13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40" name="Group 39">
            <a:extLst>
              <a:ext uri="{FF2B5EF4-FFF2-40B4-BE49-F238E27FC236}">
                <a16:creationId xmlns:a16="http://schemas.microsoft.com/office/drawing/2014/main" id="{8E541D45-E316-744F-BD0C-4BFACA731C29}"/>
              </a:ext>
            </a:extLst>
          </p:cNvPr>
          <p:cNvGrpSpPr/>
          <p:nvPr userDrawn="1"/>
        </p:nvGrpSpPr>
        <p:grpSpPr>
          <a:xfrm flipV="1">
            <a:off x="5539549" y="5593683"/>
            <a:ext cx="522582" cy="530386"/>
            <a:chOff x="2645664" y="2011680"/>
            <a:chExt cx="735606" cy="746592"/>
          </a:xfrm>
        </p:grpSpPr>
        <p:sp>
          <p:nvSpPr>
            <p:cNvPr id="41" name="Rectangle 40">
              <a:extLst>
                <a:ext uri="{FF2B5EF4-FFF2-40B4-BE49-F238E27FC236}">
                  <a16:creationId xmlns:a16="http://schemas.microsoft.com/office/drawing/2014/main" id="{17D29A71-357A-DD47-96D9-D8E4DEBA174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2" name="Rectangle 41">
              <a:extLst>
                <a:ext uri="{FF2B5EF4-FFF2-40B4-BE49-F238E27FC236}">
                  <a16:creationId xmlns:a16="http://schemas.microsoft.com/office/drawing/2014/main" id="{53E9CFD4-BC95-8047-BE3F-CA666B3459D8}"/>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4" name="Group 33">
            <a:extLst>
              <a:ext uri="{FF2B5EF4-FFF2-40B4-BE49-F238E27FC236}">
                <a16:creationId xmlns:a16="http://schemas.microsoft.com/office/drawing/2014/main" id="{F1632377-3A0F-C443-BA2C-398E882AC060}"/>
              </a:ext>
            </a:extLst>
          </p:cNvPr>
          <p:cNvGrpSpPr/>
          <p:nvPr userDrawn="1"/>
        </p:nvGrpSpPr>
        <p:grpSpPr>
          <a:xfrm>
            <a:off x="5540614" y="745361"/>
            <a:ext cx="522582" cy="530386"/>
            <a:chOff x="2645664" y="2011680"/>
            <a:chExt cx="735606" cy="746592"/>
          </a:xfrm>
        </p:grpSpPr>
        <p:sp>
          <p:nvSpPr>
            <p:cNvPr id="35" name="Rectangle 34">
              <a:extLst>
                <a:ext uri="{FF2B5EF4-FFF2-40B4-BE49-F238E27FC236}">
                  <a16:creationId xmlns:a16="http://schemas.microsoft.com/office/drawing/2014/main" id="{5689ABA4-7585-2A44-A2F2-E1D06AEEB21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6" name="Rectangle 35">
              <a:extLst>
                <a:ext uri="{FF2B5EF4-FFF2-40B4-BE49-F238E27FC236}">
                  <a16:creationId xmlns:a16="http://schemas.microsoft.com/office/drawing/2014/main" id="{F32732AD-65BD-0C4B-8F28-9B79B9820FC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7" name="Group 36">
            <a:extLst>
              <a:ext uri="{FF2B5EF4-FFF2-40B4-BE49-F238E27FC236}">
                <a16:creationId xmlns:a16="http://schemas.microsoft.com/office/drawing/2014/main" id="{CDB2452C-A655-8D47-A8D4-3493DDA1D602}"/>
              </a:ext>
            </a:extLst>
          </p:cNvPr>
          <p:cNvGrpSpPr/>
          <p:nvPr userDrawn="1"/>
        </p:nvGrpSpPr>
        <p:grpSpPr>
          <a:xfrm flipH="1">
            <a:off x="11087460" y="742129"/>
            <a:ext cx="522582" cy="530386"/>
            <a:chOff x="2645664" y="2011680"/>
            <a:chExt cx="735606" cy="746592"/>
          </a:xfrm>
        </p:grpSpPr>
        <p:sp>
          <p:nvSpPr>
            <p:cNvPr id="38" name="Rectangle 37">
              <a:extLst>
                <a:ext uri="{FF2B5EF4-FFF2-40B4-BE49-F238E27FC236}">
                  <a16:creationId xmlns:a16="http://schemas.microsoft.com/office/drawing/2014/main" id="{02C730C6-91C6-664D-9DC8-68F6D2CB25F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9" name="Rectangle 38">
              <a:extLst>
                <a:ext uri="{FF2B5EF4-FFF2-40B4-BE49-F238E27FC236}">
                  <a16:creationId xmlns:a16="http://schemas.microsoft.com/office/drawing/2014/main" id="{ABD38127-BA89-A54A-B41C-130C55941480}"/>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extBox 19">
            <a:extLst>
              <a:ext uri="{FF2B5EF4-FFF2-40B4-BE49-F238E27FC236}">
                <a16:creationId xmlns:a16="http://schemas.microsoft.com/office/drawing/2014/main" id="{3834FB87-CB2A-D646-B7BD-30BCD5E6FC4B}"/>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bg1"/>
                </a:solidFill>
                <a:latin typeface="Arial" panose="020B0604020202020204" pitchFamily="34" charset="0"/>
                <a:ea typeface="+mn-ea"/>
                <a:cs typeface="Arial" panose="020B0604020202020204" pitchFamily="34" charset="0"/>
              </a:rPr>
              <a:t>FLORIDA INTERNATIONAL UNIVERSITY</a:t>
            </a:r>
          </a:p>
        </p:txBody>
      </p:sp>
      <p:sp>
        <p:nvSpPr>
          <p:cNvPr id="22" name="TextBox 21">
            <a:extLst>
              <a:ext uri="{FF2B5EF4-FFF2-40B4-BE49-F238E27FC236}">
                <a16:creationId xmlns:a16="http://schemas.microsoft.com/office/drawing/2014/main" id="{B92359A8-7512-DF4F-A76B-6A7EB216BE56}"/>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176022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98F8D55-B506-3449-B7ED-0C6B5D8C8EAB}"/>
              </a:ext>
            </a:extLst>
          </p:cNvPr>
          <p:cNvSpPr>
            <a:spLocks noGrp="1"/>
          </p:cNvSpPr>
          <p:nvPr>
            <p:ph type="body" sz="quarter" idx="14"/>
          </p:nvPr>
        </p:nvSpPr>
        <p:spPr>
          <a:xfrm>
            <a:off x="1590222" y="1939925"/>
            <a:ext cx="8984543" cy="4338956"/>
          </a:xfrm>
        </p:spPr>
        <p:txBody>
          <a:bodyPr/>
          <a:lstStyle>
            <a:lvl1pPr marL="0" indent="0">
              <a:buNone/>
              <a:defRPr/>
            </a:lvl1pPr>
          </a:lstStyle>
          <a:p>
            <a:endParaRPr lang="en-US" dirty="0"/>
          </a:p>
        </p:txBody>
      </p:sp>
      <p:sp>
        <p:nvSpPr>
          <p:cNvPr id="8" name="Title Placeholder 1">
            <a:extLst>
              <a:ext uri="{FF2B5EF4-FFF2-40B4-BE49-F238E27FC236}">
                <a16:creationId xmlns:a16="http://schemas.microsoft.com/office/drawing/2014/main" id="{DBEB633C-F7A2-6145-BF98-E1B7E0CDEEA5}"/>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dirty="0"/>
          </a:p>
        </p:txBody>
      </p:sp>
      <p:pic>
        <p:nvPicPr>
          <p:cNvPr id="10" name="Picture 9" descr="A close up of a sign&#10;&#10;Description automatically generated">
            <a:extLst>
              <a:ext uri="{FF2B5EF4-FFF2-40B4-BE49-F238E27FC236}">
                <a16:creationId xmlns:a16="http://schemas.microsoft.com/office/drawing/2014/main" id="{02B47B7A-374F-F040-A985-8B40D325DE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11" name="TextBox 10">
            <a:extLst>
              <a:ext uri="{FF2B5EF4-FFF2-40B4-BE49-F238E27FC236}">
                <a16:creationId xmlns:a16="http://schemas.microsoft.com/office/drawing/2014/main" id="{C32868F4-779E-AA44-95BD-4CC72A6CA6F0}"/>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2" name="TextBox 11">
            <a:extLst>
              <a:ext uri="{FF2B5EF4-FFF2-40B4-BE49-F238E27FC236}">
                <a16:creationId xmlns:a16="http://schemas.microsoft.com/office/drawing/2014/main" id="{80B5ED8F-25D7-8A40-AA69-E1CAC8F5F0D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1615444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xed Background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30387"/>
            <a:chOff x="5537621" y="745236"/>
            <a:chExt cx="522582" cy="530387"/>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5" name="Picture 34" descr="A blue sky&#10;&#10;Description automatically generated">
            <a:extLst>
              <a:ext uri="{FF2B5EF4-FFF2-40B4-BE49-F238E27FC236}">
                <a16:creationId xmlns:a16="http://schemas.microsoft.com/office/drawing/2014/main" id="{36B238F2-2857-544E-8AD3-AED1952A87F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5065873"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itle 1">
            <a:extLst>
              <a:ext uri="{FF2B5EF4-FFF2-40B4-BE49-F238E27FC236}">
                <a16:creationId xmlns:a16="http://schemas.microsoft.com/office/drawing/2014/main" id="{CCFBBF3E-8312-B947-832D-CDD3E3286484}"/>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bg1"/>
                </a:solidFill>
              </a:defRPr>
            </a:lvl1pPr>
          </a:lstStyle>
          <a:p>
            <a:endParaRPr lang="en-US" dirty="0"/>
          </a:p>
        </p:txBody>
      </p:sp>
      <p:sp>
        <p:nvSpPr>
          <p:cNvPr id="31" name="TextBox 30">
            <a:extLst>
              <a:ext uri="{FF2B5EF4-FFF2-40B4-BE49-F238E27FC236}">
                <a16:creationId xmlns:a16="http://schemas.microsoft.com/office/drawing/2014/main" id="{34FAAA71-8596-3F49-BEF5-47CD4EB6EAE4}"/>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tx1">
                    <a:lumMod val="50000"/>
                    <a:lumOff val="50000"/>
                  </a:schemeClr>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DDE175FA-E49D-F14E-910A-C70CA2595DB4}"/>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92012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ll-out Slide">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476AA251-3835-8641-83B2-FAB7327B0A35}"/>
              </a:ext>
            </a:extLst>
          </p:cNvPr>
          <p:cNvSpPr>
            <a:spLocks noGrp="1"/>
          </p:cNvSpPr>
          <p:nvPr>
            <p:ph type="body" sz="half" idx="10"/>
          </p:nvPr>
        </p:nvSpPr>
        <p:spPr>
          <a:xfrm>
            <a:off x="2994074" y="2799440"/>
            <a:ext cx="6203852" cy="1259120"/>
          </a:xfrm>
        </p:spPr>
        <p:txBody>
          <a:bodyPr anchor="ctr">
            <a:normAutofit/>
          </a:bodyPr>
          <a:lstStyle>
            <a:lvl1pPr marL="0" indent="0" algn="ctr">
              <a:buNone/>
              <a:defRPr sz="3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5" name="TextBox 4">
            <a:extLst>
              <a:ext uri="{FF2B5EF4-FFF2-40B4-BE49-F238E27FC236}">
                <a16:creationId xmlns:a16="http://schemas.microsoft.com/office/drawing/2014/main" id="{5C98D820-CA12-3348-9CE5-033338F534A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6" name="TextBox 5">
            <a:extLst>
              <a:ext uri="{FF2B5EF4-FFF2-40B4-BE49-F238E27FC236}">
                <a16:creationId xmlns:a16="http://schemas.microsoft.com/office/drawing/2014/main" id="{FFAAF04C-3797-0042-84B5-09E19421E19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079690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ly Backgroun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A634E62-8BC6-A34F-8FFD-C562690FB714}"/>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3" name="TextBox 2">
            <a:extLst>
              <a:ext uri="{FF2B5EF4-FFF2-40B4-BE49-F238E27FC236}">
                <a16:creationId xmlns:a16="http://schemas.microsoft.com/office/drawing/2014/main" id="{8C51B2EA-0E7C-1D47-8BE2-0F6912069F58}"/>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marL="0" lvl="0" algn="l" defTabSz="914400" rtl="0" eaLnBrk="1" latinLnBrk="0" hangingPunct="1"/>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80768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column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60D855-4CD9-FC45-9379-29AA29186698}"/>
              </a:ext>
            </a:extLst>
          </p:cNvPr>
          <p:cNvSpPr>
            <a:spLocks noGrp="1"/>
          </p:cNvSpPr>
          <p:nvPr>
            <p:ph sz="half" idx="1"/>
          </p:nvPr>
        </p:nvSpPr>
        <p:spPr>
          <a:xfrm>
            <a:off x="1590222" y="1951592"/>
            <a:ext cx="4222749" cy="43389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A close up of a sign&#10;&#10;Description automatically generated">
            <a:extLst>
              <a:ext uri="{FF2B5EF4-FFF2-40B4-BE49-F238E27FC236}">
                <a16:creationId xmlns:a16="http://schemas.microsoft.com/office/drawing/2014/main" id="{FF7AE448-EA8B-3741-9051-021832094D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5" name="Title Placeholder 1">
            <a:extLst>
              <a:ext uri="{FF2B5EF4-FFF2-40B4-BE49-F238E27FC236}">
                <a16:creationId xmlns:a16="http://schemas.microsoft.com/office/drawing/2014/main" id="{0EF1B571-98EE-5644-AF99-B840E3214441}"/>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dirty="0"/>
          </a:p>
        </p:txBody>
      </p:sp>
      <p:sp>
        <p:nvSpPr>
          <p:cNvPr id="6" name="Content Placeholder 2">
            <a:extLst>
              <a:ext uri="{FF2B5EF4-FFF2-40B4-BE49-F238E27FC236}">
                <a16:creationId xmlns:a16="http://schemas.microsoft.com/office/drawing/2014/main" id="{39C10A61-C3FE-6D42-9D75-3E01190582E4}"/>
              </a:ext>
            </a:extLst>
          </p:cNvPr>
          <p:cNvSpPr>
            <a:spLocks noGrp="1"/>
          </p:cNvSpPr>
          <p:nvPr>
            <p:ph sz="half" idx="10"/>
          </p:nvPr>
        </p:nvSpPr>
        <p:spPr>
          <a:xfrm>
            <a:off x="6352016" y="1951592"/>
            <a:ext cx="4222749" cy="43389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Box 6">
            <a:extLst>
              <a:ext uri="{FF2B5EF4-FFF2-40B4-BE49-F238E27FC236}">
                <a16:creationId xmlns:a16="http://schemas.microsoft.com/office/drawing/2014/main" id="{F1E19F95-A052-B345-B8CB-24664E9F155A}"/>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lvl="0"/>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10" name="TextBox 9">
            <a:extLst>
              <a:ext uri="{FF2B5EF4-FFF2-40B4-BE49-F238E27FC236}">
                <a16:creationId xmlns:a16="http://schemas.microsoft.com/office/drawing/2014/main" id="{52C5CFA7-7F30-664A-88A0-76774E0DD320}"/>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714295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Slide 1">
    <p:spTree>
      <p:nvGrpSpPr>
        <p:cNvPr id="1" name=""/>
        <p:cNvGrpSpPr/>
        <p:nvPr/>
      </p:nvGrpSpPr>
      <p:grpSpPr>
        <a:xfrm>
          <a:off x="0" y="0"/>
          <a:ext cx="0" cy="0"/>
          <a:chOff x="0" y="0"/>
          <a:chExt cx="0" cy="0"/>
        </a:xfrm>
      </p:grpSpPr>
      <p:sp>
        <p:nvSpPr>
          <p:cNvPr id="3" name="Picture Placeholder 40">
            <a:extLst>
              <a:ext uri="{FF2B5EF4-FFF2-40B4-BE49-F238E27FC236}">
                <a16:creationId xmlns:a16="http://schemas.microsoft.com/office/drawing/2014/main" id="{01F82B3F-9873-EF4E-94EC-057DD4B20E20}"/>
              </a:ext>
            </a:extLst>
          </p:cNvPr>
          <p:cNvSpPr>
            <a:spLocks noGrp="1"/>
          </p:cNvSpPr>
          <p:nvPr>
            <p:ph type="pic" sz="quarter" idx="10"/>
          </p:nvPr>
        </p:nvSpPr>
        <p:spPr>
          <a:xfrm flipH="1">
            <a:off x="3721834" y="880677"/>
            <a:ext cx="7988142" cy="5366010"/>
          </a:xfrm>
          <a:prstGeom prst="corner">
            <a:avLst>
              <a:gd name="adj1" fmla="val 57242"/>
              <a:gd name="adj2" fmla="val 95740"/>
            </a:avLst>
          </a:prstGeom>
          <a:blipFill dpi="0" rotWithShape="0">
            <a:blip r:embed="rId2" cstate="email">
              <a:alphaModFix amt="0"/>
              <a:extLst>
                <a:ext uri="{28A0092B-C50C-407E-A947-70E740481C1C}">
                  <a14:useLocalDpi xmlns:a14="http://schemas.microsoft.com/office/drawing/2010/main"/>
                </a:ext>
              </a:extLst>
            </a:blip>
            <a:srcRect/>
            <a:stretch>
              <a:fillRect/>
            </a:stretch>
          </a:blipFill>
        </p:spPr>
        <p:txBody>
          <a:bodyPr wrap="square">
            <a:normAutofit/>
          </a:bodyPr>
          <a:lstStyle/>
          <a:p>
            <a:endParaRPr lang="en-US" dirty="0"/>
          </a:p>
        </p:txBody>
      </p:sp>
      <p:sp>
        <p:nvSpPr>
          <p:cNvPr id="4" name="Text Placeholder 3">
            <a:extLst>
              <a:ext uri="{FF2B5EF4-FFF2-40B4-BE49-F238E27FC236}">
                <a16:creationId xmlns:a16="http://schemas.microsoft.com/office/drawing/2014/main" id="{54BEEB5A-8893-144A-91F5-C06A23DED126}"/>
              </a:ext>
            </a:extLst>
          </p:cNvPr>
          <p:cNvSpPr>
            <a:spLocks noGrp="1"/>
          </p:cNvSpPr>
          <p:nvPr>
            <p:ph type="body" sz="half" idx="2"/>
          </p:nvPr>
        </p:nvSpPr>
        <p:spPr>
          <a:xfrm>
            <a:off x="839788" y="2951929"/>
            <a:ext cx="2469469" cy="304136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5" name="Title 1">
            <a:extLst>
              <a:ext uri="{FF2B5EF4-FFF2-40B4-BE49-F238E27FC236}">
                <a16:creationId xmlns:a16="http://schemas.microsoft.com/office/drawing/2014/main" id="{91FA37C7-20CF-AC4A-BD08-C6142B1C51FC}"/>
              </a:ext>
            </a:extLst>
          </p:cNvPr>
          <p:cNvSpPr>
            <a:spLocks noGrp="1"/>
          </p:cNvSpPr>
          <p:nvPr>
            <p:ph type="title"/>
          </p:nvPr>
        </p:nvSpPr>
        <p:spPr>
          <a:xfrm>
            <a:off x="839788" y="748430"/>
            <a:ext cx="4720887" cy="1854093"/>
          </a:xfrm>
        </p:spPr>
        <p:txBody>
          <a:bodyPr/>
          <a:lstStyle/>
          <a:p>
            <a:endParaRPr lang="en-US" dirty="0"/>
          </a:p>
        </p:txBody>
      </p:sp>
      <p:pic>
        <p:nvPicPr>
          <p:cNvPr id="6" name="Picture 5" descr="A close up of a sign&#10;&#10;Description automatically generated">
            <a:extLst>
              <a:ext uri="{FF2B5EF4-FFF2-40B4-BE49-F238E27FC236}">
                <a16:creationId xmlns:a16="http://schemas.microsoft.com/office/drawing/2014/main" id="{024E5270-E663-6349-BFBE-6C5E5807A15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grpSp>
        <p:nvGrpSpPr>
          <p:cNvPr id="8" name="Group 7">
            <a:extLst>
              <a:ext uri="{FF2B5EF4-FFF2-40B4-BE49-F238E27FC236}">
                <a16:creationId xmlns:a16="http://schemas.microsoft.com/office/drawing/2014/main" id="{C1995F14-BCAF-A943-B330-BDBF466216E3}"/>
              </a:ext>
            </a:extLst>
          </p:cNvPr>
          <p:cNvGrpSpPr/>
          <p:nvPr userDrawn="1"/>
        </p:nvGrpSpPr>
        <p:grpSpPr>
          <a:xfrm>
            <a:off x="3721835" y="773552"/>
            <a:ext cx="7988141" cy="2408473"/>
            <a:chOff x="3673920" y="736031"/>
            <a:chExt cx="7988141" cy="2408473"/>
          </a:xfrm>
        </p:grpSpPr>
        <p:sp>
          <p:nvSpPr>
            <p:cNvPr id="9" name="Rectangle 8">
              <a:extLst>
                <a:ext uri="{FF2B5EF4-FFF2-40B4-BE49-F238E27FC236}">
                  <a16:creationId xmlns:a16="http://schemas.microsoft.com/office/drawing/2014/main" id="{32DC6E15-79FC-9B4E-8E6B-F01C12947347}"/>
                </a:ext>
              </a:extLst>
            </p:cNvPr>
            <p:cNvSpPr/>
            <p:nvPr/>
          </p:nvSpPr>
          <p:spPr>
            <a:xfrm>
              <a:off x="6426113" y="736031"/>
              <a:ext cx="5235948" cy="110300"/>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162493B4-9D15-5940-B5ED-66732B4B293A}"/>
                </a:ext>
              </a:extLst>
            </p:cNvPr>
            <p:cNvSpPr/>
            <p:nvPr/>
          </p:nvSpPr>
          <p:spPr>
            <a:xfrm rot="5400000">
              <a:off x="6048976" y="1212201"/>
              <a:ext cx="860965" cy="106691"/>
            </a:xfrm>
            <a:prstGeom prst="rect">
              <a:avLst/>
            </a:prstGeom>
            <a:gradFill>
              <a:gsLst>
                <a:gs pos="0">
                  <a:srgbClr val="D92D8A"/>
                </a:gs>
                <a:gs pos="56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0">
              <a:extLst>
                <a:ext uri="{FF2B5EF4-FFF2-40B4-BE49-F238E27FC236}">
                  <a16:creationId xmlns:a16="http://schemas.microsoft.com/office/drawing/2014/main" id="{7F65F000-A2F0-714C-ADAA-960582B7C4AB}"/>
                </a:ext>
              </a:extLst>
            </p:cNvPr>
            <p:cNvSpPr/>
            <p:nvPr/>
          </p:nvSpPr>
          <p:spPr>
            <a:xfrm rot="16200000">
              <a:off x="5741965" y="2347501"/>
              <a:ext cx="1474993" cy="106693"/>
            </a:xfrm>
            <a:prstGeom prst="rect">
              <a:avLst/>
            </a:prstGeom>
            <a:gradFill>
              <a:gsLst>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2" name="Rectangle 11">
              <a:extLst>
                <a:ext uri="{FF2B5EF4-FFF2-40B4-BE49-F238E27FC236}">
                  <a16:creationId xmlns:a16="http://schemas.microsoft.com/office/drawing/2014/main" id="{486AD155-D0FF-8642-B412-219D327DA829}"/>
                </a:ext>
              </a:extLst>
            </p:cNvPr>
            <p:cNvSpPr/>
            <p:nvPr/>
          </p:nvSpPr>
          <p:spPr>
            <a:xfrm flipH="1">
              <a:off x="3673920" y="3034776"/>
              <a:ext cx="2858884"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3" name="TextBox 12">
            <a:extLst>
              <a:ext uri="{FF2B5EF4-FFF2-40B4-BE49-F238E27FC236}">
                <a16:creationId xmlns:a16="http://schemas.microsoft.com/office/drawing/2014/main" id="{1CC004EC-C3AC-0046-902C-40A3A5EE8F2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3881298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6525A8C-1EFB-6341-8B8C-79B7C59F703F}"/>
              </a:ext>
            </a:extLst>
          </p:cNvPr>
          <p:cNvSpPr>
            <a:spLocks noGrp="1"/>
          </p:cNvSpPr>
          <p:nvPr>
            <p:ph type="pic" sz="quarter" idx="11"/>
          </p:nvPr>
        </p:nvSpPr>
        <p:spPr>
          <a:xfrm>
            <a:off x="3843957" y="696340"/>
            <a:ext cx="7622001" cy="5015143"/>
          </a:xfrm>
          <a:prstGeom prst="corner">
            <a:avLst>
              <a:gd name="adj1" fmla="val 78408"/>
              <a:gd name="adj2" fmla="val 117748"/>
            </a:avLst>
          </a:prstGeom>
        </p:spPr>
        <p:txBody>
          <a:bodyPr/>
          <a:lstStyle/>
          <a:p>
            <a:endParaRPr lang="en-US" dirty="0"/>
          </a:p>
        </p:txBody>
      </p:sp>
      <p:pic>
        <p:nvPicPr>
          <p:cNvPr id="4" name="Picture 3" descr="A close up of a sign&#10;&#10;Description automatically generated">
            <a:extLst>
              <a:ext uri="{FF2B5EF4-FFF2-40B4-BE49-F238E27FC236}">
                <a16:creationId xmlns:a16="http://schemas.microsoft.com/office/drawing/2014/main" id="{31E7B94C-6884-7948-9EDC-3BED80DDDB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5" name="Text Placeholder 3">
            <a:extLst>
              <a:ext uri="{FF2B5EF4-FFF2-40B4-BE49-F238E27FC236}">
                <a16:creationId xmlns:a16="http://schemas.microsoft.com/office/drawing/2014/main" id="{821AA497-2E05-2249-9F34-D8D245642331}"/>
              </a:ext>
            </a:extLst>
          </p:cNvPr>
          <p:cNvSpPr>
            <a:spLocks noGrp="1"/>
          </p:cNvSpPr>
          <p:nvPr>
            <p:ph type="body" sz="half" idx="10"/>
          </p:nvPr>
        </p:nvSpPr>
        <p:spPr>
          <a:xfrm>
            <a:off x="726042" y="1371538"/>
            <a:ext cx="2583215" cy="3444301"/>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6" name="Title 1">
            <a:extLst>
              <a:ext uri="{FF2B5EF4-FFF2-40B4-BE49-F238E27FC236}">
                <a16:creationId xmlns:a16="http://schemas.microsoft.com/office/drawing/2014/main" id="{E6C8A8FC-C281-7540-A2F1-0C7261C1AFA7}"/>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bg1"/>
                </a:solidFill>
              </a:defRPr>
            </a:lvl1pPr>
          </a:lstStyle>
          <a:p>
            <a:endParaRPr lang="en-US" dirty="0"/>
          </a:p>
        </p:txBody>
      </p:sp>
      <p:grpSp>
        <p:nvGrpSpPr>
          <p:cNvPr id="7" name="Group 6">
            <a:extLst>
              <a:ext uri="{FF2B5EF4-FFF2-40B4-BE49-F238E27FC236}">
                <a16:creationId xmlns:a16="http://schemas.microsoft.com/office/drawing/2014/main" id="{B90C27EA-5D11-5546-8472-866F259E7BFC}"/>
              </a:ext>
            </a:extLst>
          </p:cNvPr>
          <p:cNvGrpSpPr/>
          <p:nvPr userDrawn="1"/>
        </p:nvGrpSpPr>
        <p:grpSpPr>
          <a:xfrm>
            <a:off x="3843957" y="582803"/>
            <a:ext cx="7628351" cy="1197932"/>
            <a:chOff x="3840781" y="580943"/>
            <a:chExt cx="7628351" cy="1197932"/>
          </a:xfrm>
        </p:grpSpPr>
        <p:sp>
          <p:nvSpPr>
            <p:cNvPr id="8" name="Rectangle 7">
              <a:extLst>
                <a:ext uri="{FF2B5EF4-FFF2-40B4-BE49-F238E27FC236}">
                  <a16:creationId xmlns:a16="http://schemas.microsoft.com/office/drawing/2014/main" id="{4215F3C6-7BE9-E34E-B778-A0FF431CC9C1}"/>
                </a:ext>
              </a:extLst>
            </p:cNvPr>
            <p:cNvSpPr/>
            <p:nvPr/>
          </p:nvSpPr>
          <p:spPr>
            <a:xfrm flipH="1">
              <a:off x="3840781" y="580944"/>
              <a:ext cx="5970185" cy="11353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9C83E426-A956-204B-922C-C9B114A51E89}"/>
                </a:ext>
              </a:extLst>
            </p:cNvPr>
            <p:cNvSpPr/>
            <p:nvPr/>
          </p:nvSpPr>
          <p:spPr>
            <a:xfrm>
              <a:off x="9757159" y="1669147"/>
              <a:ext cx="1711973" cy="109728"/>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744F2D43-E606-9E4C-B3E1-C3F4607A4260}"/>
                </a:ext>
              </a:extLst>
            </p:cNvPr>
            <p:cNvSpPr/>
            <p:nvPr/>
          </p:nvSpPr>
          <p:spPr>
            <a:xfrm rot="5400000" flipH="1">
              <a:off x="9201318" y="1125045"/>
              <a:ext cx="1197932" cy="109728"/>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46F0BFE3-62C4-4143-B7A4-34BE2F0631E2}"/>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3" name="TextBox 12">
            <a:extLst>
              <a:ext uri="{FF2B5EF4-FFF2-40B4-BE49-F238E27FC236}">
                <a16:creationId xmlns:a16="http://schemas.microsoft.com/office/drawing/2014/main" id="{645E0D03-2997-3848-9DA3-8A864CF76775}"/>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659809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pic>
        <p:nvPicPr>
          <p:cNvPr id="12" name="Picture 11" descr="A picture containing flying, plane, bird&#10;&#10;Description automatically generated">
            <a:extLst>
              <a:ext uri="{FF2B5EF4-FFF2-40B4-BE49-F238E27FC236}">
                <a16:creationId xmlns:a16="http://schemas.microsoft.com/office/drawing/2014/main" id="{64D9EE0F-6494-1A4B-AB72-3C7AE9F28F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Picture Placeholder 3">
            <a:extLst>
              <a:ext uri="{FF2B5EF4-FFF2-40B4-BE49-F238E27FC236}">
                <a16:creationId xmlns:a16="http://schemas.microsoft.com/office/drawing/2014/main" id="{2084FFD0-FE9F-7B4A-B7A3-7CE892EF9B99}"/>
              </a:ext>
            </a:extLst>
          </p:cNvPr>
          <p:cNvSpPr>
            <a:spLocks noGrp="1"/>
          </p:cNvSpPr>
          <p:nvPr>
            <p:ph type="pic" sz="quarter" idx="11"/>
          </p:nvPr>
        </p:nvSpPr>
        <p:spPr>
          <a:xfrm>
            <a:off x="3887648" y="546137"/>
            <a:ext cx="7578309" cy="5618863"/>
          </a:xfrm>
          <a:prstGeom prst="corner">
            <a:avLst>
              <a:gd name="adj1" fmla="val 80709"/>
              <a:gd name="adj2" fmla="val 104483"/>
            </a:avLst>
          </a:prstGeom>
        </p:spPr>
        <p:txBody>
          <a:bodyPr/>
          <a:lstStyle>
            <a:lvl1pPr>
              <a:defRPr>
                <a:solidFill>
                  <a:schemeClr val="tx1">
                    <a:lumMod val="65000"/>
                    <a:lumOff val="35000"/>
                  </a:schemeClr>
                </a:solidFill>
              </a:defRPr>
            </a:lvl1pPr>
          </a:lstStyle>
          <a:p>
            <a:endParaRPr lang="en-US" dirty="0"/>
          </a:p>
        </p:txBody>
      </p:sp>
      <p:pic>
        <p:nvPicPr>
          <p:cNvPr id="5" name="Picture 4" descr="A close up of a sign&#10;&#10;Description automatically generated">
            <a:extLst>
              <a:ext uri="{FF2B5EF4-FFF2-40B4-BE49-F238E27FC236}">
                <a16:creationId xmlns:a16="http://schemas.microsoft.com/office/drawing/2014/main" id="{BE8B4190-7A7B-3447-AACA-71ED88EA3DC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6" name="Text Placeholder 3">
            <a:extLst>
              <a:ext uri="{FF2B5EF4-FFF2-40B4-BE49-F238E27FC236}">
                <a16:creationId xmlns:a16="http://schemas.microsoft.com/office/drawing/2014/main" id="{8BBA3D3B-F75B-7247-96EC-42A55EF769AE}"/>
              </a:ext>
            </a:extLst>
          </p:cNvPr>
          <p:cNvSpPr>
            <a:spLocks noGrp="1"/>
          </p:cNvSpPr>
          <p:nvPr>
            <p:ph type="body" sz="half" idx="10"/>
          </p:nvPr>
        </p:nvSpPr>
        <p:spPr>
          <a:xfrm>
            <a:off x="726042" y="1371538"/>
            <a:ext cx="2583215" cy="3444301"/>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grpSp>
        <p:nvGrpSpPr>
          <p:cNvPr id="7" name="Group 6">
            <a:extLst>
              <a:ext uri="{FF2B5EF4-FFF2-40B4-BE49-F238E27FC236}">
                <a16:creationId xmlns:a16="http://schemas.microsoft.com/office/drawing/2014/main" id="{DEA623E1-FED3-3B47-8817-14EF8A883FB7}"/>
              </a:ext>
            </a:extLst>
          </p:cNvPr>
          <p:cNvGrpSpPr/>
          <p:nvPr userDrawn="1"/>
        </p:nvGrpSpPr>
        <p:grpSpPr>
          <a:xfrm>
            <a:off x="3887648" y="438917"/>
            <a:ext cx="7578438" cy="1195570"/>
            <a:chOff x="3884346" y="453875"/>
            <a:chExt cx="7578438" cy="1195570"/>
          </a:xfrm>
        </p:grpSpPr>
        <p:sp>
          <p:nvSpPr>
            <p:cNvPr id="8" name="Rectangle 7">
              <a:extLst>
                <a:ext uri="{FF2B5EF4-FFF2-40B4-BE49-F238E27FC236}">
                  <a16:creationId xmlns:a16="http://schemas.microsoft.com/office/drawing/2014/main" id="{F090177E-9537-5F45-AFBE-4A490F8D6F92}"/>
                </a:ext>
              </a:extLst>
            </p:cNvPr>
            <p:cNvSpPr/>
            <p:nvPr/>
          </p:nvSpPr>
          <p:spPr>
            <a:xfrm flipH="1">
              <a:off x="3884346" y="453875"/>
              <a:ext cx="5975988" cy="108513"/>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3169BA91-4DC2-7049-92BF-1B3EAE687357}"/>
                </a:ext>
              </a:extLst>
            </p:cNvPr>
            <p:cNvSpPr/>
            <p:nvPr/>
          </p:nvSpPr>
          <p:spPr>
            <a:xfrm rot="5400000" flipH="1">
              <a:off x="9264368" y="944309"/>
              <a:ext cx="1080817" cy="111114"/>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C211978C-319D-DE49-9152-FBF63531B669}"/>
                </a:ext>
              </a:extLst>
            </p:cNvPr>
            <p:cNvSpPr/>
            <p:nvPr/>
          </p:nvSpPr>
          <p:spPr>
            <a:xfrm>
              <a:off x="9750298" y="1538958"/>
              <a:ext cx="1712486" cy="110487"/>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1" name="Title 1">
            <a:extLst>
              <a:ext uri="{FF2B5EF4-FFF2-40B4-BE49-F238E27FC236}">
                <a16:creationId xmlns:a16="http://schemas.microsoft.com/office/drawing/2014/main" id="{DBB3F20F-B263-4446-8E1A-6206F56911E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tx1">
                    <a:lumMod val="75000"/>
                    <a:lumOff val="25000"/>
                  </a:schemeClr>
                </a:solidFill>
              </a:defRPr>
            </a:lvl1pPr>
          </a:lstStyle>
          <a:p>
            <a:endParaRPr lang="en-US" dirty="0"/>
          </a:p>
        </p:txBody>
      </p:sp>
      <p:sp>
        <p:nvSpPr>
          <p:cNvPr id="13" name="TextBox 12">
            <a:extLst>
              <a:ext uri="{FF2B5EF4-FFF2-40B4-BE49-F238E27FC236}">
                <a16:creationId xmlns:a16="http://schemas.microsoft.com/office/drawing/2014/main" id="{D29285CD-4628-A141-A01F-52CF4A6E0625}"/>
              </a:ext>
            </a:extLst>
          </p:cNvPr>
          <p:cNvSpPr txBox="1"/>
          <p:nvPr userDrawn="1"/>
        </p:nvSpPr>
        <p:spPr>
          <a:xfrm>
            <a:off x="245940" y="6483240"/>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FLORIDA INTERNATIONAL UNIVERSITY</a:t>
            </a:r>
          </a:p>
        </p:txBody>
      </p:sp>
      <p:sp>
        <p:nvSpPr>
          <p:cNvPr id="14" name="TextBox 13">
            <a:extLst>
              <a:ext uri="{FF2B5EF4-FFF2-40B4-BE49-F238E27FC236}">
                <a16:creationId xmlns:a16="http://schemas.microsoft.com/office/drawing/2014/main" id="{07CDB4C7-0A17-2A41-8CE6-D9D79E4938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60997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Slide 4">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F743E-C74B-214B-B173-9EFE2CD82F0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3">
            <a:extLst>
              <a:ext uri="{FF2B5EF4-FFF2-40B4-BE49-F238E27FC236}">
                <a16:creationId xmlns:a16="http://schemas.microsoft.com/office/drawing/2014/main" id="{457611A3-7DA6-4941-8266-CCDEC1D5B741}"/>
              </a:ext>
            </a:extLst>
          </p:cNvPr>
          <p:cNvSpPr>
            <a:spLocks noGrp="1"/>
          </p:cNvSpPr>
          <p:nvPr>
            <p:ph type="pic" sz="quarter" idx="11"/>
          </p:nvPr>
        </p:nvSpPr>
        <p:spPr>
          <a:xfrm>
            <a:off x="3893905" y="537158"/>
            <a:ext cx="7570949" cy="5799726"/>
          </a:xfrm>
          <a:prstGeom prst="corner">
            <a:avLst>
              <a:gd name="adj1" fmla="val 83572"/>
              <a:gd name="adj2" fmla="val 113968"/>
            </a:avLst>
          </a:prstGeom>
        </p:spPr>
        <p:txBody>
          <a:bodyPr/>
          <a:lstStyle/>
          <a:p>
            <a:endParaRPr lang="en-US"/>
          </a:p>
        </p:txBody>
      </p:sp>
      <p:pic>
        <p:nvPicPr>
          <p:cNvPr id="5" name="Picture 4" descr="A close up of a sign&#10;&#10;Description automatically generated">
            <a:extLst>
              <a:ext uri="{FF2B5EF4-FFF2-40B4-BE49-F238E27FC236}">
                <a16:creationId xmlns:a16="http://schemas.microsoft.com/office/drawing/2014/main" id="{CA158107-483F-AE4B-81A6-57EC0902E15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6" name="Title 1">
            <a:extLst>
              <a:ext uri="{FF2B5EF4-FFF2-40B4-BE49-F238E27FC236}">
                <a16:creationId xmlns:a16="http://schemas.microsoft.com/office/drawing/2014/main" id="{936ACA9C-A609-644F-AC2C-E59094058F2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accent3"/>
                </a:solidFill>
              </a:defRPr>
            </a:lvl1pPr>
          </a:lstStyle>
          <a:p>
            <a:endParaRPr lang="en-US" dirty="0"/>
          </a:p>
        </p:txBody>
      </p:sp>
      <p:sp>
        <p:nvSpPr>
          <p:cNvPr id="7" name="Text Placeholder 3">
            <a:extLst>
              <a:ext uri="{FF2B5EF4-FFF2-40B4-BE49-F238E27FC236}">
                <a16:creationId xmlns:a16="http://schemas.microsoft.com/office/drawing/2014/main" id="{8A3DAFB7-60E6-1441-B24D-9C1F734F58B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grpSp>
        <p:nvGrpSpPr>
          <p:cNvPr id="8" name="Group 7">
            <a:extLst>
              <a:ext uri="{FF2B5EF4-FFF2-40B4-BE49-F238E27FC236}">
                <a16:creationId xmlns:a16="http://schemas.microsoft.com/office/drawing/2014/main" id="{ED4E7D76-C3ED-8641-B474-65A69EB4CAD3}"/>
              </a:ext>
            </a:extLst>
          </p:cNvPr>
          <p:cNvGrpSpPr/>
          <p:nvPr userDrawn="1"/>
        </p:nvGrpSpPr>
        <p:grpSpPr>
          <a:xfrm>
            <a:off x="3893905" y="434340"/>
            <a:ext cx="7570949" cy="1059565"/>
            <a:chOff x="3893905" y="434339"/>
            <a:chExt cx="7570949" cy="1059565"/>
          </a:xfrm>
        </p:grpSpPr>
        <p:sp>
          <p:nvSpPr>
            <p:cNvPr id="9" name="Rectangle 8">
              <a:extLst>
                <a:ext uri="{FF2B5EF4-FFF2-40B4-BE49-F238E27FC236}">
                  <a16:creationId xmlns:a16="http://schemas.microsoft.com/office/drawing/2014/main" id="{ED80F71C-3C06-414A-B4F3-EA00E023389F}"/>
                </a:ext>
              </a:extLst>
            </p:cNvPr>
            <p:cNvSpPr/>
            <p:nvPr/>
          </p:nvSpPr>
          <p:spPr>
            <a:xfrm flipH="1">
              <a:off x="3893905" y="434339"/>
              <a:ext cx="6713955"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4091A517-7BE4-1947-9D32-E2AC4C6021B3}"/>
                </a:ext>
              </a:extLst>
            </p:cNvPr>
            <p:cNvSpPr/>
            <p:nvPr/>
          </p:nvSpPr>
          <p:spPr>
            <a:xfrm rot="5400000" flipH="1">
              <a:off x="10127459" y="906370"/>
              <a:ext cx="848793" cy="110368"/>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0">
              <a:extLst>
                <a:ext uri="{FF2B5EF4-FFF2-40B4-BE49-F238E27FC236}">
                  <a16:creationId xmlns:a16="http://schemas.microsoft.com/office/drawing/2014/main" id="{71B09379-08CB-F142-8445-073D64045AF1}"/>
                </a:ext>
              </a:extLst>
            </p:cNvPr>
            <p:cNvSpPr/>
            <p:nvPr/>
          </p:nvSpPr>
          <p:spPr>
            <a:xfrm>
              <a:off x="10497148" y="1381850"/>
              <a:ext cx="967706" cy="112054"/>
            </a:xfrm>
            <a:prstGeom prst="rect">
              <a:avLst/>
            </a:prstGeom>
            <a:gradFill>
              <a:gsLst>
                <a:gs pos="10000">
                  <a:srgbClr val="D92D8A"/>
                </a:gs>
                <a:gs pos="61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D18A989C-9180-2547-9BE6-F4182009A23C}"/>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82222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F1F921-75B0-9943-B1DF-025B2C48E6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81FDCEF-2E0F-6748-B31C-B512291498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blue sky&#10;&#10;Description automatically generated">
            <a:extLst>
              <a:ext uri="{FF2B5EF4-FFF2-40B4-BE49-F238E27FC236}">
                <a16:creationId xmlns:a16="http://schemas.microsoft.com/office/drawing/2014/main" id="{E2B0E723-963E-D746-9C64-1044790CE17F}"/>
              </a:ext>
            </a:extLst>
          </p:cNvPr>
          <p:cNvPicPr>
            <a:picLocks noChangeAspect="1"/>
          </p:cNvPicPr>
          <p:nvPr userDrawn="1"/>
        </p:nvPicPr>
        <p:blipFill>
          <a:blip r:embed="rId22" cstate="email">
            <a:extLst>
              <a:ext uri="{28A0092B-C50C-407E-A947-70E740481C1C}">
                <a14:useLocalDpi xmlns:a14="http://schemas.microsoft.com/office/drawing/2010/main"/>
              </a:ext>
            </a:extLst>
          </a:blip>
          <a:stretch>
            <a:fillRect/>
          </a:stretch>
        </p:blipFill>
        <p:spPr>
          <a:xfrm>
            <a:off x="0" y="3060"/>
            <a:ext cx="12192000" cy="6854940"/>
          </a:xfrm>
          <a:prstGeom prst="rect">
            <a:avLst/>
          </a:prstGeom>
        </p:spPr>
      </p:pic>
    </p:spTree>
    <p:extLst>
      <p:ext uri="{BB962C8B-B14F-4D97-AF65-F5344CB8AC3E}">
        <p14:creationId xmlns:p14="http://schemas.microsoft.com/office/powerpoint/2010/main" val="29208880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0" r:id="rId3"/>
    <p:sldLayoutId id="2147483688" r:id="rId4"/>
    <p:sldLayoutId id="2147483671" r:id="rId5"/>
    <p:sldLayoutId id="2147483672" r:id="rId6"/>
    <p:sldLayoutId id="2147483673" r:id="rId7"/>
    <p:sldLayoutId id="2147483674" r:id="rId8"/>
    <p:sldLayoutId id="2147483675" r:id="rId9"/>
    <p:sldLayoutId id="2147483676"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7" r:id="rId19"/>
    <p:sldLayoutId id="2147483686" r:id="rId20"/>
  </p:sldLayoutIdLst>
  <p:txStyles>
    <p:title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7.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6.xml"/><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5EE7E-78DF-CB43-BB57-897A3D5D9CC0}"/>
              </a:ext>
            </a:extLst>
          </p:cNvPr>
          <p:cNvSpPr>
            <a:spLocks noGrp="1"/>
          </p:cNvSpPr>
          <p:nvPr>
            <p:ph type="title"/>
          </p:nvPr>
        </p:nvSpPr>
        <p:spPr>
          <a:xfrm>
            <a:off x="1603728" y="1803850"/>
            <a:ext cx="8984543" cy="1325563"/>
          </a:xfrm>
        </p:spPr>
        <p:txBody>
          <a:bodyPr>
            <a:normAutofit/>
          </a:bodyPr>
          <a:lstStyle/>
          <a:p>
            <a:r>
              <a:rPr lang="en-US" sz="4000" b="1" dirty="0"/>
              <a:t>Biscayne Bay Quality of Underwater Data Analytics (BBQUDA)</a:t>
            </a:r>
          </a:p>
        </p:txBody>
      </p:sp>
      <p:pic>
        <p:nvPicPr>
          <p:cNvPr id="4" name="Picture 3" descr="A picture containing drawing&#10;&#10;Description automatically generated">
            <a:extLst>
              <a:ext uri="{FF2B5EF4-FFF2-40B4-BE49-F238E27FC236}">
                <a16:creationId xmlns:a16="http://schemas.microsoft.com/office/drawing/2014/main" id="{3009D0D4-1336-7142-B403-8AA4F8F5F3F2}"/>
              </a:ext>
            </a:extLst>
          </p:cNvPr>
          <p:cNvPicPr>
            <a:picLocks noChangeAspect="1"/>
          </p:cNvPicPr>
          <p:nvPr/>
        </p:nvPicPr>
        <p:blipFill>
          <a:blip r:embed="rId2"/>
          <a:stretch>
            <a:fillRect/>
          </a:stretch>
        </p:blipFill>
        <p:spPr>
          <a:xfrm>
            <a:off x="9157471" y="5772186"/>
            <a:ext cx="2553883" cy="491131"/>
          </a:xfrm>
          <a:prstGeom prst="rect">
            <a:avLst/>
          </a:prstGeom>
        </p:spPr>
      </p:pic>
      <p:sp>
        <p:nvSpPr>
          <p:cNvPr id="3" name="TextBox 2">
            <a:extLst>
              <a:ext uri="{FF2B5EF4-FFF2-40B4-BE49-F238E27FC236}">
                <a16:creationId xmlns:a16="http://schemas.microsoft.com/office/drawing/2014/main" id="{22F2D860-A304-4AE1-8A27-E32187737CE6}"/>
              </a:ext>
            </a:extLst>
          </p:cNvPr>
          <p:cNvSpPr txBox="1"/>
          <p:nvPr/>
        </p:nvSpPr>
        <p:spPr>
          <a:xfrm>
            <a:off x="2813538" y="849743"/>
            <a:ext cx="6213231" cy="830997"/>
          </a:xfrm>
          <a:prstGeom prst="rect">
            <a:avLst/>
          </a:prstGeom>
          <a:noFill/>
        </p:spPr>
        <p:txBody>
          <a:bodyPr wrap="square" rtlCol="0">
            <a:spAutoFit/>
          </a:bodyPr>
          <a:lstStyle/>
          <a:p>
            <a:pPr algn="ctr"/>
            <a:r>
              <a:rPr lang="en-US" sz="2400" dirty="0">
                <a:solidFill>
                  <a:schemeClr val="bg1"/>
                </a:solidFill>
                <a:latin typeface="Arial" panose="020B0604020202020204" pitchFamily="34" charset="0"/>
                <a:cs typeface="Arial" panose="020B0604020202020204" pitchFamily="34" charset="0"/>
              </a:rPr>
              <a:t>VIP/Senior Project Final Presentation</a:t>
            </a:r>
          </a:p>
          <a:p>
            <a:pPr algn="ctr"/>
            <a:r>
              <a:rPr lang="en-US" sz="2400" dirty="0">
                <a:solidFill>
                  <a:schemeClr val="bg1"/>
                </a:solidFill>
                <a:latin typeface="Arial" panose="020B0604020202020204" pitchFamily="34" charset="0"/>
                <a:cs typeface="Arial" panose="020B0604020202020204" pitchFamily="34" charset="0"/>
              </a:rPr>
              <a:t>Fall 2020</a:t>
            </a:r>
          </a:p>
        </p:txBody>
      </p:sp>
      <p:sp>
        <p:nvSpPr>
          <p:cNvPr id="5" name="TextBox 4">
            <a:extLst>
              <a:ext uri="{FF2B5EF4-FFF2-40B4-BE49-F238E27FC236}">
                <a16:creationId xmlns:a16="http://schemas.microsoft.com/office/drawing/2014/main" id="{46949581-E9D1-4B7D-982A-245D772526E1}"/>
              </a:ext>
            </a:extLst>
          </p:cNvPr>
          <p:cNvSpPr txBox="1"/>
          <p:nvPr/>
        </p:nvSpPr>
        <p:spPr>
          <a:xfrm>
            <a:off x="762000" y="3463521"/>
            <a:ext cx="8122693" cy="2031325"/>
          </a:xfrm>
          <a:prstGeom prst="rect">
            <a:avLst/>
          </a:prstGeom>
          <a:noFill/>
        </p:spPr>
        <p:txBody>
          <a:bodyPr wrap="square" rtlCol="0">
            <a:spAutoFit/>
          </a:bodyPr>
          <a:lstStyle/>
          <a:p>
            <a:r>
              <a:rPr lang="en-US" b="1" dirty="0">
                <a:solidFill>
                  <a:schemeClr val="bg1"/>
                </a:solidFill>
                <a:latin typeface="Arial" panose="020B0604020202020204" pitchFamily="34" charset="0"/>
                <a:cs typeface="Arial" panose="020B0604020202020204" pitchFamily="34" charset="0"/>
              </a:rPr>
              <a:t>Team Members: </a:t>
            </a:r>
            <a:r>
              <a:rPr lang="en-US" dirty="0">
                <a:solidFill>
                  <a:schemeClr val="bg1"/>
                </a:solidFill>
                <a:latin typeface="Arial" panose="020B0604020202020204" pitchFamily="34" charset="0"/>
                <a:cs typeface="Arial" panose="020B0604020202020204" pitchFamily="34" charset="0"/>
              </a:rPr>
              <a:t>Ariel Omar Arias, Orson Meyreles, Leonardo Pantaleon</a:t>
            </a:r>
          </a:p>
          <a:p>
            <a:endParaRPr lang="en-US" b="1" dirty="0">
              <a:solidFill>
                <a:schemeClr val="bg1"/>
              </a:solidFill>
              <a:latin typeface="Arial" panose="020B0604020202020204" pitchFamily="34" charset="0"/>
              <a:cs typeface="Arial" panose="020B0604020202020204" pitchFamily="34" charset="0"/>
            </a:endParaRPr>
          </a:p>
          <a:p>
            <a:r>
              <a:rPr lang="en-US" b="1" dirty="0">
                <a:solidFill>
                  <a:schemeClr val="bg1"/>
                </a:solidFill>
                <a:latin typeface="Arial" panose="020B0604020202020204" pitchFamily="34" charset="0"/>
                <a:cs typeface="Arial" panose="020B0604020202020204" pitchFamily="34" charset="0"/>
              </a:rPr>
              <a:t>Product Owner: </a:t>
            </a:r>
            <a:r>
              <a:rPr lang="en-US" dirty="0">
                <a:solidFill>
                  <a:schemeClr val="bg1"/>
                </a:solidFill>
                <a:latin typeface="Arial" panose="020B0604020202020204" pitchFamily="34" charset="0"/>
                <a:cs typeface="Arial" panose="020B0604020202020204" pitchFamily="34" charset="0"/>
              </a:rPr>
              <a:t>Gregory Reis</a:t>
            </a:r>
          </a:p>
          <a:p>
            <a:endParaRPr lang="en-US" b="1" dirty="0">
              <a:solidFill>
                <a:schemeClr val="bg1"/>
              </a:solidFill>
              <a:latin typeface="Arial" panose="020B0604020202020204" pitchFamily="34" charset="0"/>
              <a:cs typeface="Arial" panose="020B0604020202020204" pitchFamily="34" charset="0"/>
            </a:endParaRPr>
          </a:p>
          <a:p>
            <a:r>
              <a:rPr lang="en-US" b="1" dirty="0">
                <a:solidFill>
                  <a:schemeClr val="bg1"/>
                </a:solidFill>
                <a:latin typeface="Arial" panose="020B0604020202020204" pitchFamily="34" charset="0"/>
                <a:cs typeface="Arial" panose="020B0604020202020204" pitchFamily="34" charset="0"/>
              </a:rPr>
              <a:t>Mentor: </a:t>
            </a:r>
            <a:r>
              <a:rPr lang="en-US" dirty="0">
                <a:solidFill>
                  <a:schemeClr val="bg1"/>
                </a:solidFill>
                <a:latin typeface="Arial" panose="020B0604020202020204" pitchFamily="34" charset="0"/>
                <a:cs typeface="Arial" panose="020B0604020202020204" pitchFamily="34" charset="0"/>
              </a:rPr>
              <a:t>Gregory Reis</a:t>
            </a:r>
          </a:p>
          <a:p>
            <a:endParaRPr lang="en-US" b="1" dirty="0">
              <a:solidFill>
                <a:schemeClr val="bg1"/>
              </a:solidFill>
              <a:latin typeface="Arial" panose="020B0604020202020204" pitchFamily="34" charset="0"/>
              <a:cs typeface="Arial" panose="020B0604020202020204" pitchFamily="34" charset="0"/>
            </a:endParaRPr>
          </a:p>
          <a:p>
            <a:r>
              <a:rPr lang="en-US" b="1" dirty="0">
                <a:solidFill>
                  <a:schemeClr val="bg1"/>
                </a:solidFill>
                <a:latin typeface="Arial" panose="020B0604020202020204" pitchFamily="34" charset="0"/>
                <a:cs typeface="Arial" panose="020B0604020202020204" pitchFamily="34" charset="0"/>
              </a:rPr>
              <a:t>Instructor: </a:t>
            </a:r>
            <a:r>
              <a:rPr lang="en-US" dirty="0">
                <a:solidFill>
                  <a:schemeClr val="bg1"/>
                </a:solidFill>
                <a:latin typeface="Arial" panose="020B0604020202020204" pitchFamily="34" charset="0"/>
                <a:cs typeface="Arial" panose="020B0604020202020204" pitchFamily="34" charset="0"/>
              </a:rPr>
              <a:t>Masoud Sadjadi</a:t>
            </a:r>
            <a:endParaRPr lang="en-US"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7128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E307A2D-3A47-3C4E-8009-5AD9095DA28D}"/>
              </a:ext>
            </a:extLst>
          </p:cNvPr>
          <p:cNvSpPr>
            <a:spLocks noGrp="1"/>
          </p:cNvSpPr>
          <p:nvPr>
            <p:ph type="title"/>
          </p:nvPr>
        </p:nvSpPr>
        <p:spPr/>
        <p:txBody>
          <a:bodyPr/>
          <a:lstStyle/>
          <a:p>
            <a:r>
              <a:rPr lang="en-US" b="1" dirty="0"/>
              <a:t>System Architecture</a:t>
            </a:r>
          </a:p>
        </p:txBody>
      </p:sp>
      <p:pic>
        <p:nvPicPr>
          <p:cNvPr id="5" name="Picture 4">
            <a:extLst>
              <a:ext uri="{FF2B5EF4-FFF2-40B4-BE49-F238E27FC236}">
                <a16:creationId xmlns:a16="http://schemas.microsoft.com/office/drawing/2014/main" id="{EAB8AB73-C5DA-48FE-8D1A-D3CA5364D99C}"/>
              </a:ext>
            </a:extLst>
          </p:cNvPr>
          <p:cNvPicPr>
            <a:picLocks noChangeAspect="1"/>
          </p:cNvPicPr>
          <p:nvPr/>
        </p:nvPicPr>
        <p:blipFill>
          <a:blip r:embed="rId2"/>
          <a:stretch>
            <a:fillRect/>
          </a:stretch>
        </p:blipFill>
        <p:spPr>
          <a:xfrm>
            <a:off x="3280077" y="2212481"/>
            <a:ext cx="2232182" cy="842333"/>
          </a:xfrm>
          <a:prstGeom prst="rect">
            <a:avLst/>
          </a:prstGeom>
        </p:spPr>
      </p:pic>
      <p:pic>
        <p:nvPicPr>
          <p:cNvPr id="6" name="Picture 5">
            <a:extLst>
              <a:ext uri="{FF2B5EF4-FFF2-40B4-BE49-F238E27FC236}">
                <a16:creationId xmlns:a16="http://schemas.microsoft.com/office/drawing/2014/main" id="{9894BE25-FFD4-4AB8-BFFB-6920B7FA55CF}"/>
              </a:ext>
            </a:extLst>
          </p:cNvPr>
          <p:cNvPicPr>
            <a:picLocks noChangeAspect="1"/>
          </p:cNvPicPr>
          <p:nvPr/>
        </p:nvPicPr>
        <p:blipFill>
          <a:blip r:embed="rId3"/>
          <a:stretch>
            <a:fillRect/>
          </a:stretch>
        </p:blipFill>
        <p:spPr>
          <a:xfrm>
            <a:off x="6543172" y="2212482"/>
            <a:ext cx="1851504" cy="842332"/>
          </a:xfrm>
          <a:prstGeom prst="rect">
            <a:avLst/>
          </a:prstGeom>
        </p:spPr>
      </p:pic>
      <p:pic>
        <p:nvPicPr>
          <p:cNvPr id="8" name="Picture 7">
            <a:extLst>
              <a:ext uri="{FF2B5EF4-FFF2-40B4-BE49-F238E27FC236}">
                <a16:creationId xmlns:a16="http://schemas.microsoft.com/office/drawing/2014/main" id="{2A946871-AC1C-442A-ABD4-A27780AA57C2}"/>
              </a:ext>
            </a:extLst>
          </p:cNvPr>
          <p:cNvPicPr>
            <a:picLocks noChangeAspect="1"/>
          </p:cNvPicPr>
          <p:nvPr/>
        </p:nvPicPr>
        <p:blipFill>
          <a:blip r:embed="rId4"/>
          <a:stretch>
            <a:fillRect/>
          </a:stretch>
        </p:blipFill>
        <p:spPr>
          <a:xfrm>
            <a:off x="9425590" y="2212480"/>
            <a:ext cx="1779427" cy="842333"/>
          </a:xfrm>
          <a:prstGeom prst="rect">
            <a:avLst/>
          </a:prstGeom>
        </p:spPr>
      </p:pic>
      <p:sp>
        <p:nvSpPr>
          <p:cNvPr id="9" name="Arrow: Right 8">
            <a:extLst>
              <a:ext uri="{FF2B5EF4-FFF2-40B4-BE49-F238E27FC236}">
                <a16:creationId xmlns:a16="http://schemas.microsoft.com/office/drawing/2014/main" id="{22A46158-F33F-41FE-AE7D-51ECEED22AA1}"/>
              </a:ext>
            </a:extLst>
          </p:cNvPr>
          <p:cNvSpPr/>
          <p:nvPr/>
        </p:nvSpPr>
        <p:spPr>
          <a:xfrm>
            <a:off x="5650523" y="2461846"/>
            <a:ext cx="726831"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Left 9">
            <a:extLst>
              <a:ext uri="{FF2B5EF4-FFF2-40B4-BE49-F238E27FC236}">
                <a16:creationId xmlns:a16="http://schemas.microsoft.com/office/drawing/2014/main" id="{2080FA12-F685-4C25-9F64-91D00762FB00}"/>
              </a:ext>
            </a:extLst>
          </p:cNvPr>
          <p:cNvSpPr/>
          <p:nvPr/>
        </p:nvSpPr>
        <p:spPr>
          <a:xfrm>
            <a:off x="5648829" y="2744373"/>
            <a:ext cx="728525" cy="4571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68AC269D-C281-415E-BA97-4D5CD29F37A8}"/>
              </a:ext>
            </a:extLst>
          </p:cNvPr>
          <p:cNvSpPr/>
          <p:nvPr/>
        </p:nvSpPr>
        <p:spPr>
          <a:xfrm>
            <a:off x="8557846" y="2461846"/>
            <a:ext cx="703385"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Left 12">
            <a:extLst>
              <a:ext uri="{FF2B5EF4-FFF2-40B4-BE49-F238E27FC236}">
                <a16:creationId xmlns:a16="http://schemas.microsoft.com/office/drawing/2014/main" id="{B018FCC0-59F7-478C-A361-BBB7B713B672}"/>
              </a:ext>
            </a:extLst>
          </p:cNvPr>
          <p:cNvSpPr/>
          <p:nvPr/>
        </p:nvSpPr>
        <p:spPr>
          <a:xfrm>
            <a:off x="8557846" y="2744373"/>
            <a:ext cx="703385" cy="4571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269AFCE2-7116-4817-BFBC-8A70C3F39D00}"/>
              </a:ext>
            </a:extLst>
          </p:cNvPr>
          <p:cNvSpPr txBox="1"/>
          <p:nvPr/>
        </p:nvSpPr>
        <p:spPr>
          <a:xfrm>
            <a:off x="3399692" y="3165231"/>
            <a:ext cx="2112567" cy="1477328"/>
          </a:xfrm>
          <a:prstGeom prst="rect">
            <a:avLst/>
          </a:prstGeom>
          <a:noFill/>
        </p:spPr>
        <p:txBody>
          <a:bodyPr wrap="square" rtlCol="0">
            <a:spAutoFit/>
          </a:bodyPr>
          <a:lstStyle/>
          <a:p>
            <a:r>
              <a:rPr lang="en-US" b="1" dirty="0"/>
              <a:t>Front-End:</a:t>
            </a:r>
          </a:p>
          <a:p>
            <a:pPr marL="285750" indent="-285750">
              <a:buFont typeface="Arial" panose="020B0604020202020204" pitchFamily="34" charset="0"/>
              <a:buChar char="•"/>
            </a:pPr>
            <a:r>
              <a:rPr lang="en-US" dirty="0" err="1"/>
              <a:t>Javascript</a:t>
            </a:r>
            <a:endParaRPr lang="en-US" dirty="0"/>
          </a:p>
          <a:p>
            <a:pPr marL="285750" indent="-285750">
              <a:buFont typeface="Arial" panose="020B0604020202020204" pitchFamily="34" charset="0"/>
              <a:buChar char="•"/>
            </a:pPr>
            <a:r>
              <a:rPr lang="en-US" dirty="0"/>
              <a:t>jQuery</a:t>
            </a:r>
          </a:p>
          <a:p>
            <a:pPr marL="285750" indent="-285750">
              <a:buFont typeface="Arial" panose="020B0604020202020204" pitchFamily="34" charset="0"/>
              <a:buChar char="•"/>
            </a:pPr>
            <a:r>
              <a:rPr lang="en-US" dirty="0"/>
              <a:t>HTML5</a:t>
            </a:r>
          </a:p>
          <a:p>
            <a:pPr marL="285750" indent="-285750">
              <a:buFont typeface="Arial" panose="020B0604020202020204" pitchFamily="34" charset="0"/>
              <a:buChar char="•"/>
            </a:pPr>
            <a:r>
              <a:rPr lang="en-US" dirty="0"/>
              <a:t>CSS</a:t>
            </a:r>
          </a:p>
        </p:txBody>
      </p:sp>
      <p:sp>
        <p:nvSpPr>
          <p:cNvPr id="15" name="TextBox 14">
            <a:extLst>
              <a:ext uri="{FF2B5EF4-FFF2-40B4-BE49-F238E27FC236}">
                <a16:creationId xmlns:a16="http://schemas.microsoft.com/office/drawing/2014/main" id="{6973BF4C-A75A-4CCD-A1B9-4056BF531060}"/>
              </a:ext>
            </a:extLst>
          </p:cNvPr>
          <p:cNvSpPr txBox="1"/>
          <p:nvPr/>
        </p:nvSpPr>
        <p:spPr>
          <a:xfrm>
            <a:off x="6543172" y="3165231"/>
            <a:ext cx="2014674" cy="923330"/>
          </a:xfrm>
          <a:prstGeom prst="rect">
            <a:avLst/>
          </a:prstGeom>
          <a:noFill/>
        </p:spPr>
        <p:txBody>
          <a:bodyPr wrap="square" rtlCol="0">
            <a:spAutoFit/>
          </a:bodyPr>
          <a:lstStyle/>
          <a:p>
            <a:r>
              <a:rPr lang="en-US" b="1" dirty="0"/>
              <a:t>Back-End:</a:t>
            </a:r>
          </a:p>
          <a:p>
            <a:pPr marL="285750" indent="-285750">
              <a:buFont typeface="Arial" panose="020B0604020202020204" pitchFamily="34" charset="0"/>
              <a:buChar char="•"/>
            </a:pPr>
            <a:r>
              <a:rPr lang="en-US" dirty="0"/>
              <a:t>Django</a:t>
            </a:r>
          </a:p>
          <a:p>
            <a:pPr marL="285750" indent="-285750">
              <a:buFont typeface="Arial" panose="020B0604020202020204" pitchFamily="34" charset="0"/>
              <a:buChar char="•"/>
            </a:pPr>
            <a:r>
              <a:rPr lang="en-US" dirty="0"/>
              <a:t>Python</a:t>
            </a:r>
          </a:p>
        </p:txBody>
      </p:sp>
      <p:sp>
        <p:nvSpPr>
          <p:cNvPr id="16" name="TextBox 15">
            <a:extLst>
              <a:ext uri="{FF2B5EF4-FFF2-40B4-BE49-F238E27FC236}">
                <a16:creationId xmlns:a16="http://schemas.microsoft.com/office/drawing/2014/main" id="{F8EB69DB-B35B-443B-B761-955F803D6C66}"/>
              </a:ext>
            </a:extLst>
          </p:cNvPr>
          <p:cNvSpPr txBox="1"/>
          <p:nvPr/>
        </p:nvSpPr>
        <p:spPr>
          <a:xfrm>
            <a:off x="9425590" y="3165231"/>
            <a:ext cx="1786217" cy="646331"/>
          </a:xfrm>
          <a:prstGeom prst="rect">
            <a:avLst/>
          </a:prstGeom>
          <a:noFill/>
        </p:spPr>
        <p:txBody>
          <a:bodyPr wrap="square" rtlCol="0">
            <a:spAutoFit/>
          </a:bodyPr>
          <a:lstStyle/>
          <a:p>
            <a:r>
              <a:rPr lang="en-US" b="1" dirty="0"/>
              <a:t>Database:</a:t>
            </a:r>
          </a:p>
          <a:p>
            <a:pPr marL="285750" indent="-285750">
              <a:buFont typeface="Arial" panose="020B0604020202020204" pitchFamily="34" charset="0"/>
              <a:buChar char="•"/>
            </a:pPr>
            <a:r>
              <a:rPr lang="en-US" dirty="0"/>
              <a:t>SQLite</a:t>
            </a:r>
          </a:p>
        </p:txBody>
      </p:sp>
    </p:spTree>
    <p:extLst>
      <p:ext uri="{BB962C8B-B14F-4D97-AF65-F5344CB8AC3E}">
        <p14:creationId xmlns:p14="http://schemas.microsoft.com/office/powerpoint/2010/main" val="3657555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76AE88-667F-F84A-8DE0-C0087BF08ADA}"/>
              </a:ext>
            </a:extLst>
          </p:cNvPr>
          <p:cNvSpPr>
            <a:spLocks noGrp="1"/>
          </p:cNvSpPr>
          <p:nvPr>
            <p:ph sz="quarter" idx="10"/>
          </p:nvPr>
        </p:nvSpPr>
        <p:spPr>
          <a:xfrm>
            <a:off x="545290" y="3012533"/>
            <a:ext cx="3802775" cy="1190977"/>
          </a:xfrm>
        </p:spPr>
        <p:txBody>
          <a:bodyPr>
            <a:normAutofit fontScale="92500" lnSpcReduction="20000"/>
          </a:bodyPr>
          <a:lstStyle/>
          <a:p>
            <a:r>
              <a:rPr lang="en-US" dirty="0"/>
              <a:t>Shows use case across the board for the web app</a:t>
            </a:r>
          </a:p>
          <a:p>
            <a:r>
              <a:rPr lang="en-US" dirty="0"/>
              <a:t>Login allows us to be able to store a multitude of files for each individual user</a:t>
            </a:r>
          </a:p>
        </p:txBody>
      </p:sp>
      <p:pic>
        <p:nvPicPr>
          <p:cNvPr id="6" name="Content Placeholder 5" descr="Diagram, schematic&#10;&#10;Description automatically generated">
            <a:extLst>
              <a:ext uri="{FF2B5EF4-FFF2-40B4-BE49-F238E27FC236}">
                <a16:creationId xmlns:a16="http://schemas.microsoft.com/office/drawing/2014/main" id="{C6AC8CB2-1128-44B0-AB4C-CC64F7BA3D00}"/>
              </a:ext>
            </a:extLst>
          </p:cNvPr>
          <p:cNvPicPr>
            <a:picLocks noGrp="1" noChangeAspect="1"/>
          </p:cNvPicPr>
          <p:nvPr>
            <p:ph sz="quarter" idx="12"/>
          </p:nvPr>
        </p:nvPicPr>
        <p:blipFill>
          <a:blip r:embed="rId2"/>
          <a:stretch>
            <a:fillRect/>
          </a:stretch>
        </p:blipFill>
        <p:spPr>
          <a:xfrm>
            <a:off x="5513697" y="538447"/>
            <a:ext cx="6133014" cy="5893288"/>
          </a:xfrm>
        </p:spPr>
      </p:pic>
      <p:sp>
        <p:nvSpPr>
          <p:cNvPr id="4" name="Title 3">
            <a:extLst>
              <a:ext uri="{FF2B5EF4-FFF2-40B4-BE49-F238E27FC236}">
                <a16:creationId xmlns:a16="http://schemas.microsoft.com/office/drawing/2014/main" id="{EA8C1EE6-748C-B340-897D-5A6EDA65C40F}"/>
              </a:ext>
            </a:extLst>
          </p:cNvPr>
          <p:cNvSpPr>
            <a:spLocks noGrp="1"/>
          </p:cNvSpPr>
          <p:nvPr>
            <p:ph type="title"/>
          </p:nvPr>
        </p:nvSpPr>
        <p:spPr>
          <a:xfrm>
            <a:off x="545290" y="2133772"/>
            <a:ext cx="3802775" cy="563880"/>
          </a:xfrm>
        </p:spPr>
        <p:txBody>
          <a:bodyPr/>
          <a:lstStyle/>
          <a:p>
            <a:r>
              <a:rPr lang="en-US" dirty="0"/>
              <a:t>System Use Case Diagram</a:t>
            </a:r>
          </a:p>
        </p:txBody>
      </p:sp>
    </p:spTree>
    <p:extLst>
      <p:ext uri="{BB962C8B-B14F-4D97-AF65-F5344CB8AC3E}">
        <p14:creationId xmlns:p14="http://schemas.microsoft.com/office/powerpoint/2010/main" val="2659444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mall boat in a body of water&#10;&#10;Description automatically generated">
            <a:extLst>
              <a:ext uri="{FF2B5EF4-FFF2-40B4-BE49-F238E27FC236}">
                <a16:creationId xmlns:a16="http://schemas.microsoft.com/office/drawing/2014/main" id="{4D6A5BD2-33D9-454C-8F2B-BCD2FB397426}"/>
              </a:ext>
            </a:extLst>
          </p:cNvPr>
          <p:cNvPicPr>
            <a:picLocks noChangeAspect="1"/>
          </p:cNvPicPr>
          <p:nvPr/>
        </p:nvPicPr>
        <p:blipFill>
          <a:blip r:embed="rId2"/>
          <a:stretch>
            <a:fillRect/>
          </a:stretch>
        </p:blipFill>
        <p:spPr>
          <a:xfrm>
            <a:off x="2978164" y="3540368"/>
            <a:ext cx="3790462" cy="2842846"/>
          </a:xfrm>
          <a:prstGeom prst="rect">
            <a:avLst/>
          </a:prstGeom>
        </p:spPr>
      </p:pic>
      <p:pic>
        <p:nvPicPr>
          <p:cNvPr id="7" name="Picture 6" descr="A person standing next to a tree&#10;&#10;Description automatically generated">
            <a:extLst>
              <a:ext uri="{FF2B5EF4-FFF2-40B4-BE49-F238E27FC236}">
                <a16:creationId xmlns:a16="http://schemas.microsoft.com/office/drawing/2014/main" id="{7D16204A-EE7D-4762-BB0C-E4AB2642086E}"/>
              </a:ext>
            </a:extLst>
          </p:cNvPr>
          <p:cNvPicPr>
            <a:picLocks noChangeAspect="1"/>
          </p:cNvPicPr>
          <p:nvPr/>
        </p:nvPicPr>
        <p:blipFill>
          <a:blip r:embed="rId3"/>
          <a:stretch>
            <a:fillRect/>
          </a:stretch>
        </p:blipFill>
        <p:spPr>
          <a:xfrm>
            <a:off x="7897446" y="3540368"/>
            <a:ext cx="3790462" cy="2842847"/>
          </a:xfrm>
          <a:prstGeom prst="rect">
            <a:avLst/>
          </a:prstGeom>
        </p:spPr>
      </p:pic>
      <p:sp>
        <p:nvSpPr>
          <p:cNvPr id="3" name="Title 2">
            <a:extLst>
              <a:ext uri="{FF2B5EF4-FFF2-40B4-BE49-F238E27FC236}">
                <a16:creationId xmlns:a16="http://schemas.microsoft.com/office/drawing/2014/main" id="{9853C73C-3D07-2049-9178-7DCB6175FC0F}"/>
              </a:ext>
            </a:extLst>
          </p:cNvPr>
          <p:cNvSpPr>
            <a:spLocks noGrp="1"/>
          </p:cNvSpPr>
          <p:nvPr>
            <p:ph type="title"/>
          </p:nvPr>
        </p:nvSpPr>
        <p:spPr/>
        <p:txBody>
          <a:bodyPr/>
          <a:lstStyle/>
          <a:p>
            <a:r>
              <a:rPr lang="en-US" b="1" dirty="0"/>
              <a:t>Field Work</a:t>
            </a:r>
          </a:p>
        </p:txBody>
      </p:sp>
      <p:pic>
        <p:nvPicPr>
          <p:cNvPr id="5" name="Picture 4" descr="A large lawn in front of a building&#10;&#10;Description automatically generated">
            <a:extLst>
              <a:ext uri="{FF2B5EF4-FFF2-40B4-BE49-F238E27FC236}">
                <a16:creationId xmlns:a16="http://schemas.microsoft.com/office/drawing/2014/main" id="{64D779C0-0B73-4AF4-AF57-56D4EDB782EA}"/>
              </a:ext>
            </a:extLst>
          </p:cNvPr>
          <p:cNvPicPr>
            <a:picLocks noChangeAspect="1"/>
          </p:cNvPicPr>
          <p:nvPr/>
        </p:nvPicPr>
        <p:blipFill>
          <a:blip r:embed="rId4"/>
          <a:stretch>
            <a:fillRect/>
          </a:stretch>
        </p:blipFill>
        <p:spPr>
          <a:xfrm>
            <a:off x="4185641" y="1423220"/>
            <a:ext cx="6096000" cy="2622804"/>
          </a:xfrm>
          <a:prstGeom prst="rect">
            <a:avLst/>
          </a:prstGeom>
        </p:spPr>
      </p:pic>
    </p:spTree>
    <p:extLst>
      <p:ext uri="{BB962C8B-B14F-4D97-AF65-F5344CB8AC3E}">
        <p14:creationId xmlns:p14="http://schemas.microsoft.com/office/powerpoint/2010/main" val="21867225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E227AA-F7A6-F241-9F54-43218234CEBF}"/>
              </a:ext>
            </a:extLst>
          </p:cNvPr>
          <p:cNvSpPr>
            <a:spLocks noGrp="1"/>
          </p:cNvSpPr>
          <p:nvPr>
            <p:ph sz="quarter" idx="10"/>
          </p:nvPr>
        </p:nvSpPr>
        <p:spPr/>
        <p:txBody>
          <a:bodyPr>
            <a:normAutofit/>
          </a:bodyPr>
          <a:lstStyle/>
          <a:p>
            <a:r>
              <a:rPr lang="en-US" sz="2100" dirty="0"/>
              <a:t>Fully-fledged data visualization tool for marine researchers</a:t>
            </a:r>
          </a:p>
          <a:p>
            <a:r>
              <a:rPr lang="en-US" sz="2100" dirty="0"/>
              <a:t>New features added</a:t>
            </a:r>
          </a:p>
          <a:p>
            <a:r>
              <a:rPr lang="en-US" sz="2100" dirty="0"/>
              <a:t>Easy to understand UI</a:t>
            </a:r>
          </a:p>
          <a:p>
            <a:r>
              <a:rPr lang="en-US" sz="2100" dirty="0"/>
              <a:t>Gathered initial test data</a:t>
            </a:r>
          </a:p>
        </p:txBody>
      </p:sp>
      <p:sp>
        <p:nvSpPr>
          <p:cNvPr id="3" name="Title 2">
            <a:extLst>
              <a:ext uri="{FF2B5EF4-FFF2-40B4-BE49-F238E27FC236}">
                <a16:creationId xmlns:a16="http://schemas.microsoft.com/office/drawing/2014/main" id="{FE307A2D-3A47-3C4E-8009-5AD9095DA28D}"/>
              </a:ext>
            </a:extLst>
          </p:cNvPr>
          <p:cNvSpPr>
            <a:spLocks noGrp="1"/>
          </p:cNvSpPr>
          <p:nvPr>
            <p:ph type="title"/>
          </p:nvPr>
        </p:nvSpPr>
        <p:spPr/>
        <p:txBody>
          <a:bodyPr/>
          <a:lstStyle/>
          <a:p>
            <a:r>
              <a:rPr lang="en-US" b="1" dirty="0"/>
              <a:t>Summary</a:t>
            </a:r>
          </a:p>
        </p:txBody>
      </p:sp>
    </p:spTree>
    <p:extLst>
      <p:ext uri="{BB962C8B-B14F-4D97-AF65-F5344CB8AC3E}">
        <p14:creationId xmlns:p14="http://schemas.microsoft.com/office/powerpoint/2010/main" val="15504487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E227AA-F7A6-F241-9F54-43218234CEBF}"/>
              </a:ext>
            </a:extLst>
          </p:cNvPr>
          <p:cNvSpPr>
            <a:spLocks noGrp="1"/>
          </p:cNvSpPr>
          <p:nvPr>
            <p:ph sz="quarter" idx="10"/>
          </p:nvPr>
        </p:nvSpPr>
        <p:spPr/>
        <p:txBody>
          <a:bodyPr>
            <a:normAutofit/>
          </a:bodyPr>
          <a:lstStyle/>
          <a:p>
            <a:pPr marL="0" indent="0">
              <a:buNone/>
            </a:pPr>
            <a:r>
              <a:rPr lang="en-US" sz="2000" dirty="0"/>
              <a:t>With many high-profile water quality issues taking place along Biscayne Bay leaving many fish dead, researchers have been tasked with data collection of the water in order to better understand the conditions that led to this. </a:t>
            </a:r>
          </a:p>
          <a:p>
            <a:pPr marL="0" indent="0">
              <a:buNone/>
            </a:pPr>
            <a:endParaRPr lang="en-US" sz="2000" dirty="0"/>
          </a:p>
          <a:p>
            <a:pPr marL="0" indent="0">
              <a:buNone/>
            </a:pPr>
            <a:r>
              <a:rPr lang="en-US" sz="2000" dirty="0"/>
              <a:t>The FIU Marine Robotics Lab is developing autonomous robots that can be deployed in areas when needed and gather continuous data more effectively than a human researcher would be able to.</a:t>
            </a:r>
          </a:p>
          <a:p>
            <a:pPr marL="0" indent="0">
              <a:buNone/>
            </a:pPr>
            <a:endParaRPr lang="en-US" sz="2000" dirty="0"/>
          </a:p>
          <a:p>
            <a:pPr marL="0" indent="0">
              <a:buNone/>
            </a:pPr>
            <a:r>
              <a:rPr lang="en-US" sz="2000" dirty="0"/>
              <a:t>In order to view this data, a web app is needed to properly display mission data and path trajectory to researchers, so they can see if their test missions were successful or not while out on the field, while also being able to analyze later for deeper understanding.</a:t>
            </a:r>
          </a:p>
        </p:txBody>
      </p:sp>
      <p:sp>
        <p:nvSpPr>
          <p:cNvPr id="3" name="Title 2">
            <a:extLst>
              <a:ext uri="{FF2B5EF4-FFF2-40B4-BE49-F238E27FC236}">
                <a16:creationId xmlns:a16="http://schemas.microsoft.com/office/drawing/2014/main" id="{FE307A2D-3A47-3C4E-8009-5AD9095DA28D}"/>
              </a:ext>
            </a:extLst>
          </p:cNvPr>
          <p:cNvSpPr>
            <a:spLocks noGrp="1"/>
          </p:cNvSpPr>
          <p:nvPr>
            <p:ph type="title"/>
          </p:nvPr>
        </p:nvSpPr>
        <p:spPr/>
        <p:txBody>
          <a:bodyPr/>
          <a:lstStyle/>
          <a:p>
            <a:r>
              <a:rPr lang="en-US" b="1" dirty="0"/>
              <a:t>Background</a:t>
            </a:r>
          </a:p>
        </p:txBody>
      </p:sp>
    </p:spTree>
    <p:extLst>
      <p:ext uri="{BB962C8B-B14F-4D97-AF65-F5344CB8AC3E}">
        <p14:creationId xmlns:p14="http://schemas.microsoft.com/office/powerpoint/2010/main" val="42664012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0B6334-6A21-E54C-A1C4-1D307CE0C504}"/>
              </a:ext>
            </a:extLst>
          </p:cNvPr>
          <p:cNvSpPr>
            <a:spLocks noGrp="1"/>
          </p:cNvSpPr>
          <p:nvPr>
            <p:ph sz="quarter" idx="10"/>
          </p:nvPr>
        </p:nvSpPr>
        <p:spPr>
          <a:xfrm>
            <a:off x="679937" y="2063262"/>
            <a:ext cx="10843847" cy="3641719"/>
          </a:xfrm>
        </p:spPr>
        <p:txBody>
          <a:bodyPr>
            <a:normAutofit/>
          </a:bodyPr>
          <a:lstStyle/>
          <a:p>
            <a:pPr marL="0" indent="0">
              <a:buNone/>
            </a:pPr>
            <a:r>
              <a:rPr lang="en-US" sz="2100" b="1" dirty="0"/>
              <a:t>Whole Project:</a:t>
            </a:r>
          </a:p>
          <a:p>
            <a:r>
              <a:rPr lang="en-US" sz="2100" dirty="0"/>
              <a:t>Create a web app that allows for data visualization of data from robot missions</a:t>
            </a:r>
          </a:p>
          <a:p>
            <a:r>
              <a:rPr lang="en-US" sz="2100" dirty="0"/>
              <a:t>Convert various types of data files and store to allow for analyzation later</a:t>
            </a:r>
          </a:p>
          <a:p>
            <a:r>
              <a:rPr lang="en-US" sz="2100" dirty="0"/>
              <a:t>Allow for coordinate generation for easier use in robot software</a:t>
            </a:r>
          </a:p>
          <a:p>
            <a:r>
              <a:rPr lang="en-US" sz="2100" dirty="0"/>
              <a:t>Previous implementation has only data visualization and is hard-coded</a:t>
            </a:r>
          </a:p>
        </p:txBody>
      </p:sp>
      <p:sp>
        <p:nvSpPr>
          <p:cNvPr id="3" name="Title 2">
            <a:extLst>
              <a:ext uri="{FF2B5EF4-FFF2-40B4-BE49-F238E27FC236}">
                <a16:creationId xmlns:a16="http://schemas.microsoft.com/office/drawing/2014/main" id="{DF407E0F-7399-5E4E-98AF-6BEEC06CB51D}"/>
              </a:ext>
            </a:extLst>
          </p:cNvPr>
          <p:cNvSpPr>
            <a:spLocks noGrp="1"/>
          </p:cNvSpPr>
          <p:nvPr>
            <p:ph type="title"/>
          </p:nvPr>
        </p:nvSpPr>
        <p:spPr>
          <a:xfrm>
            <a:off x="3916590" y="883592"/>
            <a:ext cx="4358819" cy="747456"/>
          </a:xfrm>
        </p:spPr>
        <p:txBody>
          <a:bodyPr/>
          <a:lstStyle/>
          <a:p>
            <a:r>
              <a:rPr lang="en-US" b="1" dirty="0"/>
              <a:t>Problem Definition</a:t>
            </a:r>
          </a:p>
        </p:txBody>
      </p:sp>
    </p:spTree>
    <p:extLst>
      <p:ext uri="{BB962C8B-B14F-4D97-AF65-F5344CB8AC3E}">
        <p14:creationId xmlns:p14="http://schemas.microsoft.com/office/powerpoint/2010/main" val="457102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0B6334-6A21-E54C-A1C4-1D307CE0C504}"/>
              </a:ext>
            </a:extLst>
          </p:cNvPr>
          <p:cNvSpPr>
            <a:spLocks noGrp="1"/>
          </p:cNvSpPr>
          <p:nvPr>
            <p:ph sz="quarter" idx="10"/>
          </p:nvPr>
        </p:nvSpPr>
        <p:spPr>
          <a:xfrm>
            <a:off x="679937" y="2063262"/>
            <a:ext cx="10843847" cy="3641719"/>
          </a:xfrm>
        </p:spPr>
        <p:txBody>
          <a:bodyPr>
            <a:normAutofit/>
          </a:bodyPr>
          <a:lstStyle/>
          <a:p>
            <a:pPr marL="0" indent="0">
              <a:buNone/>
            </a:pPr>
            <a:r>
              <a:rPr lang="en-US" sz="2100" b="1" dirty="0"/>
              <a:t>My Part (Ariel Omar Arias):</a:t>
            </a:r>
          </a:p>
          <a:p>
            <a:r>
              <a:rPr lang="en-US" sz="2100" dirty="0"/>
              <a:t>Effective UI design</a:t>
            </a:r>
          </a:p>
          <a:p>
            <a:r>
              <a:rPr lang="en-US" sz="2100" dirty="0"/>
              <a:t>Interactive map with </a:t>
            </a:r>
            <a:r>
              <a:rPr lang="en-US" sz="2100" dirty="0" err="1"/>
              <a:t>hoverable</a:t>
            </a:r>
            <a:r>
              <a:rPr lang="en-US" sz="2100" dirty="0"/>
              <a:t> data points</a:t>
            </a:r>
          </a:p>
          <a:p>
            <a:r>
              <a:rPr lang="en-US" sz="2100" dirty="0"/>
              <a:t>Generate custom trail anywhere in the world</a:t>
            </a:r>
          </a:p>
          <a:p>
            <a:r>
              <a:rPr lang="en-US" sz="2100" dirty="0"/>
              <a:t>Ability to save trails to later view and download</a:t>
            </a:r>
          </a:p>
        </p:txBody>
      </p:sp>
      <p:sp>
        <p:nvSpPr>
          <p:cNvPr id="3" name="Title 2">
            <a:extLst>
              <a:ext uri="{FF2B5EF4-FFF2-40B4-BE49-F238E27FC236}">
                <a16:creationId xmlns:a16="http://schemas.microsoft.com/office/drawing/2014/main" id="{DF407E0F-7399-5E4E-98AF-6BEEC06CB51D}"/>
              </a:ext>
            </a:extLst>
          </p:cNvPr>
          <p:cNvSpPr>
            <a:spLocks noGrp="1"/>
          </p:cNvSpPr>
          <p:nvPr>
            <p:ph type="title"/>
          </p:nvPr>
        </p:nvSpPr>
        <p:spPr>
          <a:xfrm>
            <a:off x="3916590" y="883592"/>
            <a:ext cx="4358819" cy="747456"/>
          </a:xfrm>
        </p:spPr>
        <p:txBody>
          <a:bodyPr/>
          <a:lstStyle/>
          <a:p>
            <a:r>
              <a:rPr lang="en-US" b="1" dirty="0"/>
              <a:t>Problem Definition</a:t>
            </a:r>
          </a:p>
        </p:txBody>
      </p:sp>
    </p:spTree>
    <p:extLst>
      <p:ext uri="{BB962C8B-B14F-4D97-AF65-F5344CB8AC3E}">
        <p14:creationId xmlns:p14="http://schemas.microsoft.com/office/powerpoint/2010/main" val="696846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0B6334-6A21-E54C-A1C4-1D307CE0C504}"/>
              </a:ext>
            </a:extLst>
          </p:cNvPr>
          <p:cNvSpPr>
            <a:spLocks noGrp="1"/>
          </p:cNvSpPr>
          <p:nvPr>
            <p:ph sz="quarter" idx="10"/>
          </p:nvPr>
        </p:nvSpPr>
        <p:spPr>
          <a:xfrm>
            <a:off x="679937" y="2063262"/>
            <a:ext cx="10843847" cy="3641719"/>
          </a:xfrm>
        </p:spPr>
        <p:txBody>
          <a:bodyPr/>
          <a:lstStyle/>
          <a:p>
            <a:pPr marL="0" indent="0">
              <a:buNone/>
            </a:pPr>
            <a:r>
              <a:rPr lang="en-US" sz="2100" b="1" dirty="0"/>
              <a:t>My Part (Orson Meyreles):</a:t>
            </a:r>
          </a:p>
          <a:p>
            <a:r>
              <a:rPr lang="en-US" sz="2100" dirty="0"/>
              <a:t>Upload of mission data in various forms</a:t>
            </a:r>
          </a:p>
          <a:p>
            <a:r>
              <a:rPr lang="en-US" sz="2100" dirty="0"/>
              <a:t>Display of mission data</a:t>
            </a:r>
          </a:p>
          <a:p>
            <a:r>
              <a:rPr lang="en-US" sz="2100" dirty="0"/>
              <a:t>Interactive map showing path of robot</a:t>
            </a:r>
          </a:p>
          <a:p>
            <a:r>
              <a:rPr lang="en-US" sz="2100" dirty="0"/>
              <a:t>Deployment of robot in actual test environments</a:t>
            </a:r>
          </a:p>
          <a:p>
            <a:endParaRPr lang="en-US" dirty="0"/>
          </a:p>
        </p:txBody>
      </p:sp>
      <p:sp>
        <p:nvSpPr>
          <p:cNvPr id="3" name="Title 2">
            <a:extLst>
              <a:ext uri="{FF2B5EF4-FFF2-40B4-BE49-F238E27FC236}">
                <a16:creationId xmlns:a16="http://schemas.microsoft.com/office/drawing/2014/main" id="{DF407E0F-7399-5E4E-98AF-6BEEC06CB51D}"/>
              </a:ext>
            </a:extLst>
          </p:cNvPr>
          <p:cNvSpPr>
            <a:spLocks noGrp="1"/>
          </p:cNvSpPr>
          <p:nvPr>
            <p:ph type="title"/>
          </p:nvPr>
        </p:nvSpPr>
        <p:spPr>
          <a:xfrm>
            <a:off x="3916590" y="883592"/>
            <a:ext cx="4358819" cy="747456"/>
          </a:xfrm>
        </p:spPr>
        <p:txBody>
          <a:bodyPr/>
          <a:lstStyle/>
          <a:p>
            <a:r>
              <a:rPr lang="en-US" b="1" dirty="0"/>
              <a:t>Problem Definition</a:t>
            </a:r>
          </a:p>
        </p:txBody>
      </p:sp>
    </p:spTree>
    <p:extLst>
      <p:ext uri="{BB962C8B-B14F-4D97-AF65-F5344CB8AC3E}">
        <p14:creationId xmlns:p14="http://schemas.microsoft.com/office/powerpoint/2010/main" val="2643408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0B6334-6A21-E54C-A1C4-1D307CE0C504}"/>
              </a:ext>
            </a:extLst>
          </p:cNvPr>
          <p:cNvSpPr>
            <a:spLocks noGrp="1"/>
          </p:cNvSpPr>
          <p:nvPr>
            <p:ph sz="quarter" idx="10"/>
          </p:nvPr>
        </p:nvSpPr>
        <p:spPr>
          <a:xfrm>
            <a:off x="679937" y="2063262"/>
            <a:ext cx="10843847" cy="3641719"/>
          </a:xfrm>
        </p:spPr>
        <p:txBody>
          <a:bodyPr>
            <a:normAutofit/>
          </a:bodyPr>
          <a:lstStyle/>
          <a:p>
            <a:pPr marL="0" indent="0">
              <a:buNone/>
            </a:pPr>
            <a:r>
              <a:rPr lang="en-US" sz="2100" b="1" dirty="0"/>
              <a:t>My Part (Leonardo Pantaleon):</a:t>
            </a:r>
          </a:p>
          <a:p>
            <a:r>
              <a:rPr lang="en-US" sz="2100" dirty="0"/>
              <a:t>Account creation</a:t>
            </a:r>
          </a:p>
          <a:p>
            <a:r>
              <a:rPr lang="en-US" sz="2100" dirty="0"/>
              <a:t>Login for viewing multiple saved mission data</a:t>
            </a:r>
          </a:p>
          <a:p>
            <a:r>
              <a:rPr lang="en-US" sz="2100" dirty="0"/>
              <a:t>Dashboard with helpful information</a:t>
            </a:r>
          </a:p>
          <a:p>
            <a:r>
              <a:rPr lang="en-US" sz="2100" dirty="0"/>
              <a:t>Deployment of robot in actual test environments</a:t>
            </a:r>
          </a:p>
        </p:txBody>
      </p:sp>
      <p:sp>
        <p:nvSpPr>
          <p:cNvPr id="3" name="Title 2">
            <a:extLst>
              <a:ext uri="{FF2B5EF4-FFF2-40B4-BE49-F238E27FC236}">
                <a16:creationId xmlns:a16="http://schemas.microsoft.com/office/drawing/2014/main" id="{DF407E0F-7399-5E4E-98AF-6BEEC06CB51D}"/>
              </a:ext>
            </a:extLst>
          </p:cNvPr>
          <p:cNvSpPr>
            <a:spLocks noGrp="1"/>
          </p:cNvSpPr>
          <p:nvPr>
            <p:ph type="title"/>
          </p:nvPr>
        </p:nvSpPr>
        <p:spPr>
          <a:xfrm>
            <a:off x="3916590" y="883592"/>
            <a:ext cx="4358819" cy="747456"/>
          </a:xfrm>
        </p:spPr>
        <p:txBody>
          <a:bodyPr/>
          <a:lstStyle/>
          <a:p>
            <a:r>
              <a:rPr lang="en-US" b="1" dirty="0"/>
              <a:t>Problem Definition</a:t>
            </a:r>
          </a:p>
        </p:txBody>
      </p:sp>
    </p:spTree>
    <p:extLst>
      <p:ext uri="{BB962C8B-B14F-4D97-AF65-F5344CB8AC3E}">
        <p14:creationId xmlns:p14="http://schemas.microsoft.com/office/powerpoint/2010/main" val="22990578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0B6334-6A21-E54C-A1C4-1D307CE0C504}"/>
              </a:ext>
            </a:extLst>
          </p:cNvPr>
          <p:cNvSpPr>
            <a:spLocks noGrp="1"/>
          </p:cNvSpPr>
          <p:nvPr>
            <p:ph sz="quarter" idx="10"/>
          </p:nvPr>
        </p:nvSpPr>
        <p:spPr>
          <a:xfrm>
            <a:off x="679937" y="2063262"/>
            <a:ext cx="10843847" cy="3641719"/>
          </a:xfrm>
        </p:spPr>
        <p:txBody>
          <a:bodyPr>
            <a:normAutofit/>
          </a:bodyPr>
          <a:lstStyle/>
          <a:p>
            <a:pPr marL="0" indent="0">
              <a:buNone/>
            </a:pPr>
            <a:r>
              <a:rPr lang="en-US" sz="2100" b="1" dirty="0"/>
              <a:t>Ariel Omar Arias:</a:t>
            </a:r>
          </a:p>
          <a:p>
            <a:r>
              <a:rPr lang="en-US" sz="2000" dirty="0"/>
              <a:t>001: Choose a tech stack</a:t>
            </a:r>
          </a:p>
          <a:p>
            <a:r>
              <a:rPr lang="en-US" sz="2000" dirty="0"/>
              <a:t>002: Set up </a:t>
            </a:r>
            <a:r>
              <a:rPr lang="en-US" sz="2000" dirty="0" err="1"/>
              <a:t>Github</a:t>
            </a:r>
            <a:r>
              <a:rPr lang="en-US" sz="2000" dirty="0"/>
              <a:t> repository</a:t>
            </a:r>
          </a:p>
          <a:p>
            <a:r>
              <a:rPr lang="en-US" sz="2000" dirty="0"/>
              <a:t>004: Set up basic front end</a:t>
            </a:r>
          </a:p>
          <a:p>
            <a:r>
              <a:rPr lang="en-US" sz="2000" dirty="0"/>
              <a:t>013: Show interactive map of </a:t>
            </a:r>
            <a:r>
              <a:rPr lang="en-US" sz="2000" dirty="0" err="1"/>
              <a:t>ecomapper</a:t>
            </a:r>
            <a:r>
              <a:rPr lang="en-US" sz="2000" dirty="0"/>
              <a:t> path</a:t>
            </a:r>
          </a:p>
          <a:p>
            <a:r>
              <a:rPr lang="en-US" sz="2000" dirty="0"/>
              <a:t>020: User can map their own path and download coordinates</a:t>
            </a:r>
          </a:p>
          <a:p>
            <a:r>
              <a:rPr lang="en-US" sz="2000" dirty="0"/>
              <a:t>021: Host web application</a:t>
            </a:r>
          </a:p>
        </p:txBody>
      </p:sp>
      <p:sp>
        <p:nvSpPr>
          <p:cNvPr id="3" name="Title 2">
            <a:extLst>
              <a:ext uri="{FF2B5EF4-FFF2-40B4-BE49-F238E27FC236}">
                <a16:creationId xmlns:a16="http://schemas.microsoft.com/office/drawing/2014/main" id="{DF407E0F-7399-5E4E-98AF-6BEEC06CB51D}"/>
              </a:ext>
            </a:extLst>
          </p:cNvPr>
          <p:cNvSpPr>
            <a:spLocks noGrp="1"/>
          </p:cNvSpPr>
          <p:nvPr>
            <p:ph type="title"/>
          </p:nvPr>
        </p:nvSpPr>
        <p:spPr>
          <a:xfrm>
            <a:off x="3916590" y="883592"/>
            <a:ext cx="4358819" cy="747456"/>
          </a:xfrm>
        </p:spPr>
        <p:txBody>
          <a:bodyPr/>
          <a:lstStyle/>
          <a:p>
            <a:r>
              <a:rPr lang="en-US" b="1" dirty="0"/>
              <a:t>User Stories</a:t>
            </a:r>
          </a:p>
        </p:txBody>
      </p:sp>
      <p:sp>
        <p:nvSpPr>
          <p:cNvPr id="4" name="TextBox 3">
            <a:extLst>
              <a:ext uri="{FF2B5EF4-FFF2-40B4-BE49-F238E27FC236}">
                <a16:creationId xmlns:a16="http://schemas.microsoft.com/office/drawing/2014/main" id="{AB25F5AB-4E30-43EF-B153-21D61FA77BC6}"/>
              </a:ext>
            </a:extLst>
          </p:cNvPr>
          <p:cNvSpPr txBox="1"/>
          <p:nvPr/>
        </p:nvSpPr>
        <p:spPr>
          <a:xfrm>
            <a:off x="4899546" y="1460310"/>
            <a:ext cx="2402006"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(Highlights)</a:t>
            </a:r>
          </a:p>
        </p:txBody>
      </p:sp>
    </p:spTree>
    <p:extLst>
      <p:ext uri="{BB962C8B-B14F-4D97-AF65-F5344CB8AC3E}">
        <p14:creationId xmlns:p14="http://schemas.microsoft.com/office/powerpoint/2010/main" val="27323260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0B6334-6A21-E54C-A1C4-1D307CE0C504}"/>
              </a:ext>
            </a:extLst>
          </p:cNvPr>
          <p:cNvSpPr>
            <a:spLocks noGrp="1"/>
          </p:cNvSpPr>
          <p:nvPr>
            <p:ph sz="quarter" idx="10"/>
          </p:nvPr>
        </p:nvSpPr>
        <p:spPr>
          <a:xfrm>
            <a:off x="679937" y="2063262"/>
            <a:ext cx="10843847" cy="3641719"/>
          </a:xfrm>
        </p:spPr>
        <p:txBody>
          <a:bodyPr>
            <a:normAutofit/>
          </a:bodyPr>
          <a:lstStyle/>
          <a:p>
            <a:pPr marL="0" indent="0">
              <a:buNone/>
            </a:pPr>
            <a:r>
              <a:rPr lang="en-US" sz="2100" b="1" dirty="0"/>
              <a:t>Orson Meyreles:</a:t>
            </a:r>
          </a:p>
          <a:p>
            <a:r>
              <a:rPr lang="en-US" sz="2000" dirty="0"/>
              <a:t>001: Choose a tech stack</a:t>
            </a:r>
          </a:p>
          <a:p>
            <a:r>
              <a:rPr lang="en-US" sz="2000" dirty="0"/>
              <a:t>004: Convert data log format to csv</a:t>
            </a:r>
          </a:p>
          <a:p>
            <a:r>
              <a:rPr lang="en-US" sz="2000" dirty="0"/>
              <a:t>007: Automate csv delimiting </a:t>
            </a:r>
          </a:p>
          <a:p>
            <a:r>
              <a:rPr lang="en-US" sz="2000" dirty="0"/>
              <a:t>009: Upload csv files</a:t>
            </a:r>
          </a:p>
          <a:p>
            <a:r>
              <a:rPr lang="en-US" sz="2000" dirty="0"/>
              <a:t>010: Upload log files</a:t>
            </a:r>
          </a:p>
          <a:p>
            <a:r>
              <a:rPr lang="en-US" sz="2000" dirty="0"/>
              <a:t>015: Take out </a:t>
            </a:r>
            <a:r>
              <a:rPr lang="en-US" sz="2000" dirty="0" err="1"/>
              <a:t>EcoMapper</a:t>
            </a:r>
            <a:r>
              <a:rPr lang="en-US" sz="2000" dirty="0"/>
              <a:t> for real-world testing</a:t>
            </a:r>
          </a:p>
        </p:txBody>
      </p:sp>
      <p:sp>
        <p:nvSpPr>
          <p:cNvPr id="3" name="Title 2">
            <a:extLst>
              <a:ext uri="{FF2B5EF4-FFF2-40B4-BE49-F238E27FC236}">
                <a16:creationId xmlns:a16="http://schemas.microsoft.com/office/drawing/2014/main" id="{DF407E0F-7399-5E4E-98AF-6BEEC06CB51D}"/>
              </a:ext>
            </a:extLst>
          </p:cNvPr>
          <p:cNvSpPr>
            <a:spLocks noGrp="1"/>
          </p:cNvSpPr>
          <p:nvPr>
            <p:ph type="title"/>
          </p:nvPr>
        </p:nvSpPr>
        <p:spPr>
          <a:xfrm>
            <a:off x="3916590" y="883592"/>
            <a:ext cx="4358819" cy="747456"/>
          </a:xfrm>
        </p:spPr>
        <p:txBody>
          <a:bodyPr/>
          <a:lstStyle/>
          <a:p>
            <a:r>
              <a:rPr lang="en-US" b="1" dirty="0"/>
              <a:t>User Stories</a:t>
            </a:r>
          </a:p>
        </p:txBody>
      </p:sp>
      <p:sp>
        <p:nvSpPr>
          <p:cNvPr id="4" name="TextBox 3">
            <a:extLst>
              <a:ext uri="{FF2B5EF4-FFF2-40B4-BE49-F238E27FC236}">
                <a16:creationId xmlns:a16="http://schemas.microsoft.com/office/drawing/2014/main" id="{6FBE909C-C669-42CA-809C-E2774F9A952A}"/>
              </a:ext>
            </a:extLst>
          </p:cNvPr>
          <p:cNvSpPr txBox="1"/>
          <p:nvPr/>
        </p:nvSpPr>
        <p:spPr>
          <a:xfrm>
            <a:off x="4899546" y="1460310"/>
            <a:ext cx="2402006"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(Highlights)</a:t>
            </a:r>
          </a:p>
        </p:txBody>
      </p:sp>
    </p:spTree>
    <p:extLst>
      <p:ext uri="{BB962C8B-B14F-4D97-AF65-F5344CB8AC3E}">
        <p14:creationId xmlns:p14="http://schemas.microsoft.com/office/powerpoint/2010/main" val="23315001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0B6334-6A21-E54C-A1C4-1D307CE0C504}"/>
              </a:ext>
            </a:extLst>
          </p:cNvPr>
          <p:cNvSpPr>
            <a:spLocks noGrp="1"/>
          </p:cNvSpPr>
          <p:nvPr>
            <p:ph sz="quarter" idx="10"/>
          </p:nvPr>
        </p:nvSpPr>
        <p:spPr>
          <a:xfrm>
            <a:off x="679937" y="2063262"/>
            <a:ext cx="10843847" cy="3641719"/>
          </a:xfrm>
        </p:spPr>
        <p:txBody>
          <a:bodyPr>
            <a:normAutofit/>
          </a:bodyPr>
          <a:lstStyle/>
          <a:p>
            <a:pPr marL="0" indent="0">
              <a:buNone/>
            </a:pPr>
            <a:r>
              <a:rPr lang="en-US" sz="2100" b="1" dirty="0"/>
              <a:t>Leonardo Pantaleon:</a:t>
            </a:r>
          </a:p>
          <a:p>
            <a:r>
              <a:rPr lang="en-US" sz="2000" dirty="0"/>
              <a:t>001: Choose a tech stack</a:t>
            </a:r>
          </a:p>
          <a:p>
            <a:r>
              <a:rPr lang="en-US" sz="2000" dirty="0"/>
              <a:t>011: User sign up/login feature</a:t>
            </a:r>
          </a:p>
          <a:p>
            <a:r>
              <a:rPr lang="en-US" sz="2000" dirty="0"/>
              <a:t>012: User-uploaded missions are saved</a:t>
            </a:r>
          </a:p>
          <a:p>
            <a:r>
              <a:rPr lang="en-US" sz="2000" dirty="0"/>
              <a:t>014: Landing page for user sign up/login</a:t>
            </a:r>
          </a:p>
          <a:p>
            <a:r>
              <a:rPr lang="en-US" sz="2000" dirty="0"/>
              <a:t>015: Take out </a:t>
            </a:r>
            <a:r>
              <a:rPr lang="en-US" sz="2000" dirty="0" err="1"/>
              <a:t>EcoMapper</a:t>
            </a:r>
            <a:r>
              <a:rPr lang="en-US" sz="2000" dirty="0"/>
              <a:t> for real-world testing</a:t>
            </a:r>
          </a:p>
          <a:p>
            <a:r>
              <a:rPr lang="en-US" sz="2000" dirty="0"/>
              <a:t>019: Set up dashboard page</a:t>
            </a:r>
          </a:p>
        </p:txBody>
      </p:sp>
      <p:sp>
        <p:nvSpPr>
          <p:cNvPr id="3" name="Title 2">
            <a:extLst>
              <a:ext uri="{FF2B5EF4-FFF2-40B4-BE49-F238E27FC236}">
                <a16:creationId xmlns:a16="http://schemas.microsoft.com/office/drawing/2014/main" id="{DF407E0F-7399-5E4E-98AF-6BEEC06CB51D}"/>
              </a:ext>
            </a:extLst>
          </p:cNvPr>
          <p:cNvSpPr>
            <a:spLocks noGrp="1"/>
          </p:cNvSpPr>
          <p:nvPr>
            <p:ph type="title"/>
          </p:nvPr>
        </p:nvSpPr>
        <p:spPr>
          <a:xfrm>
            <a:off x="3916590" y="883592"/>
            <a:ext cx="4358819" cy="747456"/>
          </a:xfrm>
        </p:spPr>
        <p:txBody>
          <a:bodyPr/>
          <a:lstStyle/>
          <a:p>
            <a:r>
              <a:rPr lang="en-US" b="1" dirty="0"/>
              <a:t>User Stories</a:t>
            </a:r>
          </a:p>
        </p:txBody>
      </p:sp>
      <p:sp>
        <p:nvSpPr>
          <p:cNvPr id="4" name="TextBox 3">
            <a:extLst>
              <a:ext uri="{FF2B5EF4-FFF2-40B4-BE49-F238E27FC236}">
                <a16:creationId xmlns:a16="http://schemas.microsoft.com/office/drawing/2014/main" id="{6FBE909C-C669-42CA-809C-E2774F9A952A}"/>
              </a:ext>
            </a:extLst>
          </p:cNvPr>
          <p:cNvSpPr txBox="1"/>
          <p:nvPr/>
        </p:nvSpPr>
        <p:spPr>
          <a:xfrm>
            <a:off x="4899546" y="1460310"/>
            <a:ext cx="2402006"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(Highlights)</a:t>
            </a:r>
          </a:p>
        </p:txBody>
      </p:sp>
    </p:spTree>
    <p:extLst>
      <p:ext uri="{BB962C8B-B14F-4D97-AF65-F5344CB8AC3E}">
        <p14:creationId xmlns:p14="http://schemas.microsoft.com/office/powerpoint/2010/main" val="893587916"/>
      </p:ext>
    </p:extLst>
  </p:cSld>
  <p:clrMapOvr>
    <a:masterClrMapping/>
  </p:clrMapOvr>
</p:sld>
</file>

<file path=ppt/theme/theme1.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U Real Triumphs Template" id="{D6BF73C1-EEDE-AC48-AD9C-ADD1887087B1}" vid="{ED22C5F8-F212-AF47-9EA2-9B7F431F38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DisplayName>
        <AccountId>561</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6" ma:contentTypeDescription="Create a new document." ma:contentTypeScope="" ma:versionID="368c5bd83c88e8dfca99475d3871c9b5">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ebdd37c0a28e067fdd3973fd4e5d6d09"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C7C3D29-A4F2-43AB-8FED-DD753DD8B873}">
  <ds:schemaRefs>
    <ds:schemaRef ds:uri="http://schemas.microsoft.com/office/2006/documentManagement/types"/>
    <ds:schemaRef ds:uri="http://schemas.microsoft.com/office/infopath/2007/PartnerControls"/>
    <ds:schemaRef ds:uri="f1f308d3-4c92-402a-ab04-f7497706f561"/>
    <ds:schemaRef ds:uri="http://purl.org/dc/terms/"/>
    <ds:schemaRef ds:uri="http://purl.org/dc/dcmitype/"/>
    <ds:schemaRef ds:uri="http://www.w3.org/XML/1998/namespace"/>
    <ds:schemaRef ds:uri="http://purl.org/dc/elements/1.1/"/>
    <ds:schemaRef ds:uri="1f55ec82-a505-4936-99e5-d41b25147da0"/>
    <ds:schemaRef ds:uri="http://schemas.openxmlformats.org/package/2006/metadata/core-properties"/>
    <ds:schemaRef ds:uri="http://schemas.microsoft.com/office/2006/metadata/properties"/>
    <ds:schemaRef ds:uri="8234652b-4e88-4c30-a994-e272914a045d"/>
  </ds:schemaRefs>
</ds:datastoreItem>
</file>

<file path=customXml/itemProps2.xml><?xml version="1.0" encoding="utf-8"?>
<ds:datastoreItem xmlns:ds="http://schemas.openxmlformats.org/officeDocument/2006/customXml" ds:itemID="{08AEC1B4-4216-423B-B0BB-82F5843B2351}">
  <ds:schemaRefs>
    <ds:schemaRef ds:uri="http://schemas.microsoft.com/sharepoint/v3/contenttype/forms"/>
  </ds:schemaRefs>
</ds:datastoreItem>
</file>

<file path=customXml/itemProps3.xml><?xml version="1.0" encoding="utf-8"?>
<ds:datastoreItem xmlns:ds="http://schemas.openxmlformats.org/officeDocument/2006/customXml" ds:itemID="{13D577E1-7B41-4319-A289-D92E01DD88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FIU Real Triumphs Template</Template>
  <TotalTime>2694</TotalTime>
  <Words>526</Words>
  <Application>Microsoft Office PowerPoint</Application>
  <PresentationFormat>Widescreen</PresentationFormat>
  <Paragraphs>87</Paragraphs>
  <Slides>13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FIU Real Triumphs Template</vt:lpstr>
      <vt:lpstr>Biscayne Bay Quality of Underwater Data Analytics (BBQUDA)</vt:lpstr>
      <vt:lpstr>Background</vt:lpstr>
      <vt:lpstr>Problem Definition</vt:lpstr>
      <vt:lpstr>Problem Definition</vt:lpstr>
      <vt:lpstr>Problem Definition</vt:lpstr>
      <vt:lpstr>Problem Definition</vt:lpstr>
      <vt:lpstr>User Stories</vt:lpstr>
      <vt:lpstr>User Stories</vt:lpstr>
      <vt:lpstr>User Stories</vt:lpstr>
      <vt:lpstr>System Architecture</vt:lpstr>
      <vt:lpstr>System Use Case Diagram</vt:lpstr>
      <vt:lpstr>Field Work</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Plasencia</dc:creator>
  <cp:lastModifiedBy>Orson Meyreles</cp:lastModifiedBy>
  <cp:revision>98</cp:revision>
  <dcterms:created xsi:type="dcterms:W3CDTF">2020-08-12T18:54:24Z</dcterms:created>
  <dcterms:modified xsi:type="dcterms:W3CDTF">2020-12-03T19:17:12Z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