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sldIdLst>
    <p:sldId id="293"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2FF"/>
    <a:srgbClr val="D9E9FF"/>
    <a:srgbClr val="FFFFFF"/>
    <a:srgbClr val="E8D8CF"/>
    <a:srgbClr val="B5872B"/>
    <a:srgbClr val="091E40"/>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B7145-4969-457C-803C-D487DC806CD9}" v="8" dt="2020-12-01T01:14:17.959"/>
    <p1510:client id="{198E8F08-6A39-49A5-9042-694E412AE2FB}" v="1295" dt="2020-12-01T01:13:04.496"/>
    <p1510:client id="{4B0BCC05-29BF-4358-A07E-ABC584DF8D44}" v="2" dt="2020-11-30T21:09:17.463"/>
    <p1510:client id="{7839D87B-162A-4874-8956-A4D7B91712D6}" v="2600" dt="2020-11-27T19:55:45.850"/>
    <p1510:client id="{B2D0428D-CE11-46FE-894F-0FF733EA597A}" v="52" dt="2020-11-30T22:12:36.679"/>
    <p1510:client id="{FA6585F4-2FA2-4469-BACA-3B4683911BB0}" v="462" dt="2020-11-30T22:14:43.297"/>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8" d="100"/>
          <a:sy n="18" d="100"/>
        </p:scale>
        <p:origin x="3656"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Content Placeholder 4" descr="A close up of a sign&#10;&#10;Description automatically generated">
            <a:extLst>
              <a:ext uri="{FF2B5EF4-FFF2-40B4-BE49-F238E27FC236}">
                <a16:creationId xmlns:a16="http://schemas.microsoft.com/office/drawing/2014/main" id="{E621DCD8-8EA5-471D-9DB2-FAF212F91CA5}"/>
              </a:ext>
            </a:extLst>
          </p:cNvPr>
          <p:cNvPicPr>
            <a:picLocks noChangeAspect="1"/>
          </p:cNvPicPr>
          <p:nvPr userDrawn="1"/>
        </p:nvPicPr>
        <p:blipFill>
          <a:blip r:embed="rId2"/>
          <a:stretch>
            <a:fillRect/>
          </a:stretch>
        </p:blipFill>
        <p:spPr>
          <a:xfrm>
            <a:off x="1097308" y="1089188"/>
            <a:ext cx="3641448" cy="3126894"/>
          </a:xfrm>
          <a:prstGeom prst="rect">
            <a:avLst/>
          </a:prstGeom>
        </p:spPr>
      </p:pic>
    </p:spTree>
    <p:extLst>
      <p:ext uri="{BB962C8B-B14F-4D97-AF65-F5344CB8AC3E}">
        <p14:creationId xmlns:p14="http://schemas.microsoft.com/office/powerpoint/2010/main" val="38678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48E10276-EBF3-49C1-87F7-629215451257}"/>
              </a:ext>
            </a:extLst>
          </p:cNvPr>
          <p:cNvPicPr>
            <a:picLocks noChangeAspect="1"/>
          </p:cNvPicPr>
          <p:nvPr userDrawn="1"/>
        </p:nvPicPr>
        <p:blipFill>
          <a:blip r:embed="rId2"/>
          <a:stretch>
            <a:fillRect/>
          </a:stretch>
        </p:blipFill>
        <p:spPr>
          <a:xfrm>
            <a:off x="1196797" y="1016276"/>
            <a:ext cx="3641446" cy="3126894"/>
          </a:xfrm>
          <a:prstGeom prst="rect">
            <a:avLst/>
          </a:prstGeom>
        </p:spPr>
      </p:pic>
    </p:spTree>
    <p:extLst>
      <p:ext uri="{BB962C8B-B14F-4D97-AF65-F5344CB8AC3E}">
        <p14:creationId xmlns:p14="http://schemas.microsoft.com/office/powerpoint/2010/main" val="935825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39892949"/>
            <a:ext cx="32918400" cy="526695"/>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3" name="Content Placeholder 4" descr="A close up of a sign&#10;&#10;Description automatically generated">
            <a:extLst>
              <a:ext uri="{FF2B5EF4-FFF2-40B4-BE49-F238E27FC236}">
                <a16:creationId xmlns:a16="http://schemas.microsoft.com/office/drawing/2014/main" id="{822B3915-F74F-466A-A218-530699309EE0}"/>
              </a:ext>
            </a:extLst>
          </p:cNvPr>
          <p:cNvPicPr>
            <a:picLocks noChangeAspect="1"/>
          </p:cNvPicPr>
          <p:nvPr userDrawn="1"/>
        </p:nvPicPr>
        <p:blipFill>
          <a:blip r:embed="rId2"/>
          <a:stretch>
            <a:fillRect/>
          </a:stretch>
        </p:blipFill>
        <p:spPr>
          <a:xfrm>
            <a:off x="745665" y="41267399"/>
            <a:ext cx="2651530" cy="2276856"/>
          </a:xfrm>
          <a:prstGeom prst="rect">
            <a:avLst/>
          </a:prstGeom>
        </p:spPr>
      </p:pic>
    </p:spTree>
    <p:extLst>
      <p:ext uri="{BB962C8B-B14F-4D97-AF65-F5344CB8AC3E}">
        <p14:creationId xmlns:p14="http://schemas.microsoft.com/office/powerpoint/2010/main" val="1257355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4EFA1C-AD67-42CB-8453-2876F71A55C6}"/>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3" name="Rectangle 2">
            <a:extLst>
              <a:ext uri="{FF2B5EF4-FFF2-40B4-BE49-F238E27FC236}">
                <a16:creationId xmlns:a16="http://schemas.microsoft.com/office/drawing/2014/main" id="{858FA870-B1B1-4DEC-9AC9-E9343364F431}"/>
              </a:ext>
            </a:extLst>
          </p:cNvPr>
          <p:cNvSpPr/>
          <p:nvPr userDrawn="1"/>
        </p:nvSpPr>
        <p:spPr>
          <a:xfrm>
            <a:off x="0" y="39892949"/>
            <a:ext cx="32918400" cy="526695"/>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12" name="Picture 11" descr="A picture containing drawing&#10;&#10;Description automatically generated">
            <a:extLst>
              <a:ext uri="{FF2B5EF4-FFF2-40B4-BE49-F238E27FC236}">
                <a16:creationId xmlns:a16="http://schemas.microsoft.com/office/drawing/2014/main" id="{1D8B0F7F-7327-4AC6-95AB-455300B4EF41}"/>
              </a:ext>
            </a:extLst>
          </p:cNvPr>
          <p:cNvPicPr>
            <a:picLocks noChangeAspect="1"/>
          </p:cNvPicPr>
          <p:nvPr userDrawn="1"/>
        </p:nvPicPr>
        <p:blipFill>
          <a:blip r:embed="rId3"/>
          <a:stretch>
            <a:fillRect/>
          </a:stretch>
        </p:blipFill>
        <p:spPr>
          <a:xfrm>
            <a:off x="745665" y="41269424"/>
            <a:ext cx="2646812" cy="2272806"/>
          </a:xfrm>
          <a:prstGeom prst="rect">
            <a:avLst/>
          </a:prstGeom>
        </p:spPr>
      </p:pic>
    </p:spTree>
    <p:extLst>
      <p:ext uri="{BB962C8B-B14F-4D97-AF65-F5344CB8AC3E}">
        <p14:creationId xmlns:p14="http://schemas.microsoft.com/office/powerpoint/2010/main" val="3394207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190082"/>
      </p:ext>
    </p:extLst>
  </p:cSld>
  <p:clrMap bg1="lt1" tx1="dk1" bg2="lt2" tx2="dk2" accent1="accent1" accent2="accent2" accent3="accent3" accent4="accent4" accent5="accent5" accent6="accent6" hlink="hlink" folHlink="folHlink"/>
  <p:sldLayoutIdLst>
    <p:sldLayoutId id="2147483746" r:id="rId1"/>
    <p:sldLayoutId id="2147483745" r:id="rId2"/>
    <p:sldLayoutId id="2147483747" r:id="rId3"/>
    <p:sldLayoutId id="2147483748" r:id="rId4"/>
  </p:sldLayoutIdLst>
  <p:txStyles>
    <p:titleStyle>
      <a:lvl1pPr algn="l" defTabSz="2468880" rtl="0" eaLnBrk="1" latinLnBrk="0" hangingPunct="1">
        <a:lnSpc>
          <a:spcPct val="90000"/>
        </a:lnSpc>
        <a:spcBef>
          <a:spcPct val="0"/>
        </a:spcBef>
        <a:buNone/>
        <a:defRPr sz="11880" b="1" kern="1200">
          <a:solidFill>
            <a:schemeClr val="bg1"/>
          </a:solidFill>
          <a:latin typeface="Neue Haas Grotesk Text Pro" panose="020B0504020202020204" pitchFamily="34" charset="0"/>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bg1"/>
          </a:solidFill>
          <a:latin typeface="Neue Haas Grotesk Text Pro" panose="020B0504020202020204" pitchFamily="34" charset="0"/>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bg1"/>
          </a:solidFill>
          <a:latin typeface="Neue Haas Grotesk Text Pro" panose="020B0504020202020204" pitchFamily="34" charset="0"/>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gradFill>
          <a:gsLst>
            <a:gs pos="0">
              <a:schemeClr val="accent5">
                <a:lumMod val="5000"/>
                <a:lumOff val="95000"/>
              </a:schemeClr>
            </a:gs>
            <a:gs pos="74000">
              <a:schemeClr val="accent5">
                <a:lumMod val="45000"/>
                <a:lumOff val="55000"/>
                <a:alpha val="40000"/>
              </a:schemeClr>
            </a:gs>
            <a:gs pos="83000">
              <a:schemeClr val="accent5">
                <a:lumMod val="45000"/>
                <a:lumOff val="55000"/>
                <a:alpha val="45000"/>
              </a:schemeClr>
            </a:gs>
            <a:gs pos="100000">
              <a:schemeClr val="accent5">
                <a:lumMod val="30000"/>
                <a:lumOff val="70000"/>
                <a:alpha val="65000"/>
              </a:schemeClr>
            </a:gs>
          </a:gsLst>
          <a:lin ang="5400000" scaled="1"/>
        </a:gra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097BEFAC-02DC-FA4C-9940-4402A94671A3}"/>
              </a:ext>
            </a:extLst>
          </p:cNvPr>
          <p:cNvSpPr/>
          <p:nvPr/>
        </p:nvSpPr>
        <p:spPr bwMode="auto">
          <a:xfrm>
            <a:off x="938831" y="32902605"/>
            <a:ext cx="10210460" cy="6315565"/>
          </a:xfrm>
          <a:prstGeom prst="rect">
            <a:avLst/>
          </a:prstGeom>
          <a:solidFill>
            <a:srgbClr val="E1F2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50" name="Rectangle 49">
            <a:extLst>
              <a:ext uri="{FF2B5EF4-FFF2-40B4-BE49-F238E27FC236}">
                <a16:creationId xmlns:a16="http://schemas.microsoft.com/office/drawing/2014/main" id="{A81389D9-6F85-7C46-A32B-39C30F5EBD5A}"/>
              </a:ext>
            </a:extLst>
          </p:cNvPr>
          <p:cNvSpPr/>
          <p:nvPr/>
        </p:nvSpPr>
        <p:spPr bwMode="auto">
          <a:xfrm>
            <a:off x="11579010" y="16912386"/>
            <a:ext cx="9719588" cy="7818140"/>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46" name="Rectangle 45">
            <a:extLst>
              <a:ext uri="{FF2B5EF4-FFF2-40B4-BE49-F238E27FC236}">
                <a16:creationId xmlns:a16="http://schemas.microsoft.com/office/drawing/2014/main" id="{8FF92FBD-D973-2A47-AB14-DE8259ACC64C}"/>
              </a:ext>
            </a:extLst>
          </p:cNvPr>
          <p:cNvSpPr/>
          <p:nvPr/>
        </p:nvSpPr>
        <p:spPr bwMode="auto">
          <a:xfrm>
            <a:off x="847525" y="18578848"/>
            <a:ext cx="9719587" cy="12313381"/>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42" name="Rectangle 41">
            <a:extLst>
              <a:ext uri="{FF2B5EF4-FFF2-40B4-BE49-F238E27FC236}">
                <a16:creationId xmlns:a16="http://schemas.microsoft.com/office/drawing/2014/main" id="{B6BD9351-C85A-F74F-824F-628D6C7A9152}"/>
              </a:ext>
            </a:extLst>
          </p:cNvPr>
          <p:cNvSpPr/>
          <p:nvPr/>
        </p:nvSpPr>
        <p:spPr bwMode="auto">
          <a:xfrm>
            <a:off x="22324681" y="9105010"/>
            <a:ext cx="9719588" cy="7818140"/>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40" name="Rectangle 39">
            <a:extLst>
              <a:ext uri="{FF2B5EF4-FFF2-40B4-BE49-F238E27FC236}">
                <a16:creationId xmlns:a16="http://schemas.microsoft.com/office/drawing/2014/main" id="{E7028507-8DE9-824E-AF47-E536AF07E1B2}"/>
              </a:ext>
            </a:extLst>
          </p:cNvPr>
          <p:cNvSpPr/>
          <p:nvPr/>
        </p:nvSpPr>
        <p:spPr bwMode="auto">
          <a:xfrm>
            <a:off x="11655954" y="9091434"/>
            <a:ext cx="9719588" cy="5940396"/>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30" name="Rectangle 29">
            <a:extLst>
              <a:ext uri="{FF2B5EF4-FFF2-40B4-BE49-F238E27FC236}">
                <a16:creationId xmlns:a16="http://schemas.microsoft.com/office/drawing/2014/main" id="{81E79370-1B0E-4442-A7D0-DD23C33792D1}"/>
              </a:ext>
            </a:extLst>
          </p:cNvPr>
          <p:cNvSpPr/>
          <p:nvPr/>
        </p:nvSpPr>
        <p:spPr bwMode="auto">
          <a:xfrm>
            <a:off x="766897" y="9192222"/>
            <a:ext cx="9719588" cy="7818140"/>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2" name="Text Box 72">
            <a:extLst>
              <a:ext uri="{FF2B5EF4-FFF2-40B4-BE49-F238E27FC236}">
                <a16:creationId xmlns:a16="http://schemas.microsoft.com/office/drawing/2014/main" id="{3326A7EB-0544-4D3F-8620-608E176B1E2D}"/>
              </a:ext>
            </a:extLst>
          </p:cNvPr>
          <p:cNvSpPr txBox="1">
            <a:spLocks noChangeArrowheads="1"/>
          </p:cNvSpPr>
          <p:nvPr/>
        </p:nvSpPr>
        <p:spPr bwMode="auto">
          <a:xfrm>
            <a:off x="3669833" y="41169369"/>
            <a:ext cx="25233383" cy="979364"/>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a:solidFill>
                  <a:schemeClr val="tx1">
                    <a:lumMod val="75000"/>
                    <a:lumOff val="25000"/>
                  </a:schemeClr>
                </a:solidFill>
              </a:rPr>
              <a:t>The material presented in this poster is based upon the work supported by Paths-Up. I thank Andres Rodriguez and Dr. Jessica Ramella for their assistance and mentorship that I received throughout the senior design project.</a:t>
            </a:r>
          </a:p>
        </p:txBody>
      </p:sp>
      <p:sp>
        <p:nvSpPr>
          <p:cNvPr id="4" name="Text Box 19">
            <a:extLst>
              <a:ext uri="{FF2B5EF4-FFF2-40B4-BE49-F238E27FC236}">
                <a16:creationId xmlns:a16="http://schemas.microsoft.com/office/drawing/2014/main" id="{987AAD38-3F70-4D75-84B6-AA1849F3864A}"/>
              </a:ext>
            </a:extLst>
          </p:cNvPr>
          <p:cNvSpPr txBox="1">
            <a:spLocks noChangeArrowheads="1"/>
          </p:cNvSpPr>
          <p:nvPr/>
        </p:nvSpPr>
        <p:spPr bwMode="auto">
          <a:xfrm>
            <a:off x="3272729" y="40482393"/>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rgbClr val="081E3F"/>
                </a:solidFill>
                <a:latin typeface="Arial" charset="0"/>
                <a:ea typeface="ＭＳ Ｐゴシック" charset="-128"/>
                <a:cs typeface="ＭＳ Ｐゴシック" charset="-128"/>
              </a:rPr>
              <a:t>ACKNOWLEDGEMENT</a:t>
            </a:r>
          </a:p>
        </p:txBody>
      </p:sp>
      <p:sp>
        <p:nvSpPr>
          <p:cNvPr id="6" name="TextBox 3">
            <a:extLst>
              <a:ext uri="{FF2B5EF4-FFF2-40B4-BE49-F238E27FC236}">
                <a16:creationId xmlns:a16="http://schemas.microsoft.com/office/drawing/2014/main" id="{50B115B5-F8D2-4A79-9D3B-4A38B45DCAEF}"/>
              </a:ext>
            </a:extLst>
          </p:cNvPr>
          <p:cNvSpPr txBox="1">
            <a:spLocks noChangeArrowheads="1"/>
          </p:cNvSpPr>
          <p:nvPr/>
        </p:nvSpPr>
        <p:spPr bwMode="auto">
          <a:xfrm>
            <a:off x="5588000" y="335034"/>
            <a:ext cx="22453600" cy="2308324"/>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7800" b="1">
                <a:solidFill>
                  <a:srgbClr val="091E40"/>
                </a:solidFill>
              </a:rPr>
              <a:t>School of Computing &amp; Information Sciences</a:t>
            </a:r>
          </a:p>
          <a:p>
            <a:pPr algn="ctr" eaLnBrk="1" hangingPunct="1"/>
            <a:r>
              <a:rPr lang="en-US" altLang="en-US" sz="6600" i="1">
                <a:solidFill>
                  <a:srgbClr val="091E40"/>
                </a:solidFill>
              </a:rPr>
              <a:t>Fall 2020 Senior Design Project</a:t>
            </a:r>
          </a:p>
        </p:txBody>
      </p:sp>
      <p:sp>
        <p:nvSpPr>
          <p:cNvPr id="8" name="Text Box 12">
            <a:extLst>
              <a:ext uri="{FF2B5EF4-FFF2-40B4-BE49-F238E27FC236}">
                <a16:creationId xmlns:a16="http://schemas.microsoft.com/office/drawing/2014/main" id="{42AB64D0-3610-4A7D-B618-41E259C835AA}"/>
              </a:ext>
            </a:extLst>
          </p:cNvPr>
          <p:cNvSpPr txBox="1">
            <a:spLocks noChangeArrowheads="1"/>
          </p:cNvSpPr>
          <p:nvPr/>
        </p:nvSpPr>
        <p:spPr bwMode="auto">
          <a:xfrm>
            <a:off x="5588000" y="2958754"/>
            <a:ext cx="22453600" cy="428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a:spcBef>
                <a:spcPct val="0"/>
              </a:spcBef>
              <a:buNone/>
            </a:pPr>
            <a:r>
              <a:rPr lang="en-US" sz="6000" b="1">
                <a:solidFill>
                  <a:srgbClr val="B5872B"/>
                </a:solidFill>
              </a:rPr>
              <a:t>Enabling Wearable Technology on Patients with </a:t>
            </a:r>
          </a:p>
          <a:p>
            <a:pPr algn="ctr">
              <a:spcBef>
                <a:spcPct val="0"/>
              </a:spcBef>
              <a:buNone/>
            </a:pPr>
            <a:r>
              <a:rPr lang="en-US" sz="6000" b="1">
                <a:solidFill>
                  <a:srgbClr val="B5872B"/>
                </a:solidFill>
              </a:rPr>
              <a:t>High Body Mass Index</a:t>
            </a:r>
          </a:p>
          <a:p>
            <a:pPr algn="ctr">
              <a:spcBef>
                <a:spcPct val="0"/>
              </a:spcBef>
              <a:buNone/>
            </a:pPr>
            <a:endParaRPr lang="en-US" altLang="en-US" sz="3500" b="1">
              <a:solidFill>
                <a:srgbClr val="091E40"/>
              </a:solidFill>
            </a:endParaRPr>
          </a:p>
          <a:p>
            <a:pPr algn="ctr">
              <a:spcBef>
                <a:spcPct val="0"/>
              </a:spcBef>
              <a:buNone/>
            </a:pPr>
            <a:r>
              <a:rPr lang="en-US" altLang="en-US" sz="4000" b="1">
                <a:solidFill>
                  <a:srgbClr val="091E40"/>
                </a:solidFill>
                <a:latin typeface="Arial"/>
                <a:ea typeface="ＭＳ Ｐゴシック"/>
                <a:cs typeface="Arial"/>
              </a:rPr>
              <a:t>Student:</a:t>
            </a:r>
            <a:r>
              <a:rPr lang="en-US" altLang="en-US" sz="3500" b="1">
                <a:solidFill>
                  <a:srgbClr val="091E40"/>
                </a:solidFill>
                <a:latin typeface="Arial"/>
                <a:ea typeface="ＭＳ Ｐゴシック"/>
                <a:cs typeface="Arial"/>
              </a:rPr>
              <a:t> Alexander Thomas Pastoriza</a:t>
            </a:r>
            <a:endParaRPr lang="en-US" altLang="en-US" sz="3600" i="1">
              <a:solidFill>
                <a:schemeClr val="tx1">
                  <a:lumMod val="95000"/>
                  <a:lumOff val="5000"/>
                </a:schemeClr>
              </a:solidFill>
              <a:cs typeface="Arial"/>
            </a:endParaRPr>
          </a:p>
          <a:p>
            <a:pPr algn="ctr" eaLnBrk="1" hangingPunct="1">
              <a:spcBef>
                <a:spcPct val="0"/>
              </a:spcBef>
              <a:buFontTx/>
              <a:buNone/>
            </a:pPr>
            <a:r>
              <a:rPr lang="en-US" altLang="en-US" sz="4000" b="1">
                <a:solidFill>
                  <a:srgbClr val="091E40"/>
                </a:solidFill>
              </a:rPr>
              <a:t>Mentor:</a:t>
            </a:r>
            <a:r>
              <a:rPr lang="en-US" altLang="en-US" sz="3500" b="1" i="1">
                <a:solidFill>
                  <a:srgbClr val="091E40"/>
                </a:solidFill>
              </a:rPr>
              <a:t> </a:t>
            </a:r>
            <a:r>
              <a:rPr lang="en-US" altLang="en-US" sz="3600" i="1">
                <a:solidFill>
                  <a:schemeClr val="tx1">
                    <a:lumMod val="95000"/>
                    <a:lumOff val="5000"/>
                  </a:schemeClr>
                </a:solidFill>
              </a:rPr>
              <a:t>Andres Rodrigues, Dr. Jessica Ramella (Product Owner)</a:t>
            </a:r>
            <a:endParaRPr lang="en-US" altLang="ja-JP" sz="3600" i="1">
              <a:solidFill>
                <a:schemeClr val="tx1">
                  <a:lumMod val="95000"/>
                  <a:lumOff val="5000"/>
                </a:schemeClr>
              </a:solidFill>
            </a:endParaRPr>
          </a:p>
          <a:p>
            <a:pPr algn="ctr">
              <a:spcBef>
                <a:spcPct val="0"/>
              </a:spcBef>
              <a:buNone/>
            </a:pPr>
            <a:r>
              <a:rPr lang="en-US" altLang="en-US" sz="4000" b="1">
                <a:solidFill>
                  <a:srgbClr val="091E40"/>
                </a:solidFill>
              </a:rPr>
              <a:t>Instructor:</a:t>
            </a:r>
            <a:r>
              <a:rPr lang="en-US" altLang="en-US" sz="3500" b="1" i="1">
                <a:solidFill>
                  <a:srgbClr val="091E40"/>
                </a:solidFill>
              </a:rPr>
              <a:t> </a:t>
            </a:r>
            <a:r>
              <a:rPr lang="en-US" altLang="en-US" sz="3600" i="1">
                <a:solidFill>
                  <a:schemeClr val="tx1">
                    <a:lumMod val="95000"/>
                    <a:lumOff val="5000"/>
                  </a:schemeClr>
                </a:solidFill>
              </a:rPr>
              <a:t>Dr. Masoud Sadjadi, Florida International University</a:t>
            </a:r>
          </a:p>
        </p:txBody>
      </p:sp>
      <p:sp>
        <p:nvSpPr>
          <p:cNvPr id="14" name="Text Box 19">
            <a:extLst>
              <a:ext uri="{FF2B5EF4-FFF2-40B4-BE49-F238E27FC236}">
                <a16:creationId xmlns:a16="http://schemas.microsoft.com/office/drawing/2014/main" id="{B29FD7EB-747A-4072-87C3-943FF7FA497D}"/>
              </a:ext>
            </a:extLst>
          </p:cNvPr>
          <p:cNvSpPr txBox="1">
            <a:spLocks noChangeArrowheads="1"/>
          </p:cNvSpPr>
          <p:nvPr/>
        </p:nvSpPr>
        <p:spPr bwMode="auto">
          <a:xfrm>
            <a:off x="3142411" y="7972307"/>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rgbClr val="091E40"/>
                </a:solidFill>
                <a:latin typeface="Tahoma" panose="020B0604030504040204" pitchFamily="34" charset="0"/>
                <a:ea typeface="Tahoma" panose="020B0604030504040204" pitchFamily="34" charset="0"/>
                <a:cs typeface="Tahoma" panose="020B0604030504040204" pitchFamily="34" charset="0"/>
              </a:rPr>
              <a:t>PROBLEM</a:t>
            </a:r>
          </a:p>
        </p:txBody>
      </p:sp>
      <p:sp>
        <p:nvSpPr>
          <p:cNvPr id="16" name="Text Box 19">
            <a:extLst>
              <a:ext uri="{FF2B5EF4-FFF2-40B4-BE49-F238E27FC236}">
                <a16:creationId xmlns:a16="http://schemas.microsoft.com/office/drawing/2014/main" id="{2427A9B6-1837-4FBC-A93C-A5BBAE03C124}"/>
              </a:ext>
            </a:extLst>
          </p:cNvPr>
          <p:cNvSpPr txBox="1">
            <a:spLocks noChangeArrowheads="1"/>
          </p:cNvSpPr>
          <p:nvPr/>
        </p:nvSpPr>
        <p:spPr bwMode="auto">
          <a:xfrm>
            <a:off x="13322010" y="8037153"/>
            <a:ext cx="6182619"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rgbClr val="091E40"/>
                </a:solidFill>
                <a:latin typeface="Tahoma" panose="020B0604030504040204" pitchFamily="34" charset="0"/>
                <a:ea typeface="Tahoma" panose="020B0604030504040204" pitchFamily="34" charset="0"/>
                <a:cs typeface="Tahoma" panose="020B0604030504040204" pitchFamily="34" charset="0"/>
              </a:rPr>
              <a:t>CURRENT SYSTEM</a:t>
            </a:r>
          </a:p>
        </p:txBody>
      </p:sp>
      <p:sp>
        <p:nvSpPr>
          <p:cNvPr id="35" name="Text Box 19">
            <a:extLst>
              <a:ext uri="{FF2B5EF4-FFF2-40B4-BE49-F238E27FC236}">
                <a16:creationId xmlns:a16="http://schemas.microsoft.com/office/drawing/2014/main" id="{A983F3B7-960A-437D-AF44-6361E7FCDE24}"/>
              </a:ext>
            </a:extLst>
          </p:cNvPr>
          <p:cNvSpPr txBox="1">
            <a:spLocks noChangeArrowheads="1"/>
          </p:cNvSpPr>
          <p:nvPr/>
        </p:nvSpPr>
        <p:spPr bwMode="auto">
          <a:xfrm>
            <a:off x="24481198" y="8094280"/>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rgbClr val="091E40"/>
                </a:solidFill>
                <a:latin typeface="Tahoma" panose="020B0604030504040204" pitchFamily="34" charset="0"/>
                <a:ea typeface="Tahoma" panose="020B0604030504040204" pitchFamily="34" charset="0"/>
                <a:cs typeface="Tahoma" panose="020B0604030504040204" pitchFamily="34" charset="0"/>
              </a:rPr>
              <a:t>REQUIREMENTS</a:t>
            </a:r>
          </a:p>
        </p:txBody>
      </p:sp>
      <p:sp>
        <p:nvSpPr>
          <p:cNvPr id="37" name="Text Box 19">
            <a:extLst>
              <a:ext uri="{FF2B5EF4-FFF2-40B4-BE49-F238E27FC236}">
                <a16:creationId xmlns:a16="http://schemas.microsoft.com/office/drawing/2014/main" id="{B64B5CEA-9C02-43C1-B080-009892248751}"/>
              </a:ext>
            </a:extLst>
          </p:cNvPr>
          <p:cNvSpPr txBox="1">
            <a:spLocks noChangeArrowheads="1"/>
          </p:cNvSpPr>
          <p:nvPr/>
        </p:nvSpPr>
        <p:spPr bwMode="auto">
          <a:xfrm>
            <a:off x="3042247" y="17980033"/>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rgbClr val="091E40"/>
                </a:solidFill>
                <a:latin typeface="Tahoma" panose="020B0604030504040204" pitchFamily="34" charset="0"/>
                <a:ea typeface="Tahoma" panose="020B0604030504040204" pitchFamily="34" charset="0"/>
                <a:cs typeface="Tahoma" panose="020B0604030504040204" pitchFamily="34" charset="0"/>
              </a:rPr>
              <a:t>SYSTEM DESIGN</a:t>
            </a:r>
          </a:p>
        </p:txBody>
      </p:sp>
      <p:sp>
        <p:nvSpPr>
          <p:cNvPr id="41" name="Text Box 19">
            <a:extLst>
              <a:ext uri="{FF2B5EF4-FFF2-40B4-BE49-F238E27FC236}">
                <a16:creationId xmlns:a16="http://schemas.microsoft.com/office/drawing/2014/main" id="{01F04685-644C-4E0E-A8A8-26A84BC0E45F}"/>
              </a:ext>
            </a:extLst>
          </p:cNvPr>
          <p:cNvSpPr txBox="1">
            <a:spLocks noChangeArrowheads="1"/>
          </p:cNvSpPr>
          <p:nvPr/>
        </p:nvSpPr>
        <p:spPr bwMode="auto">
          <a:xfrm>
            <a:off x="11961744" y="17988463"/>
            <a:ext cx="6249291"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rgbClr val="091E40"/>
                </a:solidFill>
                <a:latin typeface="Tahoma" panose="020B0604030504040204" pitchFamily="34" charset="0"/>
                <a:ea typeface="Tahoma" panose="020B0604030504040204" pitchFamily="34" charset="0"/>
                <a:cs typeface="Tahoma" panose="020B0604030504040204" pitchFamily="34" charset="0"/>
              </a:rPr>
              <a:t>IMPLEMENTATION</a:t>
            </a:r>
          </a:p>
        </p:txBody>
      </p:sp>
      <p:sp>
        <p:nvSpPr>
          <p:cNvPr id="43" name="Text Box 19">
            <a:extLst>
              <a:ext uri="{FF2B5EF4-FFF2-40B4-BE49-F238E27FC236}">
                <a16:creationId xmlns:a16="http://schemas.microsoft.com/office/drawing/2014/main" id="{C49BC42E-B457-414A-8885-A0E98A142666}"/>
              </a:ext>
            </a:extLst>
          </p:cNvPr>
          <p:cNvSpPr txBox="1">
            <a:spLocks noChangeArrowheads="1"/>
          </p:cNvSpPr>
          <p:nvPr/>
        </p:nvSpPr>
        <p:spPr bwMode="auto">
          <a:xfrm>
            <a:off x="13962874" y="31673060"/>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rgbClr val="091E40"/>
                </a:solidFill>
                <a:latin typeface="Tahoma" panose="020B0604030504040204" pitchFamily="34" charset="0"/>
                <a:ea typeface="Tahoma" panose="020B0604030504040204" pitchFamily="34" charset="0"/>
                <a:cs typeface="Tahoma" panose="020B0604030504040204" pitchFamily="34" charset="0"/>
              </a:rPr>
              <a:t>VERIFICATION</a:t>
            </a:r>
          </a:p>
        </p:txBody>
      </p:sp>
      <p:sp>
        <p:nvSpPr>
          <p:cNvPr id="45" name="Text Box 19">
            <a:extLst>
              <a:ext uri="{FF2B5EF4-FFF2-40B4-BE49-F238E27FC236}">
                <a16:creationId xmlns:a16="http://schemas.microsoft.com/office/drawing/2014/main" id="{D3412856-FF01-40E1-A213-DFE48C6462D4}"/>
              </a:ext>
            </a:extLst>
          </p:cNvPr>
          <p:cNvSpPr txBox="1">
            <a:spLocks noChangeArrowheads="1"/>
          </p:cNvSpPr>
          <p:nvPr/>
        </p:nvSpPr>
        <p:spPr bwMode="auto">
          <a:xfrm>
            <a:off x="24583980" y="31673060"/>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rgbClr val="091E40"/>
                </a:solidFill>
                <a:latin typeface="Tahoma" panose="020B0604030504040204" pitchFamily="34" charset="0"/>
                <a:ea typeface="Tahoma" panose="020B0604030504040204" pitchFamily="34" charset="0"/>
                <a:cs typeface="Tahoma" panose="020B0604030504040204" pitchFamily="34" charset="0"/>
              </a:rPr>
              <a:t>SUMMARY</a:t>
            </a:r>
          </a:p>
        </p:txBody>
      </p:sp>
      <p:sp>
        <p:nvSpPr>
          <p:cNvPr id="47" name="Text Box 19">
            <a:extLst>
              <a:ext uri="{FF2B5EF4-FFF2-40B4-BE49-F238E27FC236}">
                <a16:creationId xmlns:a16="http://schemas.microsoft.com/office/drawing/2014/main" id="{109ED16E-5B5C-42C5-A73B-0B225F50BCBC}"/>
              </a:ext>
            </a:extLst>
          </p:cNvPr>
          <p:cNvSpPr txBox="1">
            <a:spLocks noChangeArrowheads="1"/>
          </p:cNvSpPr>
          <p:nvPr/>
        </p:nvSpPr>
        <p:spPr bwMode="auto">
          <a:xfrm>
            <a:off x="1025717" y="31656835"/>
            <a:ext cx="9629493" cy="1902693"/>
          </a:xfrm>
          <a:prstGeom prst="rect">
            <a:avLst/>
          </a:prstGeom>
          <a:noFill/>
          <a:ln w="12700">
            <a:noFill/>
            <a:miter lim="800000"/>
            <a:headEnd/>
            <a:tailEnd/>
          </a:ln>
          <a:effectLst/>
        </p:spPr>
        <p:txBody>
          <a:bodyPr wrap="square" lIns="55493" tIns="27746" rIns="55493" bIns="27746" anchor="t">
            <a:spAutoFit/>
          </a:bodyPr>
          <a:lstStyle/>
          <a:p>
            <a:pPr algn="ctr" defTabSz="554492">
              <a:defRPr/>
            </a:pPr>
            <a:r>
              <a:rPr lang="en-US" sz="4800" b="1">
                <a:solidFill>
                  <a:srgbClr val="091E40"/>
                </a:solidFill>
                <a:latin typeface="Tahoma"/>
                <a:ea typeface="Tahoma"/>
                <a:cs typeface="Tahoma"/>
              </a:rPr>
              <a:t>Hardware Requirements</a:t>
            </a:r>
            <a:endParaRPr lang="en-US" sz="4800">
              <a:ea typeface="+mn-lt"/>
              <a:cs typeface="+mn-lt"/>
            </a:endParaRPr>
          </a:p>
          <a:p>
            <a:pPr algn="ctr" defTabSz="554492">
              <a:spcBef>
                <a:spcPct val="50000"/>
              </a:spcBef>
              <a:defRPr/>
            </a:pPr>
            <a:endParaRPr lang="en-US" sz="4800" b="1">
              <a:solidFill>
                <a:srgbClr val="091E40"/>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148ACD3E-02B0-9A42-9C05-C2698C1CCA33}"/>
              </a:ext>
            </a:extLst>
          </p:cNvPr>
          <p:cNvSpPr/>
          <p:nvPr/>
        </p:nvSpPr>
        <p:spPr>
          <a:xfrm>
            <a:off x="675024" y="9314195"/>
            <a:ext cx="31546800" cy="29261383"/>
          </a:xfrm>
          <a:prstGeom prst="rect">
            <a:avLst/>
          </a:prstGeom>
          <a:noFill/>
          <a:ln w="9525" cap="flat" cmpd="sng" algn="ctr">
            <a:solidFill>
              <a:schemeClr val="accent4"/>
            </a:solidFill>
            <a:prstDash val="solid"/>
            <a:round/>
            <a:headEnd type="none" w="med" len="med"/>
            <a:tailEnd type="none" w="med" len="med"/>
          </a:ln>
          <a:effectLst>
            <a:softEdge rad="190500"/>
          </a:effectLst>
        </p:spPr>
        <p:style>
          <a:lnRef idx="0">
            <a:scrgbClr r="0" g="0" b="0"/>
          </a:lnRef>
          <a:fillRef idx="0">
            <a:scrgbClr r="0" g="0" b="0"/>
          </a:fillRef>
          <a:effectRef idx="0">
            <a:scrgbClr r="0" g="0" b="0"/>
          </a:effectRef>
          <a:fontRef idx="minor">
            <a:schemeClr val="accent4"/>
          </a:fontRef>
        </p:style>
        <p:txBody>
          <a:bodyPr rtlCol="0" anchor="ctr"/>
          <a:lstStyle/>
          <a:p>
            <a:pPr algn="ctr"/>
            <a:endParaRPr lang="en-US" sz="2000"/>
          </a:p>
        </p:txBody>
      </p:sp>
      <p:sp>
        <p:nvSpPr>
          <p:cNvPr id="22" name="Rectangle 18">
            <a:extLst>
              <a:ext uri="{FF2B5EF4-FFF2-40B4-BE49-F238E27FC236}">
                <a16:creationId xmlns:a16="http://schemas.microsoft.com/office/drawing/2014/main" id="{C6DB06DF-6061-1044-A039-DD7A33D70F62}"/>
              </a:ext>
            </a:extLst>
          </p:cNvPr>
          <p:cNvSpPr>
            <a:spLocks noChangeArrowheads="1"/>
          </p:cNvSpPr>
          <p:nvPr/>
        </p:nvSpPr>
        <p:spPr bwMode="auto">
          <a:xfrm>
            <a:off x="596744" y="7506299"/>
            <a:ext cx="31724912" cy="31970556"/>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pic>
        <p:nvPicPr>
          <p:cNvPr id="17" name="Picture 16" descr="Logo, company name&#10;&#10;Description automatically generated">
            <a:extLst>
              <a:ext uri="{FF2B5EF4-FFF2-40B4-BE49-F238E27FC236}">
                <a16:creationId xmlns:a16="http://schemas.microsoft.com/office/drawing/2014/main" id="{9DA5E344-2A24-8E4D-A5B8-CB8DB855255A}"/>
              </a:ext>
            </a:extLst>
          </p:cNvPr>
          <p:cNvPicPr>
            <a:picLocks noChangeAspect="1"/>
          </p:cNvPicPr>
          <p:nvPr/>
        </p:nvPicPr>
        <p:blipFill>
          <a:blip r:embed="rId2"/>
          <a:stretch>
            <a:fillRect/>
          </a:stretch>
        </p:blipFill>
        <p:spPr>
          <a:xfrm>
            <a:off x="28086388" y="525724"/>
            <a:ext cx="4235268" cy="4235268"/>
          </a:xfrm>
          <a:prstGeom prst="rect">
            <a:avLst/>
          </a:prstGeom>
          <a:ln>
            <a:noFill/>
          </a:ln>
          <a:effectLst>
            <a:softEdge rad="112500"/>
          </a:effectLst>
        </p:spPr>
      </p:pic>
      <p:sp>
        <p:nvSpPr>
          <p:cNvPr id="19" name="TextBox 18">
            <a:extLst>
              <a:ext uri="{FF2B5EF4-FFF2-40B4-BE49-F238E27FC236}">
                <a16:creationId xmlns:a16="http://schemas.microsoft.com/office/drawing/2014/main" id="{DB196772-29A9-FD43-B6D8-D95F5418C33A}"/>
              </a:ext>
            </a:extLst>
          </p:cNvPr>
          <p:cNvSpPr txBox="1"/>
          <p:nvPr/>
        </p:nvSpPr>
        <p:spPr>
          <a:xfrm>
            <a:off x="939057" y="9202549"/>
            <a:ext cx="9372600" cy="8294578"/>
          </a:xfrm>
          <a:prstGeom prst="rect">
            <a:avLst/>
          </a:prstGeom>
          <a:noFill/>
        </p:spPr>
        <p:txBody>
          <a:bodyPr wrap="square" lIns="91440" tIns="45720" rIns="91440" bIns="45720" rtlCol="0" anchor="t">
            <a:spAutoFit/>
          </a:bodyPr>
          <a:lstStyle/>
          <a:p>
            <a:r>
              <a:rPr lang="en-US" sz="4100">
                <a:solidFill>
                  <a:srgbClr val="000000"/>
                </a:solidFill>
                <a:latin typeface="Calibri"/>
                <a:cs typeface="Calibri"/>
              </a:rPr>
              <a:t>Obesity</a:t>
            </a:r>
            <a:r>
              <a:rPr lang="en-US" sz="4100">
                <a:latin typeface="Calibri"/>
                <a:cs typeface="Calibri"/>
              </a:rPr>
              <a:t> remains an epidemic in United States of America. With a 42% prevalence in adults, it has been directly linked to conditions such as cardiovascular problems, high blood pressure and diabetes to mention a few. Wearable technology represent a potential solution to monitor and treat this threat. Due to changes in the skin caused by obesity, current wearable technologies are not well calibrated for this type of users. Moreover, studies on the optical properties of the obese skin are scarce. </a:t>
            </a:r>
            <a:endParaRPr lang="en-US" sz="4100">
              <a:ea typeface="+mn-lt"/>
              <a:cs typeface="+mn-lt"/>
            </a:endParaRPr>
          </a:p>
        </p:txBody>
      </p:sp>
      <p:sp>
        <p:nvSpPr>
          <p:cNvPr id="23" name="TextBox 22">
            <a:extLst>
              <a:ext uri="{FF2B5EF4-FFF2-40B4-BE49-F238E27FC236}">
                <a16:creationId xmlns:a16="http://schemas.microsoft.com/office/drawing/2014/main" id="{48307462-1321-224B-89F5-481F291DD7A2}"/>
              </a:ext>
            </a:extLst>
          </p:cNvPr>
          <p:cNvSpPr txBox="1"/>
          <p:nvPr/>
        </p:nvSpPr>
        <p:spPr>
          <a:xfrm>
            <a:off x="22498174" y="9274595"/>
            <a:ext cx="9372600" cy="7663636"/>
          </a:xfrm>
          <a:prstGeom prst="rect">
            <a:avLst/>
          </a:prstGeom>
          <a:noFill/>
        </p:spPr>
        <p:txBody>
          <a:bodyPr wrap="square" rtlCol="0">
            <a:spAutoFit/>
          </a:bodyPr>
          <a:lstStyle/>
          <a:p>
            <a:r>
              <a:rPr lang="en-US" sz="4100">
                <a:latin typeface="Arial" panose="020B0604020202020204" pitchFamily="34" charset="0"/>
                <a:cs typeface="Arial" panose="020B0604020202020204" pitchFamily="34" charset="0"/>
              </a:rPr>
              <a:t>The requirements from the PO was to have a platform with the following capabilities:</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Researchers can login/signup to the platform</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Collect and save patient’s biographical information</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Trigger spectrometer and start recording on patients (on multiple body locations)</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Store data gathered and information recorded locally and in the cloud.</a:t>
            </a:r>
          </a:p>
        </p:txBody>
      </p:sp>
      <p:sp>
        <p:nvSpPr>
          <p:cNvPr id="26" name="TextBox 25">
            <a:extLst>
              <a:ext uri="{FF2B5EF4-FFF2-40B4-BE49-F238E27FC236}">
                <a16:creationId xmlns:a16="http://schemas.microsoft.com/office/drawing/2014/main" id="{1518EBE3-61BA-984E-AA27-3443B7FED9D1}"/>
              </a:ext>
            </a:extLst>
          </p:cNvPr>
          <p:cNvSpPr txBox="1"/>
          <p:nvPr/>
        </p:nvSpPr>
        <p:spPr>
          <a:xfrm>
            <a:off x="11815934" y="19171724"/>
            <a:ext cx="6540912" cy="11172289"/>
          </a:xfrm>
          <a:prstGeom prst="rect">
            <a:avLst/>
          </a:prstGeom>
          <a:noFill/>
        </p:spPr>
        <p:txBody>
          <a:bodyPr wrap="square" lIns="91440" tIns="45720" rIns="91440" bIns="45720" rtlCol="0" anchor="t">
            <a:spAutoFit/>
          </a:bodyPr>
          <a:lstStyle/>
          <a:p>
            <a:pPr marL="571500" indent="-571500">
              <a:buFont typeface="Arial" panose="020B0604020202020204" pitchFamily="34" charset="0"/>
              <a:buChar char="•"/>
            </a:pPr>
            <a:r>
              <a:rPr lang="en-US" sz="3600">
                <a:latin typeface="Arial"/>
                <a:ea typeface="+mn-lt"/>
                <a:cs typeface="+mn-lt"/>
              </a:rPr>
              <a:t>Python-seabreeze is the easy way to access your Ocean Optics spectrometers from python. It wraps the SeaBreeze library provided by Ocean Optics to communicate with the spectrometer</a:t>
            </a:r>
            <a:r>
              <a:rPr lang="en-US" sz="3600">
                <a:latin typeface="Arial"/>
                <a:cs typeface="Arial"/>
              </a:rPr>
              <a:t>.</a:t>
            </a:r>
            <a:endParaRPr lang="en-US">
              <a:latin typeface="Calibri" panose="020F0502020204030204"/>
              <a:ea typeface="+mn-lt"/>
              <a:cs typeface="+mn-lt"/>
            </a:endParaRPr>
          </a:p>
          <a:p>
            <a:pPr marL="571500" indent="-571500">
              <a:buFont typeface="Arial" panose="020B0604020202020204" pitchFamily="34" charset="0"/>
              <a:buChar char="•"/>
            </a:pPr>
            <a:r>
              <a:rPr lang="en-US" sz="3600">
                <a:latin typeface="Arial"/>
                <a:ea typeface="+mn-lt"/>
                <a:cs typeface="+mn-lt"/>
              </a:rPr>
              <a:t>Rasperry Pi wheels are automagically provided by the piwheels package repository. Follow the instructions on how to add piwheels as an extra index to pip and then you should be able to install via:</a:t>
            </a:r>
            <a:endParaRPr lang="en-US">
              <a:latin typeface="Calibri" panose="020F0502020204030204"/>
              <a:ea typeface="+mn-lt"/>
              <a:cs typeface="+mn-lt"/>
            </a:endParaRPr>
          </a:p>
          <a:p>
            <a:pPr marL="1028700" lvl="1" indent="-571500">
              <a:buFont typeface="Arial" panose="020B0604020202020204" pitchFamily="34" charset="0"/>
              <a:buChar char="•"/>
            </a:pPr>
            <a:r>
              <a:rPr lang="en-US" sz="3600">
                <a:latin typeface="Arial"/>
                <a:ea typeface="+mn-lt"/>
                <a:cs typeface="Arial"/>
              </a:rPr>
              <a:t>"</a:t>
            </a:r>
            <a:r>
              <a:rPr lang="en-US" sz="3600">
                <a:latin typeface="Arial"/>
                <a:cs typeface="Arial"/>
              </a:rPr>
              <a:t>pip3 install seabreeze"</a:t>
            </a:r>
            <a:r>
              <a:rPr lang="en-US" sz="3600">
                <a:latin typeface="Consolas"/>
                <a:cs typeface="Arial"/>
              </a:rPr>
              <a:t>
</a:t>
            </a:r>
            <a:endParaRPr lang="en-US">
              <a:cs typeface="Calibri" panose="020F0502020204030204"/>
            </a:endParaRPr>
          </a:p>
          <a:p>
            <a:pPr marL="571500" indent="-571500">
              <a:buFont typeface="Arial" panose="020B0604020202020204" pitchFamily="34" charset="0"/>
              <a:buChar char="•"/>
            </a:pPr>
            <a:endParaRPr lang="en-US" sz="3600">
              <a:latin typeface="Arial"/>
              <a:cs typeface="Arial"/>
            </a:endParaRPr>
          </a:p>
          <a:p>
            <a:endParaRPr lang="en-US" sz="3600">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D1D58366-16E1-864D-9B53-9D9EDCC7EEFE}"/>
              </a:ext>
            </a:extLst>
          </p:cNvPr>
          <p:cNvSpPr txBox="1"/>
          <p:nvPr/>
        </p:nvSpPr>
        <p:spPr>
          <a:xfrm>
            <a:off x="11829448" y="9261019"/>
            <a:ext cx="9372600" cy="5770811"/>
          </a:xfrm>
          <a:prstGeom prst="rect">
            <a:avLst/>
          </a:prstGeom>
          <a:noFill/>
        </p:spPr>
        <p:txBody>
          <a:bodyPr wrap="square" rtlCol="0">
            <a:spAutoFit/>
          </a:bodyPr>
          <a:lstStyle/>
          <a:p>
            <a:r>
              <a:rPr lang="en-US" sz="4100">
                <a:latin typeface="Arial" panose="020B0604020202020204" pitchFamily="34" charset="0"/>
                <a:cs typeface="Arial" panose="020B0604020202020204" pitchFamily="34" charset="0"/>
              </a:rPr>
              <a:t>There exist no precedent for this system, making the product developed during this course </a:t>
            </a:r>
            <a:r>
              <a:rPr lang="en-US" sz="4100" i="1">
                <a:latin typeface="Arial" panose="020B0604020202020204" pitchFamily="34" charset="0"/>
                <a:cs typeface="Arial" panose="020B0604020202020204" pitchFamily="34" charset="0"/>
              </a:rPr>
              <a:t>version 1.0</a:t>
            </a:r>
            <a:r>
              <a:rPr lang="en-US" sz="4100">
                <a:latin typeface="Arial" panose="020B0604020202020204" pitchFamily="34" charset="0"/>
                <a:cs typeface="Arial" panose="020B0604020202020204" pitchFamily="34" charset="0"/>
              </a:rPr>
              <a:t>. PO (Product Owner) provided our team with the tools required to start developing the platform. This tools include: </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Raspberry Pi 3b+ </a:t>
            </a:r>
          </a:p>
          <a:p>
            <a:pPr marL="571500" indent="-571500">
              <a:buFont typeface="Arial" panose="020B0604020202020204" pitchFamily="34" charset="0"/>
              <a:buChar char="•"/>
            </a:pPr>
            <a:r>
              <a:rPr lang="en-US" sz="4100">
                <a:latin typeface="Arial" panose="020B0604020202020204" pitchFamily="34" charset="0"/>
                <a:cs typeface="Arial" panose="020B0604020202020204" pitchFamily="34" charset="0"/>
              </a:rPr>
              <a:t>STS-VIS Spectrometer</a:t>
            </a:r>
          </a:p>
        </p:txBody>
      </p:sp>
      <p:pic>
        <p:nvPicPr>
          <p:cNvPr id="48" name="Picture 4" descr="Diagram&#10;&#10;Description automatically generated">
            <a:extLst>
              <a:ext uri="{FF2B5EF4-FFF2-40B4-BE49-F238E27FC236}">
                <a16:creationId xmlns:a16="http://schemas.microsoft.com/office/drawing/2014/main" id="{11C162E3-08EB-A647-BE39-02D4034ADE58}"/>
              </a:ext>
            </a:extLst>
          </p:cNvPr>
          <p:cNvPicPr>
            <a:picLocks noChangeAspect="1"/>
          </p:cNvPicPr>
          <p:nvPr/>
        </p:nvPicPr>
        <p:blipFill>
          <a:blip r:embed="rId3"/>
          <a:stretch>
            <a:fillRect/>
          </a:stretch>
        </p:blipFill>
        <p:spPr>
          <a:xfrm>
            <a:off x="1021018" y="19194177"/>
            <a:ext cx="9372600" cy="11992907"/>
          </a:xfrm>
          <a:prstGeom prst="rect">
            <a:avLst/>
          </a:prstGeom>
        </p:spPr>
      </p:pic>
      <p:sp>
        <p:nvSpPr>
          <p:cNvPr id="61" name="Text Box 19">
            <a:extLst>
              <a:ext uri="{FF2B5EF4-FFF2-40B4-BE49-F238E27FC236}">
                <a16:creationId xmlns:a16="http://schemas.microsoft.com/office/drawing/2014/main" id="{E23A4D30-7180-B34C-A4B6-143C54F75264}"/>
              </a:ext>
            </a:extLst>
          </p:cNvPr>
          <p:cNvSpPr txBox="1">
            <a:spLocks noChangeArrowheads="1"/>
          </p:cNvSpPr>
          <p:nvPr/>
        </p:nvSpPr>
        <p:spPr bwMode="auto">
          <a:xfrm>
            <a:off x="22579695" y="17980033"/>
            <a:ext cx="5406553" cy="794698"/>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800" b="1">
                <a:solidFill>
                  <a:srgbClr val="091E40"/>
                </a:solidFill>
                <a:latin typeface="Tahoma" panose="020B0604030504040204" pitchFamily="34" charset="0"/>
                <a:ea typeface="Tahoma" panose="020B0604030504040204" pitchFamily="34" charset="0"/>
                <a:cs typeface="Tahoma" panose="020B0604030504040204" pitchFamily="34" charset="0"/>
              </a:rPr>
              <a:t>SCREENSHOTS</a:t>
            </a:r>
          </a:p>
        </p:txBody>
      </p:sp>
      <p:sp>
        <p:nvSpPr>
          <p:cNvPr id="60" name="Rectangle 59">
            <a:extLst>
              <a:ext uri="{FF2B5EF4-FFF2-40B4-BE49-F238E27FC236}">
                <a16:creationId xmlns:a16="http://schemas.microsoft.com/office/drawing/2014/main" id="{32B81C8F-1333-F448-B2FF-5A7C1419E1A2}"/>
              </a:ext>
            </a:extLst>
          </p:cNvPr>
          <p:cNvSpPr/>
          <p:nvPr/>
        </p:nvSpPr>
        <p:spPr bwMode="auto">
          <a:xfrm>
            <a:off x="21840290" y="18574800"/>
            <a:ext cx="10222715" cy="12245481"/>
          </a:xfrm>
          <a:prstGeom prst="rect">
            <a:avLst/>
          </a:prstGeom>
          <a:solidFill>
            <a:schemeClr val="accent5">
              <a:lumMod val="20000"/>
              <a:lumOff val="80000"/>
              <a:alpha val="5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73" name="Rectangle 72">
            <a:extLst>
              <a:ext uri="{FF2B5EF4-FFF2-40B4-BE49-F238E27FC236}">
                <a16:creationId xmlns:a16="http://schemas.microsoft.com/office/drawing/2014/main" id="{A089D4F6-1997-244A-B7E5-1AEE629B6C66}"/>
              </a:ext>
            </a:extLst>
          </p:cNvPr>
          <p:cNvSpPr/>
          <p:nvPr/>
        </p:nvSpPr>
        <p:spPr bwMode="auto">
          <a:xfrm>
            <a:off x="21852545" y="32879340"/>
            <a:ext cx="10210460" cy="6315565"/>
          </a:xfrm>
          <a:prstGeom prst="rect">
            <a:avLst/>
          </a:prstGeom>
          <a:solidFill>
            <a:srgbClr val="E1F2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sp>
        <p:nvSpPr>
          <p:cNvPr id="74" name="Rectangle 73">
            <a:extLst>
              <a:ext uri="{FF2B5EF4-FFF2-40B4-BE49-F238E27FC236}">
                <a16:creationId xmlns:a16="http://schemas.microsoft.com/office/drawing/2014/main" id="{EA3122F9-4747-ED42-A8F5-5D77EB3A4B27}"/>
              </a:ext>
            </a:extLst>
          </p:cNvPr>
          <p:cNvSpPr/>
          <p:nvPr/>
        </p:nvSpPr>
        <p:spPr bwMode="auto">
          <a:xfrm>
            <a:off x="12021751" y="32830895"/>
            <a:ext cx="9290639" cy="6315565"/>
          </a:xfrm>
          <a:prstGeom prst="rect">
            <a:avLst/>
          </a:prstGeom>
          <a:solidFill>
            <a:srgbClr val="E1F2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i="0" u="none" strike="noStrike" normalizeH="0" baseline="0">
              <a:ln w="0"/>
              <a:effectLst>
                <a:outerShdw blurRad="38100" dist="19050" dir="2700000" algn="tl" rotWithShape="0">
                  <a:schemeClr val="dk1">
                    <a:alpha val="40000"/>
                  </a:schemeClr>
                </a:outerShdw>
              </a:effectLst>
              <a:latin typeface="Arial" charset="0"/>
            </a:endParaRPr>
          </a:p>
        </p:txBody>
      </p:sp>
      <p:pic>
        <p:nvPicPr>
          <p:cNvPr id="65" name="Picture 64" descr="A picture containing graphical user interface&#10;&#10;Description automatically generated">
            <a:extLst>
              <a:ext uri="{FF2B5EF4-FFF2-40B4-BE49-F238E27FC236}">
                <a16:creationId xmlns:a16="http://schemas.microsoft.com/office/drawing/2014/main" id="{65AB3802-FD88-3C48-9F53-1A943726AA05}"/>
              </a:ext>
            </a:extLst>
          </p:cNvPr>
          <p:cNvPicPr>
            <a:picLocks noChangeAspect="1"/>
          </p:cNvPicPr>
          <p:nvPr/>
        </p:nvPicPr>
        <p:blipFill>
          <a:blip r:embed="rId4"/>
          <a:stretch>
            <a:fillRect/>
          </a:stretch>
        </p:blipFill>
        <p:spPr>
          <a:xfrm>
            <a:off x="18637088" y="19746954"/>
            <a:ext cx="6667637" cy="4768341"/>
          </a:xfrm>
          <a:prstGeom prst="rect">
            <a:avLst/>
          </a:prstGeom>
        </p:spPr>
      </p:pic>
      <p:pic>
        <p:nvPicPr>
          <p:cNvPr id="67" name="Picture 66" descr="Graphical user interface, application&#10;&#10;Description automatically generated">
            <a:extLst>
              <a:ext uri="{FF2B5EF4-FFF2-40B4-BE49-F238E27FC236}">
                <a16:creationId xmlns:a16="http://schemas.microsoft.com/office/drawing/2014/main" id="{2CBAFF99-0300-CB41-9E78-F44841E2E867}"/>
              </a:ext>
            </a:extLst>
          </p:cNvPr>
          <p:cNvPicPr>
            <a:picLocks noChangeAspect="1"/>
          </p:cNvPicPr>
          <p:nvPr/>
        </p:nvPicPr>
        <p:blipFill>
          <a:blip r:embed="rId5"/>
          <a:stretch>
            <a:fillRect/>
          </a:stretch>
        </p:blipFill>
        <p:spPr>
          <a:xfrm>
            <a:off x="18631799" y="24771649"/>
            <a:ext cx="6600240" cy="4597837"/>
          </a:xfrm>
          <a:prstGeom prst="rect">
            <a:avLst/>
          </a:prstGeom>
        </p:spPr>
      </p:pic>
      <p:pic>
        <p:nvPicPr>
          <p:cNvPr id="69" name="Picture 68" descr="A picture containing graphical user interface&#10;&#10;Description automatically generated">
            <a:extLst>
              <a:ext uri="{FF2B5EF4-FFF2-40B4-BE49-F238E27FC236}">
                <a16:creationId xmlns:a16="http://schemas.microsoft.com/office/drawing/2014/main" id="{132DDBDC-E6BF-4548-9095-3CEA32E3310E}"/>
              </a:ext>
            </a:extLst>
          </p:cNvPr>
          <p:cNvPicPr>
            <a:picLocks noChangeAspect="1"/>
          </p:cNvPicPr>
          <p:nvPr/>
        </p:nvPicPr>
        <p:blipFill>
          <a:blip r:embed="rId6"/>
          <a:stretch>
            <a:fillRect/>
          </a:stretch>
        </p:blipFill>
        <p:spPr>
          <a:xfrm>
            <a:off x="25631373" y="24783615"/>
            <a:ext cx="6588178" cy="4589398"/>
          </a:xfrm>
          <a:prstGeom prst="rect">
            <a:avLst/>
          </a:prstGeom>
        </p:spPr>
      </p:pic>
      <p:pic>
        <p:nvPicPr>
          <p:cNvPr id="71" name="Picture 70" descr="Chart, line chart&#10;&#10;Description automatically generated">
            <a:extLst>
              <a:ext uri="{FF2B5EF4-FFF2-40B4-BE49-F238E27FC236}">
                <a16:creationId xmlns:a16="http://schemas.microsoft.com/office/drawing/2014/main" id="{F109F298-1340-FD4C-B074-81602B4283F1}"/>
              </a:ext>
            </a:extLst>
          </p:cNvPr>
          <p:cNvPicPr>
            <a:picLocks noChangeAspect="1"/>
          </p:cNvPicPr>
          <p:nvPr/>
        </p:nvPicPr>
        <p:blipFill>
          <a:blip r:embed="rId7"/>
          <a:stretch>
            <a:fillRect/>
          </a:stretch>
        </p:blipFill>
        <p:spPr>
          <a:xfrm>
            <a:off x="25411634" y="19765626"/>
            <a:ext cx="6707128" cy="4768340"/>
          </a:xfrm>
          <a:prstGeom prst="rect">
            <a:avLst/>
          </a:prstGeom>
        </p:spPr>
      </p:pic>
      <p:sp>
        <p:nvSpPr>
          <p:cNvPr id="83" name="TextBox 82">
            <a:extLst>
              <a:ext uri="{FF2B5EF4-FFF2-40B4-BE49-F238E27FC236}">
                <a16:creationId xmlns:a16="http://schemas.microsoft.com/office/drawing/2014/main" id="{2E86AE10-F430-104E-85F4-A353B8E5417C}"/>
              </a:ext>
            </a:extLst>
          </p:cNvPr>
          <p:cNvSpPr txBox="1"/>
          <p:nvPr/>
        </p:nvSpPr>
        <p:spPr>
          <a:xfrm>
            <a:off x="21888994" y="32910899"/>
            <a:ext cx="10137562" cy="6370975"/>
          </a:xfrm>
          <a:prstGeom prst="rect">
            <a:avLst/>
          </a:prstGeom>
          <a:noFill/>
        </p:spPr>
        <p:txBody>
          <a:bodyPr wrap="square" rtlCol="0">
            <a:spAutoFit/>
          </a:bodyPr>
          <a:lstStyle/>
          <a:p>
            <a:r>
              <a:rPr lang="en-US" sz="3400">
                <a:latin typeface="Arial" panose="020B0604020202020204" pitchFamily="34" charset="0"/>
                <a:cs typeface="Arial" panose="020B0604020202020204" pitchFamily="34" charset="0"/>
              </a:rPr>
              <a:t>The capabilities of the current system include:</a:t>
            </a:r>
          </a:p>
          <a:p>
            <a:pPr marL="571500" indent="-571500">
              <a:buFont typeface="Arial" panose="020B0604020202020204" pitchFamily="34" charset="0"/>
              <a:buChar char="•"/>
            </a:pPr>
            <a:r>
              <a:rPr lang="en-US" sz="3400">
                <a:latin typeface="Arial" panose="020B0604020202020204" pitchFamily="34" charset="0"/>
                <a:cs typeface="Arial" panose="020B0604020202020204" pitchFamily="34" charset="0"/>
              </a:rPr>
              <a:t>Login/Signup functionalities for new researchers to use the platform</a:t>
            </a:r>
          </a:p>
          <a:p>
            <a:pPr marL="571500" indent="-571500">
              <a:buFont typeface="Arial" panose="020B0604020202020204" pitchFamily="34" charset="0"/>
              <a:buChar char="•"/>
            </a:pPr>
            <a:r>
              <a:rPr lang="en-US" sz="3400">
                <a:latin typeface="Arial" panose="020B0604020202020204" pitchFamily="34" charset="0"/>
                <a:cs typeface="Arial" panose="020B0604020202020204" pitchFamily="34" charset="0"/>
              </a:rPr>
              <a:t>Multiple patient recordings are allowed in one session under the same researcher</a:t>
            </a:r>
          </a:p>
          <a:p>
            <a:pPr marL="571500" indent="-571500">
              <a:buFont typeface="Arial" panose="020B0604020202020204" pitchFamily="34" charset="0"/>
              <a:buChar char="•"/>
            </a:pPr>
            <a:r>
              <a:rPr lang="en-US" sz="3400">
                <a:latin typeface="Arial" panose="020B0604020202020204" pitchFamily="34" charset="0"/>
                <a:cs typeface="Arial" panose="020B0604020202020204" pitchFamily="34" charset="0"/>
              </a:rPr>
              <a:t>Data will be saved and uploaded to the database in the cloud(linked to patients by their ID)</a:t>
            </a:r>
          </a:p>
          <a:p>
            <a:pPr marL="571500" indent="-571500">
              <a:buFont typeface="Arial" panose="020B0604020202020204" pitchFamily="34" charset="0"/>
              <a:buChar char="•"/>
            </a:pPr>
            <a:endParaRPr lang="en-US" sz="3400">
              <a:latin typeface="Arial" panose="020B0604020202020204" pitchFamily="34" charset="0"/>
              <a:cs typeface="Arial" panose="020B0604020202020204" pitchFamily="34" charset="0"/>
            </a:endParaRPr>
          </a:p>
          <a:p>
            <a:r>
              <a:rPr lang="en-US" sz="3400">
                <a:latin typeface="Arial" panose="020B0604020202020204" pitchFamily="34" charset="0"/>
                <a:cs typeface="Arial" panose="020B0604020202020204" pitchFamily="34" charset="0"/>
              </a:rPr>
              <a:t>This platform facilitates the gathering of data on overweight population. This is the foundation for the development of wearable devices to monitor health on this underserved population.</a:t>
            </a:r>
          </a:p>
        </p:txBody>
      </p:sp>
      <p:sp>
        <p:nvSpPr>
          <p:cNvPr id="84" name="TextBox 83">
            <a:extLst>
              <a:ext uri="{FF2B5EF4-FFF2-40B4-BE49-F238E27FC236}">
                <a16:creationId xmlns:a16="http://schemas.microsoft.com/office/drawing/2014/main" id="{13B8F73E-6D5E-F046-B33E-8E068E18C360}"/>
              </a:ext>
            </a:extLst>
          </p:cNvPr>
          <p:cNvSpPr txBox="1"/>
          <p:nvPr/>
        </p:nvSpPr>
        <p:spPr>
          <a:xfrm>
            <a:off x="12027234" y="32860334"/>
            <a:ext cx="8671045" cy="6894195"/>
          </a:xfrm>
          <a:prstGeom prst="rect">
            <a:avLst/>
          </a:prstGeom>
          <a:noFill/>
        </p:spPr>
        <p:txBody>
          <a:bodyPr wrap="square" rtlCol="0">
            <a:spAutoFit/>
          </a:bodyPr>
          <a:lstStyle/>
          <a:p>
            <a:pPr marL="571500" indent="-571500">
              <a:buFont typeface="Arial" panose="020B0604020202020204" pitchFamily="34" charset="0"/>
              <a:buChar char="•"/>
            </a:pPr>
            <a:r>
              <a:rPr lang="en-US" sz="3400">
                <a:latin typeface="Arial" panose="020B0604020202020204" pitchFamily="34" charset="0"/>
                <a:cs typeface="Arial" panose="020B0604020202020204" pitchFamily="34" charset="0"/>
              </a:rPr>
              <a:t>Testing of the system was done at PO’s lab by performing several recordings to a gel imitating the skin from a multi-wavelength LED light source. Values recorded varied depending on the thickness of the gel.</a:t>
            </a:r>
          </a:p>
          <a:p>
            <a:endParaRPr lang="en-US" sz="340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400">
                <a:latin typeface="Arial" panose="020B0604020202020204" pitchFamily="34" charset="0"/>
                <a:cs typeface="Arial" panose="020B0604020202020204" pitchFamily="34" charset="0"/>
              </a:rPr>
              <a:t>Testing on the platform functionalities were perform by signing up different researchers and logging several patients from different IP addresses to ensure connectivity and security to Azure and PostgreSQL database</a:t>
            </a:r>
          </a:p>
        </p:txBody>
      </p:sp>
      <p:pic>
        <p:nvPicPr>
          <p:cNvPr id="1026" name="Picture 2">
            <a:extLst>
              <a:ext uri="{FF2B5EF4-FFF2-40B4-BE49-F238E27FC236}">
                <a16:creationId xmlns:a16="http://schemas.microsoft.com/office/drawing/2014/main" id="{D2848953-D723-D54E-B587-01E4E3D90A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350028" y="17634664"/>
            <a:ext cx="1410827" cy="14224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5CEB3AB-5E1F-9D49-8DE3-8A8084A2ECA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65594" y="17790956"/>
            <a:ext cx="1512853" cy="13828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A circuit board&#10;&#10;Description automatically generated">
            <a:extLst>
              <a:ext uri="{FF2B5EF4-FFF2-40B4-BE49-F238E27FC236}">
                <a16:creationId xmlns:a16="http://schemas.microsoft.com/office/drawing/2014/main" id="{10AFADA4-CFA2-490E-BE58-09D8BD4DD51A}"/>
              </a:ext>
            </a:extLst>
          </p:cNvPr>
          <p:cNvPicPr>
            <a:picLocks noChangeAspect="1"/>
          </p:cNvPicPr>
          <p:nvPr/>
        </p:nvPicPr>
        <p:blipFill>
          <a:blip r:embed="rId10"/>
          <a:stretch>
            <a:fillRect/>
          </a:stretch>
        </p:blipFill>
        <p:spPr>
          <a:xfrm>
            <a:off x="828018" y="33074138"/>
            <a:ext cx="10732609" cy="6110392"/>
          </a:xfrm>
          <a:prstGeom prst="rect">
            <a:avLst/>
          </a:prstGeom>
        </p:spPr>
      </p:pic>
    </p:spTree>
    <p:extLst>
      <p:ext uri="{BB962C8B-B14F-4D97-AF65-F5344CB8AC3E}">
        <p14:creationId xmlns:p14="http://schemas.microsoft.com/office/powerpoint/2010/main" val="2590517815"/>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DD525A6F7889D47A5A75E735E4EEDDF" ma:contentTypeVersion="8" ma:contentTypeDescription="Create a new document." ma:contentTypeScope="" ma:versionID="91191763cda34ec821f2378f757ac8e2">
  <xsd:schema xmlns:xsd="http://www.w3.org/2001/XMLSchema" xmlns:xs="http://www.w3.org/2001/XMLSchema" xmlns:p="http://schemas.microsoft.com/office/2006/metadata/properties" xmlns:ns2="622988fb-2f95-4249-8d8c-f8398105d88e" targetNamespace="http://schemas.microsoft.com/office/2006/metadata/properties" ma:root="true" ma:fieldsID="6703d576800be6d208480d3a6f9cea44" ns2:_="">
    <xsd:import namespace="622988fb-2f95-4249-8d8c-f8398105d88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2988fb-2f95-4249-8d8c-f8398105d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23668F2-2149-45E6-8A9B-9CDE48751280}">
  <ds:schemaRefs>
    <ds:schemaRef ds:uri="622988fb-2f95-4249-8d8c-f8398105d8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508</Words>
  <Application>Microsoft Macintosh PowerPoint</Application>
  <PresentationFormat>Custom</PresentationFormat>
  <Paragraphs>40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Consolas</vt:lpstr>
      <vt:lpstr>Neue Haas Grotesk Text Pro</vt:lpstr>
      <vt:lpstr>Tahoma</vt:lpstr>
      <vt:lpstr>2_Office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Gustavo Cordido</cp:lastModifiedBy>
  <cp:revision>319</cp:revision>
  <dcterms:created xsi:type="dcterms:W3CDTF">2019-06-25T19:12:02Z</dcterms:created>
  <dcterms:modified xsi:type="dcterms:W3CDTF">2020-12-01T01:18:43Z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0x0101006DD525A6F7889D47A5A75E735E4EEDDF</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