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sldIdLst>
    <p:sldId id="290"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2FF"/>
    <a:srgbClr val="D9E9FF"/>
    <a:srgbClr val="FFFFFF"/>
    <a:srgbClr val="E8D8CF"/>
    <a:srgbClr val="B5872B"/>
    <a:srgbClr val="091E40"/>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4694"/>
  </p:normalViewPr>
  <p:slideViewPr>
    <p:cSldViewPr snapToGrid="0" snapToObjects="1">
      <p:cViewPr>
        <p:scale>
          <a:sx n="55" d="100"/>
          <a:sy n="55" d="100"/>
        </p:scale>
        <p:origin x="-24" y="-44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Content Placeholder 4" descr="A close up of a sign&#10;&#10;Description automatically generated">
            <a:extLst>
              <a:ext uri="{FF2B5EF4-FFF2-40B4-BE49-F238E27FC236}">
                <a16:creationId xmlns:a16="http://schemas.microsoft.com/office/drawing/2014/main" id="{E621DCD8-8EA5-471D-9DB2-FAF212F91CA5}"/>
              </a:ext>
            </a:extLst>
          </p:cNvPr>
          <p:cNvPicPr>
            <a:picLocks noChangeAspect="1"/>
          </p:cNvPicPr>
          <p:nvPr userDrawn="1"/>
        </p:nvPicPr>
        <p:blipFill>
          <a:blip r:embed="rId2"/>
          <a:stretch>
            <a:fillRect/>
          </a:stretch>
        </p:blipFill>
        <p:spPr>
          <a:xfrm>
            <a:off x="1097308" y="1089188"/>
            <a:ext cx="3641448" cy="3126894"/>
          </a:xfrm>
          <a:prstGeom prst="rect">
            <a:avLst/>
          </a:prstGeom>
        </p:spPr>
      </p:pic>
    </p:spTree>
    <p:extLst>
      <p:ext uri="{BB962C8B-B14F-4D97-AF65-F5344CB8AC3E}">
        <p14:creationId xmlns:p14="http://schemas.microsoft.com/office/powerpoint/2010/main" val="38678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CE4101A-4EAF-4CCB-8625-174A47CD7243}"/>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48E10276-EBF3-49C1-87F7-629215451257}"/>
              </a:ext>
            </a:extLst>
          </p:cNvPr>
          <p:cNvPicPr>
            <a:picLocks noChangeAspect="1"/>
          </p:cNvPicPr>
          <p:nvPr userDrawn="1"/>
        </p:nvPicPr>
        <p:blipFill>
          <a:blip r:embed="rId2"/>
          <a:stretch>
            <a:fillRect/>
          </a:stretch>
        </p:blipFill>
        <p:spPr>
          <a:xfrm>
            <a:off x="1196797" y="1016276"/>
            <a:ext cx="3641446" cy="3126894"/>
          </a:xfrm>
          <a:prstGeom prst="rect">
            <a:avLst/>
          </a:prstGeom>
        </p:spPr>
      </p:pic>
    </p:spTree>
    <p:extLst>
      <p:ext uri="{BB962C8B-B14F-4D97-AF65-F5344CB8AC3E}">
        <p14:creationId xmlns:p14="http://schemas.microsoft.com/office/powerpoint/2010/main" val="935825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39892949"/>
            <a:ext cx="32918400" cy="526695"/>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3" name="Content Placeholder 4" descr="A close up of a sign&#10;&#10;Description automatically generated">
            <a:extLst>
              <a:ext uri="{FF2B5EF4-FFF2-40B4-BE49-F238E27FC236}">
                <a16:creationId xmlns:a16="http://schemas.microsoft.com/office/drawing/2014/main" id="{822B3915-F74F-466A-A218-530699309EE0}"/>
              </a:ext>
            </a:extLst>
          </p:cNvPr>
          <p:cNvPicPr>
            <a:picLocks noChangeAspect="1"/>
          </p:cNvPicPr>
          <p:nvPr userDrawn="1"/>
        </p:nvPicPr>
        <p:blipFill>
          <a:blip r:embed="rId2"/>
          <a:stretch>
            <a:fillRect/>
          </a:stretch>
        </p:blipFill>
        <p:spPr>
          <a:xfrm>
            <a:off x="745665" y="41267399"/>
            <a:ext cx="2651530" cy="2276856"/>
          </a:xfrm>
          <a:prstGeom prst="rect">
            <a:avLst/>
          </a:prstGeom>
        </p:spPr>
      </p:pic>
    </p:spTree>
    <p:extLst>
      <p:ext uri="{BB962C8B-B14F-4D97-AF65-F5344CB8AC3E}">
        <p14:creationId xmlns:p14="http://schemas.microsoft.com/office/powerpoint/2010/main" val="1257355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4EFA1C-AD67-42CB-8453-2876F71A55C6}"/>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3" name="Rectangle 2">
            <a:extLst>
              <a:ext uri="{FF2B5EF4-FFF2-40B4-BE49-F238E27FC236}">
                <a16:creationId xmlns:a16="http://schemas.microsoft.com/office/drawing/2014/main" id="{858FA870-B1B1-4DEC-9AC9-E9343364F431}"/>
              </a:ext>
            </a:extLst>
          </p:cNvPr>
          <p:cNvSpPr/>
          <p:nvPr userDrawn="1"/>
        </p:nvSpPr>
        <p:spPr>
          <a:xfrm>
            <a:off x="0" y="39892949"/>
            <a:ext cx="32918400" cy="526695"/>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12" name="Picture 11" descr="A picture containing drawing&#10;&#10;Description automatically generated">
            <a:extLst>
              <a:ext uri="{FF2B5EF4-FFF2-40B4-BE49-F238E27FC236}">
                <a16:creationId xmlns:a16="http://schemas.microsoft.com/office/drawing/2014/main" id="{1D8B0F7F-7327-4AC6-95AB-455300B4EF41}"/>
              </a:ext>
            </a:extLst>
          </p:cNvPr>
          <p:cNvPicPr>
            <a:picLocks noChangeAspect="1"/>
          </p:cNvPicPr>
          <p:nvPr userDrawn="1"/>
        </p:nvPicPr>
        <p:blipFill>
          <a:blip r:embed="rId3"/>
          <a:stretch>
            <a:fillRect/>
          </a:stretch>
        </p:blipFill>
        <p:spPr>
          <a:xfrm>
            <a:off x="745665" y="41269424"/>
            <a:ext cx="2646812" cy="2272806"/>
          </a:xfrm>
          <a:prstGeom prst="rect">
            <a:avLst/>
          </a:prstGeom>
        </p:spPr>
      </p:pic>
    </p:spTree>
    <p:extLst>
      <p:ext uri="{BB962C8B-B14F-4D97-AF65-F5344CB8AC3E}">
        <p14:creationId xmlns:p14="http://schemas.microsoft.com/office/powerpoint/2010/main" val="3394207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190082"/>
      </p:ext>
    </p:extLst>
  </p:cSld>
  <p:clrMap bg1="lt1" tx1="dk1" bg2="lt2" tx2="dk2" accent1="accent1" accent2="accent2" accent3="accent3" accent4="accent4" accent5="accent5" accent6="accent6" hlink="hlink" folHlink="folHlink"/>
  <p:sldLayoutIdLst>
    <p:sldLayoutId id="2147483746" r:id="rId1"/>
    <p:sldLayoutId id="2147483745" r:id="rId2"/>
    <p:sldLayoutId id="2147483747" r:id="rId3"/>
    <p:sldLayoutId id="2147483748" r:id="rId4"/>
  </p:sldLayoutIdLst>
  <p:txStyles>
    <p:titleStyle>
      <a:lvl1pPr algn="l" defTabSz="2468880" rtl="0" eaLnBrk="1" latinLnBrk="0" hangingPunct="1">
        <a:lnSpc>
          <a:spcPct val="90000"/>
        </a:lnSpc>
        <a:spcBef>
          <a:spcPct val="0"/>
        </a:spcBef>
        <a:buNone/>
        <a:defRPr sz="11880" b="1" kern="1200">
          <a:solidFill>
            <a:schemeClr val="bg1"/>
          </a:solidFill>
          <a:latin typeface="Neue Haas Grotesk Text Pro" panose="020B0504020202020204" pitchFamily="34" charset="0"/>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bg1"/>
          </a:solidFill>
          <a:latin typeface="Neue Haas Grotesk Text Pro" panose="020B0504020202020204" pitchFamily="34" charset="0"/>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bg1"/>
          </a:solidFill>
          <a:latin typeface="Neue Haas Grotesk Text Pro" panose="020B0504020202020204" pitchFamily="34" charset="0"/>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gradFill>
          <a:gsLst>
            <a:gs pos="0">
              <a:schemeClr val="accent5">
                <a:lumMod val="5000"/>
                <a:lumOff val="95000"/>
              </a:schemeClr>
            </a:gs>
            <a:gs pos="74000">
              <a:schemeClr val="accent5">
                <a:lumMod val="45000"/>
                <a:lumOff val="55000"/>
                <a:alpha val="40000"/>
              </a:schemeClr>
            </a:gs>
            <a:gs pos="83000">
              <a:schemeClr val="accent5">
                <a:lumMod val="45000"/>
                <a:lumOff val="55000"/>
                <a:alpha val="45000"/>
              </a:schemeClr>
            </a:gs>
            <a:gs pos="100000">
              <a:schemeClr val="accent5">
                <a:lumMod val="30000"/>
                <a:lumOff val="70000"/>
                <a:alpha val="65000"/>
              </a:schemeClr>
            </a:gs>
          </a:gsLst>
          <a:lin ang="5400000" scaled="1"/>
        </a:gra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097BEFAC-02DC-FA4C-9940-4402A94671A3}"/>
              </a:ext>
            </a:extLst>
          </p:cNvPr>
          <p:cNvSpPr/>
          <p:nvPr/>
        </p:nvSpPr>
        <p:spPr bwMode="auto">
          <a:xfrm>
            <a:off x="938831" y="32902605"/>
            <a:ext cx="10210460" cy="6315565"/>
          </a:xfrm>
          <a:prstGeom prst="rect">
            <a:avLst/>
          </a:prstGeom>
          <a:solidFill>
            <a:srgbClr val="E1F2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50" name="Rectangle 49">
            <a:extLst>
              <a:ext uri="{FF2B5EF4-FFF2-40B4-BE49-F238E27FC236}">
                <a16:creationId xmlns:a16="http://schemas.microsoft.com/office/drawing/2014/main" id="{A81389D9-6F85-7C46-A32B-39C30F5EBD5A}"/>
              </a:ext>
            </a:extLst>
          </p:cNvPr>
          <p:cNvSpPr/>
          <p:nvPr/>
        </p:nvSpPr>
        <p:spPr bwMode="auto">
          <a:xfrm>
            <a:off x="11579010" y="16912386"/>
            <a:ext cx="9719588" cy="7818140"/>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46" name="Rectangle 45">
            <a:extLst>
              <a:ext uri="{FF2B5EF4-FFF2-40B4-BE49-F238E27FC236}">
                <a16:creationId xmlns:a16="http://schemas.microsoft.com/office/drawing/2014/main" id="{8FF92FBD-D973-2A47-AB14-DE8259ACC64C}"/>
              </a:ext>
            </a:extLst>
          </p:cNvPr>
          <p:cNvSpPr/>
          <p:nvPr/>
        </p:nvSpPr>
        <p:spPr bwMode="auto">
          <a:xfrm>
            <a:off x="847525" y="18578848"/>
            <a:ext cx="9719587" cy="12313381"/>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42" name="Rectangle 41">
            <a:extLst>
              <a:ext uri="{FF2B5EF4-FFF2-40B4-BE49-F238E27FC236}">
                <a16:creationId xmlns:a16="http://schemas.microsoft.com/office/drawing/2014/main" id="{B6BD9351-C85A-F74F-824F-628D6C7A9152}"/>
              </a:ext>
            </a:extLst>
          </p:cNvPr>
          <p:cNvSpPr/>
          <p:nvPr/>
        </p:nvSpPr>
        <p:spPr bwMode="auto">
          <a:xfrm>
            <a:off x="22324681" y="9105010"/>
            <a:ext cx="9719588" cy="7818140"/>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40" name="Rectangle 39">
            <a:extLst>
              <a:ext uri="{FF2B5EF4-FFF2-40B4-BE49-F238E27FC236}">
                <a16:creationId xmlns:a16="http://schemas.microsoft.com/office/drawing/2014/main" id="{E7028507-8DE9-824E-AF47-E536AF07E1B2}"/>
              </a:ext>
            </a:extLst>
          </p:cNvPr>
          <p:cNvSpPr/>
          <p:nvPr/>
        </p:nvSpPr>
        <p:spPr bwMode="auto">
          <a:xfrm>
            <a:off x="11655954" y="9091434"/>
            <a:ext cx="9719588" cy="5940396"/>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dirty="0">
              <a:ln w="0"/>
              <a:effectLst>
                <a:outerShdw blurRad="38100" dist="19050" dir="2700000" algn="tl" rotWithShape="0">
                  <a:schemeClr val="dk1">
                    <a:alpha val="40000"/>
                  </a:schemeClr>
                </a:outerShdw>
              </a:effectLst>
              <a:latin typeface="Arial" charset="0"/>
            </a:endParaRPr>
          </a:p>
        </p:txBody>
      </p:sp>
      <p:sp>
        <p:nvSpPr>
          <p:cNvPr id="30" name="Rectangle 29">
            <a:extLst>
              <a:ext uri="{FF2B5EF4-FFF2-40B4-BE49-F238E27FC236}">
                <a16:creationId xmlns:a16="http://schemas.microsoft.com/office/drawing/2014/main" id="{81E79370-1B0E-4442-A7D0-DD23C33792D1}"/>
              </a:ext>
            </a:extLst>
          </p:cNvPr>
          <p:cNvSpPr/>
          <p:nvPr/>
        </p:nvSpPr>
        <p:spPr bwMode="auto">
          <a:xfrm>
            <a:off x="766897" y="9192222"/>
            <a:ext cx="9719588" cy="7818140"/>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2" name="Text Box 72">
            <a:extLst>
              <a:ext uri="{FF2B5EF4-FFF2-40B4-BE49-F238E27FC236}">
                <a16:creationId xmlns:a16="http://schemas.microsoft.com/office/drawing/2014/main" id="{3326A7EB-0544-4D3F-8620-608E176B1E2D}"/>
              </a:ext>
            </a:extLst>
          </p:cNvPr>
          <p:cNvSpPr txBox="1">
            <a:spLocks noChangeArrowheads="1"/>
          </p:cNvSpPr>
          <p:nvPr/>
        </p:nvSpPr>
        <p:spPr bwMode="auto">
          <a:xfrm>
            <a:off x="3669833" y="41169369"/>
            <a:ext cx="25233383" cy="144102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tx1">
                    <a:lumMod val="75000"/>
                    <a:lumOff val="25000"/>
                  </a:schemeClr>
                </a:solidFill>
              </a:rPr>
              <a:t>The material presented in this poster is based upon the work supported by Precise Advanced Technologies and Health Systems for Underserved Populations (PATHS-UP). I thank Andres Rodriguez and Dr. Jessica Ramella for their assistance and mentorship that I received throughout the senior design project.</a:t>
            </a:r>
          </a:p>
        </p:txBody>
      </p:sp>
      <p:sp>
        <p:nvSpPr>
          <p:cNvPr id="4" name="Text Box 19">
            <a:extLst>
              <a:ext uri="{FF2B5EF4-FFF2-40B4-BE49-F238E27FC236}">
                <a16:creationId xmlns:a16="http://schemas.microsoft.com/office/drawing/2014/main" id="{987AAD38-3F70-4D75-84B6-AA1849F3864A}"/>
              </a:ext>
            </a:extLst>
          </p:cNvPr>
          <p:cNvSpPr txBox="1">
            <a:spLocks noChangeArrowheads="1"/>
          </p:cNvSpPr>
          <p:nvPr/>
        </p:nvSpPr>
        <p:spPr bwMode="auto">
          <a:xfrm>
            <a:off x="3272729" y="40482393"/>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81E3F"/>
                </a:solidFill>
                <a:latin typeface="Arial" charset="0"/>
                <a:ea typeface="ＭＳ Ｐゴシック" charset="-128"/>
                <a:cs typeface="ＭＳ Ｐゴシック" charset="-128"/>
              </a:rPr>
              <a:t>ACKNOWLEDGEMENT</a:t>
            </a:r>
          </a:p>
        </p:txBody>
      </p:sp>
      <p:sp>
        <p:nvSpPr>
          <p:cNvPr id="6" name="TextBox 3">
            <a:extLst>
              <a:ext uri="{FF2B5EF4-FFF2-40B4-BE49-F238E27FC236}">
                <a16:creationId xmlns:a16="http://schemas.microsoft.com/office/drawing/2014/main" id="{50B115B5-F8D2-4A79-9D3B-4A38B45DCAEF}"/>
              </a:ext>
            </a:extLst>
          </p:cNvPr>
          <p:cNvSpPr txBox="1">
            <a:spLocks noChangeArrowheads="1"/>
          </p:cNvSpPr>
          <p:nvPr/>
        </p:nvSpPr>
        <p:spPr bwMode="auto">
          <a:xfrm>
            <a:off x="5588000" y="335034"/>
            <a:ext cx="22453600" cy="2308324"/>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7800" b="1" dirty="0">
                <a:solidFill>
                  <a:srgbClr val="091E40"/>
                </a:solidFill>
              </a:rPr>
              <a:t>School of Computing &amp; Information Sciences</a:t>
            </a:r>
          </a:p>
          <a:p>
            <a:pPr algn="ctr" eaLnBrk="1" hangingPunct="1"/>
            <a:r>
              <a:rPr lang="en-US" altLang="en-US" sz="6600" i="1" dirty="0">
                <a:solidFill>
                  <a:srgbClr val="091E40"/>
                </a:solidFill>
              </a:rPr>
              <a:t>Fall 2020 Senior Design Project</a:t>
            </a:r>
          </a:p>
        </p:txBody>
      </p:sp>
      <p:sp>
        <p:nvSpPr>
          <p:cNvPr id="8" name="Text Box 12">
            <a:extLst>
              <a:ext uri="{FF2B5EF4-FFF2-40B4-BE49-F238E27FC236}">
                <a16:creationId xmlns:a16="http://schemas.microsoft.com/office/drawing/2014/main" id="{42AB64D0-3610-4A7D-B618-41E259C835AA}"/>
              </a:ext>
            </a:extLst>
          </p:cNvPr>
          <p:cNvSpPr txBox="1">
            <a:spLocks noChangeArrowheads="1"/>
          </p:cNvSpPr>
          <p:nvPr/>
        </p:nvSpPr>
        <p:spPr bwMode="auto">
          <a:xfrm>
            <a:off x="5588000" y="2958754"/>
            <a:ext cx="22453600" cy="428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a:spcBef>
                <a:spcPct val="0"/>
              </a:spcBef>
              <a:buNone/>
            </a:pPr>
            <a:r>
              <a:rPr lang="en-US" sz="6000" b="1" dirty="0">
                <a:solidFill>
                  <a:srgbClr val="B5872B"/>
                </a:solidFill>
              </a:rPr>
              <a:t>Enabling Wearable Technology on Patients with </a:t>
            </a:r>
          </a:p>
          <a:p>
            <a:pPr algn="ctr">
              <a:spcBef>
                <a:spcPct val="0"/>
              </a:spcBef>
              <a:buNone/>
            </a:pPr>
            <a:r>
              <a:rPr lang="en-US" sz="6000" b="1" dirty="0">
                <a:solidFill>
                  <a:srgbClr val="B5872B"/>
                </a:solidFill>
              </a:rPr>
              <a:t>High Body Mass Index</a:t>
            </a:r>
          </a:p>
          <a:p>
            <a:pPr algn="ctr">
              <a:spcBef>
                <a:spcPct val="0"/>
              </a:spcBef>
              <a:buNone/>
            </a:pPr>
            <a:endParaRPr lang="en-US" altLang="en-US" sz="3500" b="1" dirty="0">
              <a:solidFill>
                <a:srgbClr val="091E40"/>
              </a:solidFill>
            </a:endParaRPr>
          </a:p>
          <a:p>
            <a:pPr algn="ctr">
              <a:spcBef>
                <a:spcPct val="0"/>
              </a:spcBef>
              <a:buNone/>
            </a:pPr>
            <a:r>
              <a:rPr lang="en-US" altLang="en-US" sz="4000" b="1" dirty="0">
                <a:solidFill>
                  <a:srgbClr val="091E40"/>
                </a:solidFill>
              </a:rPr>
              <a:t>Student:</a:t>
            </a:r>
            <a:r>
              <a:rPr lang="en-US" altLang="en-US" sz="3500" b="1" dirty="0">
                <a:solidFill>
                  <a:srgbClr val="091E40"/>
                </a:solidFill>
              </a:rPr>
              <a:t> </a:t>
            </a:r>
            <a:r>
              <a:rPr lang="en-US" altLang="en-US" sz="3600" i="1" dirty="0">
                <a:solidFill>
                  <a:schemeClr val="tx1">
                    <a:lumMod val="95000"/>
                    <a:lumOff val="5000"/>
                  </a:schemeClr>
                </a:solidFill>
              </a:rPr>
              <a:t>Jose C. Bello Perez</a:t>
            </a:r>
          </a:p>
          <a:p>
            <a:pPr algn="ctr" eaLnBrk="1" hangingPunct="1">
              <a:spcBef>
                <a:spcPct val="0"/>
              </a:spcBef>
              <a:buFontTx/>
              <a:buNone/>
            </a:pPr>
            <a:r>
              <a:rPr lang="en-US" altLang="en-US" sz="4000" b="1" dirty="0">
                <a:solidFill>
                  <a:srgbClr val="091E40"/>
                </a:solidFill>
              </a:rPr>
              <a:t>Mentor:</a:t>
            </a:r>
            <a:r>
              <a:rPr lang="en-US" altLang="en-US" sz="3500" b="1" i="1" dirty="0">
                <a:solidFill>
                  <a:srgbClr val="091E40"/>
                </a:solidFill>
              </a:rPr>
              <a:t> </a:t>
            </a:r>
            <a:r>
              <a:rPr lang="en-US" altLang="en-US" sz="3600" i="1" dirty="0">
                <a:solidFill>
                  <a:schemeClr val="tx1">
                    <a:lumMod val="95000"/>
                    <a:lumOff val="5000"/>
                  </a:schemeClr>
                </a:solidFill>
              </a:rPr>
              <a:t>Andres Rodrigues, Dr. Jessica Ramella (Product Owner)</a:t>
            </a:r>
            <a:endParaRPr lang="en-US" altLang="ja-JP" sz="3600" i="1" dirty="0">
              <a:solidFill>
                <a:schemeClr val="tx1">
                  <a:lumMod val="95000"/>
                  <a:lumOff val="5000"/>
                </a:schemeClr>
              </a:solidFill>
            </a:endParaRPr>
          </a:p>
          <a:p>
            <a:pPr algn="ctr">
              <a:spcBef>
                <a:spcPct val="0"/>
              </a:spcBef>
              <a:buNone/>
            </a:pPr>
            <a:r>
              <a:rPr lang="en-US" altLang="en-US" sz="4000" b="1" dirty="0">
                <a:solidFill>
                  <a:srgbClr val="091E40"/>
                </a:solidFill>
              </a:rPr>
              <a:t>Instructor:</a:t>
            </a:r>
            <a:r>
              <a:rPr lang="en-US" altLang="en-US" sz="3500" b="1" i="1" dirty="0">
                <a:solidFill>
                  <a:srgbClr val="091E40"/>
                </a:solidFill>
              </a:rPr>
              <a:t> </a:t>
            </a:r>
            <a:r>
              <a:rPr lang="en-US" altLang="en-US" sz="3600" i="1" dirty="0">
                <a:solidFill>
                  <a:schemeClr val="tx1">
                    <a:lumMod val="95000"/>
                    <a:lumOff val="5000"/>
                  </a:schemeClr>
                </a:solidFill>
              </a:rPr>
              <a:t>Dr. Masoud Sadjadi, Florida International University</a:t>
            </a:r>
          </a:p>
        </p:txBody>
      </p:sp>
      <p:sp>
        <p:nvSpPr>
          <p:cNvPr id="14" name="Text Box 19">
            <a:extLst>
              <a:ext uri="{FF2B5EF4-FFF2-40B4-BE49-F238E27FC236}">
                <a16:creationId xmlns:a16="http://schemas.microsoft.com/office/drawing/2014/main" id="{B29FD7EB-747A-4072-87C3-943FF7FA497D}"/>
              </a:ext>
            </a:extLst>
          </p:cNvPr>
          <p:cNvSpPr txBox="1">
            <a:spLocks noChangeArrowheads="1"/>
          </p:cNvSpPr>
          <p:nvPr/>
        </p:nvSpPr>
        <p:spPr bwMode="auto">
          <a:xfrm>
            <a:off x="3142411" y="7972307"/>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dirty="0">
                <a:solidFill>
                  <a:srgbClr val="091E40"/>
                </a:solidFill>
                <a:latin typeface="Tahoma" panose="020B0604030504040204" pitchFamily="34" charset="0"/>
                <a:ea typeface="Tahoma" panose="020B0604030504040204" pitchFamily="34" charset="0"/>
                <a:cs typeface="Tahoma" panose="020B0604030504040204" pitchFamily="34" charset="0"/>
              </a:rPr>
              <a:t>PROBLEM</a:t>
            </a:r>
          </a:p>
        </p:txBody>
      </p:sp>
      <p:sp>
        <p:nvSpPr>
          <p:cNvPr id="16" name="Text Box 19">
            <a:extLst>
              <a:ext uri="{FF2B5EF4-FFF2-40B4-BE49-F238E27FC236}">
                <a16:creationId xmlns:a16="http://schemas.microsoft.com/office/drawing/2014/main" id="{2427A9B6-1837-4FBC-A93C-A5BBAE03C124}"/>
              </a:ext>
            </a:extLst>
          </p:cNvPr>
          <p:cNvSpPr txBox="1">
            <a:spLocks noChangeArrowheads="1"/>
          </p:cNvSpPr>
          <p:nvPr/>
        </p:nvSpPr>
        <p:spPr bwMode="auto">
          <a:xfrm>
            <a:off x="13322010" y="8037153"/>
            <a:ext cx="6182619"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dirty="0">
                <a:solidFill>
                  <a:srgbClr val="091E40"/>
                </a:solidFill>
                <a:latin typeface="Tahoma" panose="020B0604030504040204" pitchFamily="34" charset="0"/>
                <a:ea typeface="Tahoma" panose="020B0604030504040204" pitchFamily="34" charset="0"/>
                <a:cs typeface="Tahoma" panose="020B0604030504040204" pitchFamily="34" charset="0"/>
              </a:rPr>
              <a:t>CURRENT SYSTEM</a:t>
            </a:r>
          </a:p>
        </p:txBody>
      </p:sp>
      <p:sp>
        <p:nvSpPr>
          <p:cNvPr id="35" name="Text Box 19">
            <a:extLst>
              <a:ext uri="{FF2B5EF4-FFF2-40B4-BE49-F238E27FC236}">
                <a16:creationId xmlns:a16="http://schemas.microsoft.com/office/drawing/2014/main" id="{A983F3B7-960A-437D-AF44-6361E7FCDE24}"/>
              </a:ext>
            </a:extLst>
          </p:cNvPr>
          <p:cNvSpPr txBox="1">
            <a:spLocks noChangeArrowheads="1"/>
          </p:cNvSpPr>
          <p:nvPr/>
        </p:nvSpPr>
        <p:spPr bwMode="auto">
          <a:xfrm>
            <a:off x="24481198" y="8094280"/>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dirty="0">
                <a:solidFill>
                  <a:srgbClr val="091E40"/>
                </a:solidFill>
                <a:latin typeface="Tahoma" panose="020B0604030504040204" pitchFamily="34" charset="0"/>
                <a:ea typeface="Tahoma" panose="020B0604030504040204" pitchFamily="34" charset="0"/>
                <a:cs typeface="Tahoma" panose="020B0604030504040204" pitchFamily="34" charset="0"/>
              </a:rPr>
              <a:t>REQUIREMENTS</a:t>
            </a:r>
          </a:p>
        </p:txBody>
      </p:sp>
      <p:sp>
        <p:nvSpPr>
          <p:cNvPr id="37" name="Text Box 19">
            <a:extLst>
              <a:ext uri="{FF2B5EF4-FFF2-40B4-BE49-F238E27FC236}">
                <a16:creationId xmlns:a16="http://schemas.microsoft.com/office/drawing/2014/main" id="{B64B5CEA-9C02-43C1-B080-009892248751}"/>
              </a:ext>
            </a:extLst>
          </p:cNvPr>
          <p:cNvSpPr txBox="1">
            <a:spLocks noChangeArrowheads="1"/>
          </p:cNvSpPr>
          <p:nvPr/>
        </p:nvSpPr>
        <p:spPr bwMode="auto">
          <a:xfrm>
            <a:off x="3042247" y="17474374"/>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dirty="0">
                <a:solidFill>
                  <a:srgbClr val="091E40"/>
                </a:solidFill>
                <a:latin typeface="Tahoma" panose="020B0604030504040204" pitchFamily="34" charset="0"/>
                <a:ea typeface="Tahoma" panose="020B0604030504040204" pitchFamily="34" charset="0"/>
                <a:cs typeface="Tahoma" panose="020B0604030504040204" pitchFamily="34" charset="0"/>
              </a:rPr>
              <a:t>SYSTEM DESIGN</a:t>
            </a:r>
          </a:p>
        </p:txBody>
      </p:sp>
      <p:sp>
        <p:nvSpPr>
          <p:cNvPr id="41" name="Text Box 19">
            <a:extLst>
              <a:ext uri="{FF2B5EF4-FFF2-40B4-BE49-F238E27FC236}">
                <a16:creationId xmlns:a16="http://schemas.microsoft.com/office/drawing/2014/main" id="{01F04685-644C-4E0E-A8A8-26A84BC0E45F}"/>
              </a:ext>
            </a:extLst>
          </p:cNvPr>
          <p:cNvSpPr txBox="1">
            <a:spLocks noChangeArrowheads="1"/>
          </p:cNvSpPr>
          <p:nvPr/>
        </p:nvSpPr>
        <p:spPr bwMode="auto">
          <a:xfrm>
            <a:off x="13255017" y="15744357"/>
            <a:ext cx="6182619"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dirty="0">
                <a:solidFill>
                  <a:srgbClr val="091E40"/>
                </a:solidFill>
                <a:latin typeface="Tahoma" panose="020B0604030504040204" pitchFamily="34" charset="0"/>
                <a:ea typeface="Tahoma" panose="020B0604030504040204" pitchFamily="34" charset="0"/>
                <a:cs typeface="Tahoma" panose="020B0604030504040204" pitchFamily="34" charset="0"/>
              </a:rPr>
              <a:t>CONTRIBUTIONS</a:t>
            </a:r>
          </a:p>
        </p:txBody>
      </p:sp>
      <p:sp>
        <p:nvSpPr>
          <p:cNvPr id="43" name="Text Box 19">
            <a:extLst>
              <a:ext uri="{FF2B5EF4-FFF2-40B4-BE49-F238E27FC236}">
                <a16:creationId xmlns:a16="http://schemas.microsoft.com/office/drawing/2014/main" id="{C49BC42E-B457-414A-8885-A0E98A142666}"/>
              </a:ext>
            </a:extLst>
          </p:cNvPr>
          <p:cNvSpPr txBox="1">
            <a:spLocks noChangeArrowheads="1"/>
          </p:cNvSpPr>
          <p:nvPr/>
        </p:nvSpPr>
        <p:spPr bwMode="auto">
          <a:xfrm>
            <a:off x="13962874" y="31673060"/>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dirty="0">
                <a:solidFill>
                  <a:srgbClr val="091E40"/>
                </a:solidFill>
                <a:latin typeface="Tahoma" panose="020B0604030504040204" pitchFamily="34" charset="0"/>
                <a:ea typeface="Tahoma" panose="020B0604030504040204" pitchFamily="34" charset="0"/>
                <a:cs typeface="Tahoma" panose="020B0604030504040204" pitchFamily="34" charset="0"/>
              </a:rPr>
              <a:t>VERIFICATION</a:t>
            </a:r>
          </a:p>
        </p:txBody>
      </p:sp>
      <p:sp>
        <p:nvSpPr>
          <p:cNvPr id="45" name="Text Box 19">
            <a:extLst>
              <a:ext uri="{FF2B5EF4-FFF2-40B4-BE49-F238E27FC236}">
                <a16:creationId xmlns:a16="http://schemas.microsoft.com/office/drawing/2014/main" id="{D3412856-FF01-40E1-A213-DFE48C6462D4}"/>
              </a:ext>
            </a:extLst>
          </p:cNvPr>
          <p:cNvSpPr txBox="1">
            <a:spLocks noChangeArrowheads="1"/>
          </p:cNvSpPr>
          <p:nvPr/>
        </p:nvSpPr>
        <p:spPr bwMode="auto">
          <a:xfrm>
            <a:off x="24583980" y="31673060"/>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dirty="0">
                <a:solidFill>
                  <a:srgbClr val="091E40"/>
                </a:solidFill>
                <a:latin typeface="Tahoma" panose="020B0604030504040204" pitchFamily="34" charset="0"/>
                <a:ea typeface="Tahoma" panose="020B0604030504040204" pitchFamily="34" charset="0"/>
                <a:cs typeface="Tahoma" panose="020B0604030504040204" pitchFamily="34" charset="0"/>
              </a:rPr>
              <a:t>SUMMARY</a:t>
            </a:r>
          </a:p>
        </p:txBody>
      </p:sp>
      <p:sp>
        <p:nvSpPr>
          <p:cNvPr id="47" name="Text Box 19">
            <a:extLst>
              <a:ext uri="{FF2B5EF4-FFF2-40B4-BE49-F238E27FC236}">
                <a16:creationId xmlns:a16="http://schemas.microsoft.com/office/drawing/2014/main" id="{109ED16E-5B5C-42C5-A73B-0B225F50BCBC}"/>
              </a:ext>
            </a:extLst>
          </p:cNvPr>
          <p:cNvSpPr txBox="1">
            <a:spLocks noChangeArrowheads="1"/>
          </p:cNvSpPr>
          <p:nvPr/>
        </p:nvSpPr>
        <p:spPr bwMode="auto">
          <a:xfrm>
            <a:off x="3004041" y="31679838"/>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dirty="0">
                <a:solidFill>
                  <a:srgbClr val="091E40"/>
                </a:solidFill>
                <a:latin typeface="Tahoma" panose="020B0604030504040204" pitchFamily="34" charset="0"/>
                <a:ea typeface="Tahoma" panose="020B0604030504040204" pitchFamily="34" charset="0"/>
                <a:cs typeface="Tahoma" panose="020B0604030504040204" pitchFamily="34" charset="0"/>
              </a:rPr>
              <a:t>Database Design</a:t>
            </a:r>
          </a:p>
        </p:txBody>
      </p:sp>
      <p:sp>
        <p:nvSpPr>
          <p:cNvPr id="7" name="Rectangle 6">
            <a:extLst>
              <a:ext uri="{FF2B5EF4-FFF2-40B4-BE49-F238E27FC236}">
                <a16:creationId xmlns:a16="http://schemas.microsoft.com/office/drawing/2014/main" id="{148ACD3E-02B0-9A42-9C05-C2698C1CCA33}"/>
              </a:ext>
            </a:extLst>
          </p:cNvPr>
          <p:cNvSpPr/>
          <p:nvPr/>
        </p:nvSpPr>
        <p:spPr>
          <a:xfrm>
            <a:off x="675024" y="9314195"/>
            <a:ext cx="31546800" cy="29261383"/>
          </a:xfrm>
          <a:prstGeom prst="rect">
            <a:avLst/>
          </a:prstGeom>
          <a:noFill/>
          <a:ln w="9525" cap="flat" cmpd="sng" algn="ctr">
            <a:solidFill>
              <a:schemeClr val="accent4"/>
            </a:solidFill>
            <a:prstDash val="solid"/>
            <a:round/>
            <a:headEnd type="none" w="med" len="med"/>
            <a:tailEnd type="none" w="med" len="med"/>
          </a:ln>
          <a:effectLst>
            <a:softEdge rad="190500"/>
          </a:effectLst>
        </p:spPr>
        <p:style>
          <a:lnRef idx="0">
            <a:scrgbClr r="0" g="0" b="0"/>
          </a:lnRef>
          <a:fillRef idx="0">
            <a:scrgbClr r="0" g="0" b="0"/>
          </a:fillRef>
          <a:effectRef idx="0">
            <a:scrgbClr r="0" g="0" b="0"/>
          </a:effectRef>
          <a:fontRef idx="minor">
            <a:schemeClr val="accent4"/>
          </a:fontRef>
        </p:style>
        <p:txBody>
          <a:bodyPr rtlCol="0" anchor="ctr"/>
          <a:lstStyle/>
          <a:p>
            <a:pPr algn="ctr"/>
            <a:endParaRPr lang="en-US" sz="2000" dirty="0"/>
          </a:p>
        </p:txBody>
      </p:sp>
      <p:sp>
        <p:nvSpPr>
          <p:cNvPr id="22" name="Rectangle 18">
            <a:extLst>
              <a:ext uri="{FF2B5EF4-FFF2-40B4-BE49-F238E27FC236}">
                <a16:creationId xmlns:a16="http://schemas.microsoft.com/office/drawing/2014/main" id="{C6DB06DF-6061-1044-A039-DD7A33D70F62}"/>
              </a:ext>
            </a:extLst>
          </p:cNvPr>
          <p:cNvSpPr>
            <a:spLocks noChangeArrowheads="1"/>
          </p:cNvSpPr>
          <p:nvPr/>
        </p:nvSpPr>
        <p:spPr bwMode="auto">
          <a:xfrm>
            <a:off x="596744" y="7506299"/>
            <a:ext cx="31724912" cy="31970556"/>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pic>
        <p:nvPicPr>
          <p:cNvPr id="17" name="Picture 16" descr="Logo, company name&#10;&#10;Description automatically generated">
            <a:extLst>
              <a:ext uri="{FF2B5EF4-FFF2-40B4-BE49-F238E27FC236}">
                <a16:creationId xmlns:a16="http://schemas.microsoft.com/office/drawing/2014/main" id="{9DA5E344-2A24-8E4D-A5B8-CB8DB855255A}"/>
              </a:ext>
            </a:extLst>
          </p:cNvPr>
          <p:cNvPicPr>
            <a:picLocks noChangeAspect="1"/>
          </p:cNvPicPr>
          <p:nvPr/>
        </p:nvPicPr>
        <p:blipFill>
          <a:blip r:embed="rId2"/>
          <a:stretch>
            <a:fillRect/>
          </a:stretch>
        </p:blipFill>
        <p:spPr>
          <a:xfrm>
            <a:off x="28086388" y="525724"/>
            <a:ext cx="4235268" cy="4235268"/>
          </a:xfrm>
          <a:prstGeom prst="rect">
            <a:avLst/>
          </a:prstGeom>
          <a:ln>
            <a:noFill/>
          </a:ln>
          <a:effectLst>
            <a:softEdge rad="112500"/>
          </a:effectLst>
        </p:spPr>
      </p:pic>
      <p:sp>
        <p:nvSpPr>
          <p:cNvPr id="19" name="TextBox 18">
            <a:extLst>
              <a:ext uri="{FF2B5EF4-FFF2-40B4-BE49-F238E27FC236}">
                <a16:creationId xmlns:a16="http://schemas.microsoft.com/office/drawing/2014/main" id="{DB196772-29A9-FD43-B6D8-D95F5418C33A}"/>
              </a:ext>
            </a:extLst>
          </p:cNvPr>
          <p:cNvSpPr txBox="1"/>
          <p:nvPr/>
        </p:nvSpPr>
        <p:spPr>
          <a:xfrm>
            <a:off x="939057" y="9202549"/>
            <a:ext cx="9372600" cy="7894469"/>
          </a:xfrm>
          <a:prstGeom prst="rect">
            <a:avLst/>
          </a:prstGeom>
          <a:noFill/>
        </p:spPr>
        <p:txBody>
          <a:bodyPr wrap="square" rtlCol="0">
            <a:spAutoFit/>
          </a:bodyPr>
          <a:lstStyle/>
          <a:p>
            <a:r>
              <a:rPr lang="en-US" sz="3900" dirty="0">
                <a:solidFill>
                  <a:srgbClr val="091E40"/>
                </a:solidFill>
                <a:latin typeface="Arial" panose="020B0604020202020204" pitchFamily="34" charset="0"/>
                <a:cs typeface="Arial" panose="020B0604020202020204" pitchFamily="34" charset="0"/>
              </a:rPr>
              <a:t>Obesity remains an epidemic in United States of America. With a 42% prevalence in adults, it has been directly linked to conditions such as cardiovascular problems, high blood pressure and diabetes to mention a few. Wearable technology represent a potential solution to monitor and treat this threat. Due to changes in the skin caused by obesity, current wearable technologies are not well calibrated for this type of users. Moreover, studies on the optical properties of the obese skin are scarce. </a:t>
            </a:r>
          </a:p>
        </p:txBody>
      </p:sp>
      <p:sp>
        <p:nvSpPr>
          <p:cNvPr id="23" name="TextBox 22">
            <a:extLst>
              <a:ext uri="{FF2B5EF4-FFF2-40B4-BE49-F238E27FC236}">
                <a16:creationId xmlns:a16="http://schemas.microsoft.com/office/drawing/2014/main" id="{48307462-1321-224B-89F5-481F291DD7A2}"/>
              </a:ext>
            </a:extLst>
          </p:cNvPr>
          <p:cNvSpPr txBox="1"/>
          <p:nvPr/>
        </p:nvSpPr>
        <p:spPr>
          <a:xfrm>
            <a:off x="22498174" y="9274595"/>
            <a:ext cx="9372600" cy="7663636"/>
          </a:xfrm>
          <a:prstGeom prst="rect">
            <a:avLst/>
          </a:prstGeom>
          <a:noFill/>
        </p:spPr>
        <p:txBody>
          <a:bodyPr wrap="square" rtlCol="0">
            <a:spAutoFit/>
          </a:bodyPr>
          <a:lstStyle/>
          <a:p>
            <a:r>
              <a:rPr lang="en-US" sz="4100" dirty="0">
                <a:latin typeface="Arial" panose="020B0604020202020204" pitchFamily="34" charset="0"/>
                <a:cs typeface="Arial" panose="020B0604020202020204" pitchFamily="34" charset="0"/>
              </a:rPr>
              <a:t>The requirements from the PO was to have a platform with the following capabilities:</a:t>
            </a:r>
          </a:p>
          <a:p>
            <a:pPr marL="571500" indent="-571500">
              <a:buFont typeface="Arial" panose="020B0604020202020204" pitchFamily="34" charset="0"/>
              <a:buChar char="•"/>
            </a:pPr>
            <a:r>
              <a:rPr lang="en-US" sz="4100" dirty="0">
                <a:latin typeface="Arial" panose="020B0604020202020204" pitchFamily="34" charset="0"/>
                <a:cs typeface="Arial" panose="020B0604020202020204" pitchFamily="34" charset="0"/>
              </a:rPr>
              <a:t>Researchers can login/signup to the platform</a:t>
            </a:r>
          </a:p>
          <a:p>
            <a:pPr marL="571500" indent="-571500">
              <a:buFont typeface="Arial" panose="020B0604020202020204" pitchFamily="34" charset="0"/>
              <a:buChar char="•"/>
            </a:pPr>
            <a:r>
              <a:rPr lang="en-US" sz="4100" dirty="0">
                <a:latin typeface="Arial" panose="020B0604020202020204" pitchFamily="34" charset="0"/>
                <a:cs typeface="Arial" panose="020B0604020202020204" pitchFamily="34" charset="0"/>
              </a:rPr>
              <a:t>Collect and save patient’s biographical information</a:t>
            </a:r>
          </a:p>
          <a:p>
            <a:pPr marL="571500" indent="-571500">
              <a:buFont typeface="Arial" panose="020B0604020202020204" pitchFamily="34" charset="0"/>
              <a:buChar char="•"/>
            </a:pPr>
            <a:r>
              <a:rPr lang="en-US" sz="4100" dirty="0">
                <a:latin typeface="Arial" panose="020B0604020202020204" pitchFamily="34" charset="0"/>
                <a:cs typeface="Arial" panose="020B0604020202020204" pitchFamily="34" charset="0"/>
              </a:rPr>
              <a:t>Trigger spectrometer and start recording on patients (on multiple body locations)</a:t>
            </a:r>
          </a:p>
          <a:p>
            <a:pPr marL="571500" indent="-571500">
              <a:buFont typeface="Arial" panose="020B0604020202020204" pitchFamily="34" charset="0"/>
              <a:buChar char="•"/>
            </a:pPr>
            <a:r>
              <a:rPr lang="en-US" sz="4100" dirty="0">
                <a:latin typeface="Arial" panose="020B0604020202020204" pitchFamily="34" charset="0"/>
                <a:cs typeface="Arial" panose="020B0604020202020204" pitchFamily="34" charset="0"/>
              </a:rPr>
              <a:t>Store data gathered and information recorded locally and in the cloud.</a:t>
            </a:r>
          </a:p>
        </p:txBody>
      </p:sp>
      <p:sp>
        <p:nvSpPr>
          <p:cNvPr id="26" name="TextBox 25">
            <a:extLst>
              <a:ext uri="{FF2B5EF4-FFF2-40B4-BE49-F238E27FC236}">
                <a16:creationId xmlns:a16="http://schemas.microsoft.com/office/drawing/2014/main" id="{1518EBE3-61BA-984E-AA27-3443B7FED9D1}"/>
              </a:ext>
            </a:extLst>
          </p:cNvPr>
          <p:cNvSpPr txBox="1"/>
          <p:nvPr/>
        </p:nvSpPr>
        <p:spPr>
          <a:xfrm>
            <a:off x="11765369" y="16997390"/>
            <a:ext cx="9372600" cy="7478970"/>
          </a:xfrm>
          <a:prstGeom prst="rect">
            <a:avLst/>
          </a:prstGeom>
          <a:noFill/>
        </p:spPr>
        <p:txBody>
          <a:bodyPr wrap="square" rtlCol="0">
            <a:spAutoFit/>
          </a:bodyPr>
          <a:lstStyle/>
          <a:p>
            <a:pPr marL="571500" lvl="1" indent="-571500" fontAlgn="base">
              <a:buFont typeface="Arial" panose="020B0604020202020204" pitchFamily="34" charset="0"/>
              <a:buChar char="•"/>
            </a:pPr>
            <a:r>
              <a:rPr lang="en-US" sz="3200" dirty="0">
                <a:latin typeface="Arial" panose="020B0604020202020204" pitchFamily="34" charset="0"/>
                <a:cs typeface="Arial" panose="020B0604020202020204" pitchFamily="34" charset="0"/>
              </a:rPr>
              <a:t>Adaptation of graph representation in data recording frame using Python and connection implementation to updated as different light sources are pointed to spectrometer.</a:t>
            </a:r>
          </a:p>
          <a:p>
            <a:pPr marL="571500" lvl="1" indent="-571500" fontAlgn="base">
              <a:buFont typeface="Arial" panose="020B0604020202020204" pitchFamily="34" charset="0"/>
              <a:buChar char="•"/>
            </a:pPr>
            <a:r>
              <a:rPr lang="en-US" sz="3200" dirty="0">
                <a:latin typeface="Arial" panose="020B0604020202020204" pitchFamily="34" charset="0"/>
                <a:cs typeface="Arial" panose="020B0604020202020204" pitchFamily="34" charset="0"/>
              </a:rPr>
              <a:t>Redesigned and implemented classes (frames) such as DataRecording.py, ResetPW.py and SignUp.py.</a:t>
            </a:r>
          </a:p>
          <a:p>
            <a:pPr marL="571500" lvl="1" indent="-571500" fontAlgn="base">
              <a:buFont typeface="Arial" panose="020B0604020202020204" pitchFamily="34" charset="0"/>
              <a:buChar char="•"/>
            </a:pPr>
            <a:r>
              <a:rPr lang="en-US" sz="3200" dirty="0">
                <a:latin typeface="Arial" panose="020B0604020202020204" pitchFamily="34" charset="0"/>
                <a:cs typeface="Arial" panose="020B0604020202020204" pitchFamily="34" charset="0"/>
              </a:rPr>
              <a:t>Design and implementation of database in PostgreSQL</a:t>
            </a:r>
          </a:p>
          <a:p>
            <a:pPr marL="571500" lvl="1" indent="-571500" fontAlgn="base">
              <a:buFont typeface="Arial" panose="020B0604020202020204" pitchFamily="34" charset="0"/>
              <a:buChar char="•"/>
            </a:pPr>
            <a:r>
              <a:rPr lang="en-US" sz="3200" dirty="0">
                <a:latin typeface="Arial" panose="020B0604020202020204" pitchFamily="34" charset="0"/>
                <a:cs typeface="Arial" panose="020B0604020202020204" pitchFamily="34" charset="0"/>
              </a:rPr>
              <a:t>Enabled server in Azure and migrated database to it. Set up security protocols</a:t>
            </a:r>
          </a:p>
          <a:p>
            <a:pPr marL="571500" lvl="1" indent="-571500" fontAlgn="base">
              <a:buFont typeface="Arial" panose="020B0604020202020204" pitchFamily="34" charset="0"/>
              <a:buChar char="•"/>
            </a:pPr>
            <a:r>
              <a:rPr lang="en-US" sz="3200" dirty="0">
                <a:latin typeface="Arial" panose="020B0604020202020204" pitchFamily="34" charset="0"/>
                <a:cs typeface="Arial" panose="020B0604020202020204" pitchFamily="34" charset="0"/>
              </a:rPr>
              <a:t>Implemented connection between developed platform and added all functionalities to interact with database such as user authentication, user signup, log patient information and data upload</a:t>
            </a:r>
          </a:p>
        </p:txBody>
      </p:sp>
      <p:sp>
        <p:nvSpPr>
          <p:cNvPr id="44" name="TextBox 43">
            <a:extLst>
              <a:ext uri="{FF2B5EF4-FFF2-40B4-BE49-F238E27FC236}">
                <a16:creationId xmlns:a16="http://schemas.microsoft.com/office/drawing/2014/main" id="{D1D58366-16E1-864D-9B53-9D9EDCC7EEFE}"/>
              </a:ext>
            </a:extLst>
          </p:cNvPr>
          <p:cNvSpPr txBox="1"/>
          <p:nvPr/>
        </p:nvSpPr>
        <p:spPr>
          <a:xfrm>
            <a:off x="11829448" y="9261019"/>
            <a:ext cx="9372600" cy="5770811"/>
          </a:xfrm>
          <a:prstGeom prst="rect">
            <a:avLst/>
          </a:prstGeom>
          <a:noFill/>
        </p:spPr>
        <p:txBody>
          <a:bodyPr wrap="square" rtlCol="0">
            <a:spAutoFit/>
          </a:bodyPr>
          <a:lstStyle/>
          <a:p>
            <a:r>
              <a:rPr lang="en-US" sz="4100" dirty="0">
                <a:latin typeface="Arial" panose="020B0604020202020204" pitchFamily="34" charset="0"/>
                <a:cs typeface="Arial" panose="020B0604020202020204" pitchFamily="34" charset="0"/>
              </a:rPr>
              <a:t>There exist no precedent for this system, making the product developed during this course </a:t>
            </a:r>
            <a:r>
              <a:rPr lang="en-US" sz="4100" i="1" dirty="0">
                <a:latin typeface="Arial" panose="020B0604020202020204" pitchFamily="34" charset="0"/>
                <a:cs typeface="Arial" panose="020B0604020202020204" pitchFamily="34" charset="0"/>
              </a:rPr>
              <a:t>version 1.0</a:t>
            </a:r>
            <a:r>
              <a:rPr lang="en-US" sz="4100" dirty="0">
                <a:latin typeface="Arial" panose="020B0604020202020204" pitchFamily="34" charset="0"/>
                <a:cs typeface="Arial" panose="020B0604020202020204" pitchFamily="34" charset="0"/>
              </a:rPr>
              <a:t>. PO (Product Owner) provided our team with the tools required to start developing the platform. This tools include: </a:t>
            </a:r>
          </a:p>
          <a:p>
            <a:pPr marL="571500" indent="-571500">
              <a:buFont typeface="Arial" panose="020B0604020202020204" pitchFamily="34" charset="0"/>
              <a:buChar char="•"/>
            </a:pPr>
            <a:r>
              <a:rPr lang="en-US" sz="4100" dirty="0">
                <a:latin typeface="Arial" panose="020B0604020202020204" pitchFamily="34" charset="0"/>
                <a:cs typeface="Arial" panose="020B0604020202020204" pitchFamily="34" charset="0"/>
              </a:rPr>
              <a:t>Raspberry Pi 3b+ </a:t>
            </a:r>
          </a:p>
          <a:p>
            <a:pPr marL="571500" indent="-571500">
              <a:buFont typeface="Arial" panose="020B0604020202020204" pitchFamily="34" charset="0"/>
              <a:buChar char="•"/>
            </a:pPr>
            <a:r>
              <a:rPr lang="en-US" sz="4100" dirty="0">
                <a:latin typeface="Arial" panose="020B0604020202020204" pitchFamily="34" charset="0"/>
                <a:cs typeface="Arial" panose="020B0604020202020204" pitchFamily="34" charset="0"/>
              </a:rPr>
              <a:t>STS-VIS Spectrometer</a:t>
            </a:r>
          </a:p>
        </p:txBody>
      </p:sp>
      <p:pic>
        <p:nvPicPr>
          <p:cNvPr id="48" name="Picture 4" descr="Diagram&#10;&#10;Description automatically generated">
            <a:extLst>
              <a:ext uri="{FF2B5EF4-FFF2-40B4-BE49-F238E27FC236}">
                <a16:creationId xmlns:a16="http://schemas.microsoft.com/office/drawing/2014/main" id="{11C162E3-08EB-A647-BE39-02D4034ADE58}"/>
              </a:ext>
            </a:extLst>
          </p:cNvPr>
          <p:cNvPicPr>
            <a:picLocks noChangeAspect="1"/>
          </p:cNvPicPr>
          <p:nvPr/>
        </p:nvPicPr>
        <p:blipFill>
          <a:blip r:embed="rId3"/>
          <a:stretch>
            <a:fillRect/>
          </a:stretch>
        </p:blipFill>
        <p:spPr>
          <a:xfrm>
            <a:off x="1021018" y="18739084"/>
            <a:ext cx="9372600" cy="11992907"/>
          </a:xfrm>
          <a:prstGeom prst="rect">
            <a:avLst/>
          </a:prstGeom>
        </p:spPr>
      </p:pic>
      <p:sp>
        <p:nvSpPr>
          <p:cNvPr id="61" name="Text Box 19">
            <a:extLst>
              <a:ext uri="{FF2B5EF4-FFF2-40B4-BE49-F238E27FC236}">
                <a16:creationId xmlns:a16="http://schemas.microsoft.com/office/drawing/2014/main" id="{E23A4D30-7180-B34C-A4B6-143C54F75264}"/>
              </a:ext>
            </a:extLst>
          </p:cNvPr>
          <p:cNvSpPr txBox="1">
            <a:spLocks noChangeArrowheads="1"/>
          </p:cNvSpPr>
          <p:nvPr/>
        </p:nvSpPr>
        <p:spPr bwMode="auto">
          <a:xfrm>
            <a:off x="24248370" y="17474374"/>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dirty="0">
                <a:solidFill>
                  <a:srgbClr val="091E40"/>
                </a:solidFill>
                <a:latin typeface="Tahoma" panose="020B0604030504040204" pitchFamily="34" charset="0"/>
                <a:ea typeface="Tahoma" panose="020B0604030504040204" pitchFamily="34" charset="0"/>
                <a:cs typeface="Tahoma" panose="020B0604030504040204" pitchFamily="34" charset="0"/>
              </a:rPr>
              <a:t>SCREENSHOTS</a:t>
            </a:r>
          </a:p>
        </p:txBody>
      </p:sp>
      <p:sp>
        <p:nvSpPr>
          <p:cNvPr id="60" name="Rectangle 59">
            <a:extLst>
              <a:ext uri="{FF2B5EF4-FFF2-40B4-BE49-F238E27FC236}">
                <a16:creationId xmlns:a16="http://schemas.microsoft.com/office/drawing/2014/main" id="{32B81C8F-1333-F448-B2FF-5A7C1419E1A2}"/>
              </a:ext>
            </a:extLst>
          </p:cNvPr>
          <p:cNvSpPr/>
          <p:nvPr/>
        </p:nvSpPr>
        <p:spPr bwMode="auto">
          <a:xfrm>
            <a:off x="21840290" y="18574800"/>
            <a:ext cx="10222715" cy="12245481"/>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dirty="0">
              <a:ln w="0"/>
              <a:effectLst>
                <a:outerShdw blurRad="38100" dist="19050" dir="2700000" algn="tl" rotWithShape="0">
                  <a:schemeClr val="dk1">
                    <a:alpha val="40000"/>
                  </a:schemeClr>
                </a:outerShdw>
              </a:effectLst>
              <a:latin typeface="Arial" charset="0"/>
            </a:endParaRPr>
          </a:p>
        </p:txBody>
      </p:sp>
      <p:sp>
        <p:nvSpPr>
          <p:cNvPr id="62" name="Rectangle 61">
            <a:extLst>
              <a:ext uri="{FF2B5EF4-FFF2-40B4-BE49-F238E27FC236}">
                <a16:creationId xmlns:a16="http://schemas.microsoft.com/office/drawing/2014/main" id="{42B0A2AE-4570-144F-A87D-683987415644}"/>
              </a:ext>
            </a:extLst>
          </p:cNvPr>
          <p:cNvSpPr/>
          <p:nvPr/>
        </p:nvSpPr>
        <p:spPr bwMode="auto">
          <a:xfrm>
            <a:off x="10852365" y="24883655"/>
            <a:ext cx="10987925" cy="5695014"/>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73" name="Rectangle 72">
            <a:extLst>
              <a:ext uri="{FF2B5EF4-FFF2-40B4-BE49-F238E27FC236}">
                <a16:creationId xmlns:a16="http://schemas.microsoft.com/office/drawing/2014/main" id="{A089D4F6-1997-244A-B7E5-1AEE629B6C66}"/>
              </a:ext>
            </a:extLst>
          </p:cNvPr>
          <p:cNvSpPr/>
          <p:nvPr/>
        </p:nvSpPr>
        <p:spPr bwMode="auto">
          <a:xfrm>
            <a:off x="21852545" y="32879340"/>
            <a:ext cx="10210460" cy="6315565"/>
          </a:xfrm>
          <a:prstGeom prst="rect">
            <a:avLst/>
          </a:prstGeom>
          <a:solidFill>
            <a:srgbClr val="E1F2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74" name="Rectangle 73">
            <a:extLst>
              <a:ext uri="{FF2B5EF4-FFF2-40B4-BE49-F238E27FC236}">
                <a16:creationId xmlns:a16="http://schemas.microsoft.com/office/drawing/2014/main" id="{EA3122F9-4747-ED42-A8F5-5D77EB3A4B27}"/>
              </a:ext>
            </a:extLst>
          </p:cNvPr>
          <p:cNvSpPr/>
          <p:nvPr/>
        </p:nvSpPr>
        <p:spPr bwMode="auto">
          <a:xfrm>
            <a:off x="12021751" y="32830895"/>
            <a:ext cx="9290639" cy="6315565"/>
          </a:xfrm>
          <a:prstGeom prst="rect">
            <a:avLst/>
          </a:prstGeom>
          <a:solidFill>
            <a:srgbClr val="E1F2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pic>
        <p:nvPicPr>
          <p:cNvPr id="65" name="Picture 64" descr="A picture containing graphical user interface&#10;&#10;Description automatically generated">
            <a:extLst>
              <a:ext uri="{FF2B5EF4-FFF2-40B4-BE49-F238E27FC236}">
                <a16:creationId xmlns:a16="http://schemas.microsoft.com/office/drawing/2014/main" id="{65AB3802-FD88-3C48-9F53-1A943726AA05}"/>
              </a:ext>
            </a:extLst>
          </p:cNvPr>
          <p:cNvPicPr>
            <a:picLocks noChangeAspect="1"/>
          </p:cNvPicPr>
          <p:nvPr/>
        </p:nvPicPr>
        <p:blipFill>
          <a:blip r:embed="rId4"/>
          <a:stretch>
            <a:fillRect/>
          </a:stretch>
        </p:blipFill>
        <p:spPr>
          <a:xfrm>
            <a:off x="23440848" y="20353744"/>
            <a:ext cx="7021598" cy="4920038"/>
          </a:xfrm>
          <a:prstGeom prst="rect">
            <a:avLst/>
          </a:prstGeom>
        </p:spPr>
      </p:pic>
      <p:pic>
        <p:nvPicPr>
          <p:cNvPr id="67" name="Picture 66" descr="Graphical user interface, application&#10;&#10;Description automatically generated">
            <a:extLst>
              <a:ext uri="{FF2B5EF4-FFF2-40B4-BE49-F238E27FC236}">
                <a16:creationId xmlns:a16="http://schemas.microsoft.com/office/drawing/2014/main" id="{2CBAFF99-0300-CB41-9E78-F44841E2E867}"/>
              </a:ext>
            </a:extLst>
          </p:cNvPr>
          <p:cNvPicPr>
            <a:picLocks noChangeAspect="1"/>
          </p:cNvPicPr>
          <p:nvPr/>
        </p:nvPicPr>
        <p:blipFill>
          <a:blip r:embed="rId5"/>
          <a:stretch>
            <a:fillRect/>
          </a:stretch>
        </p:blipFill>
        <p:spPr>
          <a:xfrm>
            <a:off x="10895217" y="25479573"/>
            <a:ext cx="7004766" cy="4901232"/>
          </a:xfrm>
          <a:prstGeom prst="rect">
            <a:avLst/>
          </a:prstGeom>
        </p:spPr>
      </p:pic>
      <p:pic>
        <p:nvPicPr>
          <p:cNvPr id="69" name="Picture 68" descr="A picture containing graphical user interface&#10;&#10;Description automatically generated">
            <a:extLst>
              <a:ext uri="{FF2B5EF4-FFF2-40B4-BE49-F238E27FC236}">
                <a16:creationId xmlns:a16="http://schemas.microsoft.com/office/drawing/2014/main" id="{132DDBDC-E6BF-4548-9095-3CEA32E3310E}"/>
              </a:ext>
            </a:extLst>
          </p:cNvPr>
          <p:cNvPicPr>
            <a:picLocks noChangeAspect="1"/>
          </p:cNvPicPr>
          <p:nvPr/>
        </p:nvPicPr>
        <p:blipFill>
          <a:blip r:embed="rId6"/>
          <a:stretch>
            <a:fillRect/>
          </a:stretch>
        </p:blipFill>
        <p:spPr>
          <a:xfrm>
            <a:off x="17945357" y="25491536"/>
            <a:ext cx="6992705" cy="4892793"/>
          </a:xfrm>
          <a:prstGeom prst="rect">
            <a:avLst/>
          </a:prstGeom>
        </p:spPr>
      </p:pic>
      <p:pic>
        <p:nvPicPr>
          <p:cNvPr id="71" name="Picture 70" descr="Chart, line chart&#10;&#10;Description automatically generated">
            <a:extLst>
              <a:ext uri="{FF2B5EF4-FFF2-40B4-BE49-F238E27FC236}">
                <a16:creationId xmlns:a16="http://schemas.microsoft.com/office/drawing/2014/main" id="{F109F298-1340-FD4C-B074-81602B4283F1}"/>
              </a:ext>
            </a:extLst>
          </p:cNvPr>
          <p:cNvPicPr>
            <a:picLocks noChangeAspect="1"/>
          </p:cNvPicPr>
          <p:nvPr/>
        </p:nvPicPr>
        <p:blipFill>
          <a:blip r:embed="rId7"/>
          <a:stretch>
            <a:fillRect/>
          </a:stretch>
        </p:blipFill>
        <p:spPr>
          <a:xfrm>
            <a:off x="25007107" y="25479573"/>
            <a:ext cx="7010524" cy="4920037"/>
          </a:xfrm>
          <a:prstGeom prst="rect">
            <a:avLst/>
          </a:prstGeom>
        </p:spPr>
      </p:pic>
      <p:sp>
        <p:nvSpPr>
          <p:cNvPr id="83" name="TextBox 82">
            <a:extLst>
              <a:ext uri="{FF2B5EF4-FFF2-40B4-BE49-F238E27FC236}">
                <a16:creationId xmlns:a16="http://schemas.microsoft.com/office/drawing/2014/main" id="{2E86AE10-F430-104E-85F4-A353B8E5417C}"/>
              </a:ext>
            </a:extLst>
          </p:cNvPr>
          <p:cNvSpPr txBox="1"/>
          <p:nvPr/>
        </p:nvSpPr>
        <p:spPr>
          <a:xfrm>
            <a:off x="21888994" y="32910899"/>
            <a:ext cx="10137562" cy="6370975"/>
          </a:xfrm>
          <a:prstGeom prst="rect">
            <a:avLst/>
          </a:prstGeom>
          <a:noFill/>
        </p:spPr>
        <p:txBody>
          <a:bodyPr wrap="square" rtlCol="0">
            <a:spAutoFit/>
          </a:bodyPr>
          <a:lstStyle/>
          <a:p>
            <a:r>
              <a:rPr lang="en-US" sz="3400" dirty="0">
                <a:latin typeface="Arial" panose="020B0604020202020204" pitchFamily="34" charset="0"/>
                <a:cs typeface="Arial" panose="020B0604020202020204" pitchFamily="34" charset="0"/>
              </a:rPr>
              <a:t>The capabilities of the current system include:</a:t>
            </a:r>
          </a:p>
          <a:p>
            <a:pPr marL="571500" indent="-571500">
              <a:buFont typeface="Arial" panose="020B0604020202020204" pitchFamily="34" charset="0"/>
              <a:buChar char="•"/>
            </a:pPr>
            <a:r>
              <a:rPr lang="en-US" sz="3400" dirty="0">
                <a:latin typeface="Arial" panose="020B0604020202020204" pitchFamily="34" charset="0"/>
                <a:cs typeface="Arial" panose="020B0604020202020204" pitchFamily="34" charset="0"/>
              </a:rPr>
              <a:t>Login/Signup functionalities for new researchers to use the platform</a:t>
            </a:r>
          </a:p>
          <a:p>
            <a:pPr marL="571500" indent="-571500">
              <a:buFont typeface="Arial" panose="020B0604020202020204" pitchFamily="34" charset="0"/>
              <a:buChar char="•"/>
            </a:pPr>
            <a:r>
              <a:rPr lang="en-US" sz="3400" dirty="0">
                <a:latin typeface="Arial" panose="020B0604020202020204" pitchFamily="34" charset="0"/>
                <a:cs typeface="Arial" panose="020B0604020202020204" pitchFamily="34" charset="0"/>
              </a:rPr>
              <a:t>Multiple patient recordings are allowed in one session under the same researcher</a:t>
            </a:r>
          </a:p>
          <a:p>
            <a:pPr marL="571500" indent="-571500">
              <a:buFont typeface="Arial" panose="020B0604020202020204" pitchFamily="34" charset="0"/>
              <a:buChar char="•"/>
            </a:pPr>
            <a:r>
              <a:rPr lang="en-US" sz="3400" dirty="0">
                <a:latin typeface="Arial" panose="020B0604020202020204" pitchFamily="34" charset="0"/>
                <a:cs typeface="Arial" panose="020B0604020202020204" pitchFamily="34" charset="0"/>
              </a:rPr>
              <a:t>Data will be saved and uploaded to the database in the cloud(linked to patients by their ID)</a:t>
            </a:r>
          </a:p>
          <a:p>
            <a:pPr marL="571500" indent="-571500">
              <a:buFont typeface="Arial" panose="020B0604020202020204" pitchFamily="34" charset="0"/>
              <a:buChar char="•"/>
            </a:pPr>
            <a:endParaRPr lang="en-US" sz="3400" dirty="0">
              <a:latin typeface="Arial" panose="020B0604020202020204" pitchFamily="34" charset="0"/>
              <a:cs typeface="Arial" panose="020B0604020202020204" pitchFamily="34" charset="0"/>
            </a:endParaRPr>
          </a:p>
          <a:p>
            <a:r>
              <a:rPr lang="en-US" sz="3400" dirty="0">
                <a:latin typeface="Arial" panose="020B0604020202020204" pitchFamily="34" charset="0"/>
                <a:cs typeface="Arial" panose="020B0604020202020204" pitchFamily="34" charset="0"/>
              </a:rPr>
              <a:t>This platform facilitates the gathering of data on overweight population. This is the foundation for the development of wearable devices to monitor health on this underserved population.</a:t>
            </a:r>
          </a:p>
        </p:txBody>
      </p:sp>
      <p:sp>
        <p:nvSpPr>
          <p:cNvPr id="84" name="TextBox 83">
            <a:extLst>
              <a:ext uri="{FF2B5EF4-FFF2-40B4-BE49-F238E27FC236}">
                <a16:creationId xmlns:a16="http://schemas.microsoft.com/office/drawing/2014/main" id="{13B8F73E-6D5E-F046-B33E-8E068E18C360}"/>
              </a:ext>
            </a:extLst>
          </p:cNvPr>
          <p:cNvSpPr txBox="1"/>
          <p:nvPr/>
        </p:nvSpPr>
        <p:spPr>
          <a:xfrm>
            <a:off x="12077799" y="32910899"/>
            <a:ext cx="9176704" cy="5847755"/>
          </a:xfrm>
          <a:prstGeom prst="rect">
            <a:avLst/>
          </a:prstGeom>
          <a:noFill/>
        </p:spPr>
        <p:txBody>
          <a:bodyPr wrap="square" rtlCol="0">
            <a:spAutoFit/>
          </a:bodyPr>
          <a:lstStyle/>
          <a:p>
            <a:pPr marL="571500" indent="-571500">
              <a:buFont typeface="Arial" panose="020B0604020202020204" pitchFamily="34" charset="0"/>
              <a:buChar char="•"/>
            </a:pPr>
            <a:r>
              <a:rPr lang="en-US" sz="3400" dirty="0">
                <a:latin typeface="Arial" panose="020B0604020202020204" pitchFamily="34" charset="0"/>
                <a:cs typeface="Arial" panose="020B0604020202020204" pitchFamily="34" charset="0"/>
              </a:rPr>
              <a:t>Testing of the system was done at PO’s lab by performing several recordings to a gel imitating the skin from a multi-wavelength LED light source. Values recorded varied depending on the thickness of the gel.</a:t>
            </a:r>
          </a:p>
          <a:p>
            <a:endParaRPr lang="en-US" sz="34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400" dirty="0">
                <a:latin typeface="Arial" panose="020B0604020202020204" pitchFamily="34" charset="0"/>
                <a:cs typeface="Arial" panose="020B0604020202020204" pitchFamily="34" charset="0"/>
              </a:rPr>
              <a:t>Testing on the platform functionalities were perform by signing up different researchers and logging several patients from different IP addresses to ensure connectivity and security to Azure and PostgreSQL database</a:t>
            </a:r>
          </a:p>
        </p:txBody>
      </p:sp>
      <p:pic>
        <p:nvPicPr>
          <p:cNvPr id="76" name="Picture 75" descr="Diagram&#10;&#10;Description automatically generated">
            <a:extLst>
              <a:ext uri="{FF2B5EF4-FFF2-40B4-BE49-F238E27FC236}">
                <a16:creationId xmlns:a16="http://schemas.microsoft.com/office/drawing/2014/main" id="{CB8779C7-98DF-EF46-A00F-9387D3D17036}"/>
              </a:ext>
            </a:extLst>
          </p:cNvPr>
          <p:cNvPicPr>
            <a:picLocks noChangeAspect="1"/>
          </p:cNvPicPr>
          <p:nvPr/>
        </p:nvPicPr>
        <p:blipFill>
          <a:blip r:embed="rId8"/>
          <a:stretch>
            <a:fillRect/>
          </a:stretch>
        </p:blipFill>
        <p:spPr>
          <a:xfrm>
            <a:off x="1174035" y="33001982"/>
            <a:ext cx="9740048" cy="6123625"/>
          </a:xfrm>
          <a:prstGeom prst="rect">
            <a:avLst/>
          </a:prstGeom>
        </p:spPr>
      </p:pic>
      <p:pic>
        <p:nvPicPr>
          <p:cNvPr id="1038" name="Picture 14" descr="Create Azure Database for PostgreSQL with Initialization Script - Microsoft  Tech Community">
            <a:extLst>
              <a:ext uri="{FF2B5EF4-FFF2-40B4-BE49-F238E27FC236}">
                <a16:creationId xmlns:a16="http://schemas.microsoft.com/office/drawing/2014/main" id="{A1B8C48D-322D-CB48-AD3C-6DDDADC624D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97925" y="33904575"/>
            <a:ext cx="2606531" cy="136842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D2848953-D723-D54E-B587-01E4E3D90A5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030021" y="18747115"/>
            <a:ext cx="1410827" cy="14224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5CEB3AB-5E1F-9D49-8DE3-8A8084A2ECA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375781" y="18751707"/>
            <a:ext cx="1512853" cy="138284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Retrieve Azure Key Vault Secrets using Azure Functions and Managed Service  Identity | Integration Team">
            <a:extLst>
              <a:ext uri="{FF2B5EF4-FFF2-40B4-BE49-F238E27FC236}">
                <a16:creationId xmlns:a16="http://schemas.microsoft.com/office/drawing/2014/main" id="{73641D84-961C-724F-A60A-3D358C0C875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52247" y="33671265"/>
            <a:ext cx="1444475" cy="1811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788831"/>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6" ma:contentTypeDescription="Create a new document." ma:contentTypeScope="" ma:versionID="368c5bd83c88e8dfca99475d3871c9b5">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ebdd37c0a28e067fdd3973fd4e5d6d09"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2.xml><?xml version="1.0" encoding="utf-8"?>
<ds:datastoreItem xmlns:ds="http://schemas.openxmlformats.org/officeDocument/2006/customXml" ds:itemID="{F2D23F31-C25F-4A9F-AA54-4FC9590179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4529</TotalTime>
  <Words>542</Words>
  <Application>Microsoft Macintosh PowerPoint</Application>
  <PresentationFormat>Custom</PresentationFormat>
  <Paragraphs>42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Neue Haas Grotesk Text Pro</vt:lpstr>
      <vt:lpstr>Tahoma</vt:lpstr>
      <vt:lpstr>2_Office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Gustavo Cordido</cp:lastModifiedBy>
  <cp:revision>132</cp:revision>
  <dcterms:created xsi:type="dcterms:W3CDTF">2019-06-25T19:12:02Z</dcterms:created>
  <dcterms:modified xsi:type="dcterms:W3CDTF">2020-12-01T01:17:59Z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