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3"/>
  </p:notesMasterIdLst>
  <p:sldIdLst>
    <p:sldId id="256" r:id="rId5"/>
    <p:sldId id="322" r:id="rId6"/>
    <p:sldId id="323" r:id="rId7"/>
    <p:sldId id="284" r:id="rId8"/>
    <p:sldId id="275" r:id="rId9"/>
    <p:sldId id="289" r:id="rId10"/>
    <p:sldId id="280" r:id="rId11"/>
    <p:sldId id="318" r:id="rId12"/>
    <p:sldId id="306" r:id="rId13"/>
    <p:sldId id="309" r:id="rId14"/>
    <p:sldId id="311" r:id="rId15"/>
    <p:sldId id="298" r:id="rId16"/>
    <p:sldId id="312" r:id="rId17"/>
    <p:sldId id="313" r:id="rId18"/>
    <p:sldId id="314" r:id="rId19"/>
    <p:sldId id="315" r:id="rId20"/>
    <p:sldId id="316" r:id="rId21"/>
    <p:sldId id="297" r:id="rId22"/>
    <p:sldId id="299" r:id="rId23"/>
    <p:sldId id="300" r:id="rId24"/>
    <p:sldId id="301" r:id="rId25"/>
    <p:sldId id="286" r:id="rId26"/>
    <p:sldId id="304" r:id="rId27"/>
    <p:sldId id="319" r:id="rId28"/>
    <p:sldId id="283" r:id="rId29"/>
    <p:sldId id="321" r:id="rId30"/>
    <p:sldId id="278" r:id="rId31"/>
    <p:sldId id="320"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42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70B259-3B9D-45B9-BDD8-0A68DF227723}" type="datetimeFigureOut">
              <a:rPr lang="en-US"/>
              <a:t>12/12/20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5F4D33-D335-437E-A71B-219F41104AD1}" type="slidenum">
              <a:rPr lang="en-US"/>
              <a:t>‹#›</a:t>
            </a:fld>
            <a:endParaRPr lang="en-US"/>
          </a:p>
        </p:txBody>
      </p:sp>
    </p:spTree>
    <p:extLst>
      <p:ext uri="{BB962C8B-B14F-4D97-AF65-F5344CB8AC3E}">
        <p14:creationId xmlns:p14="http://schemas.microsoft.com/office/powerpoint/2010/main" val="274862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Greet your audience, thank them for attending your presentation, introduce yourself, introduce your project, introduce your team members, and quickly indicate what each of you did in a high-level manner, and put more emphasis on your part/contribution</a:t>
            </a:r>
          </a:p>
        </p:txBody>
      </p:sp>
      <p:sp>
        <p:nvSpPr>
          <p:cNvPr id="4" name="Slide Number Placeholder 3"/>
          <p:cNvSpPr>
            <a:spLocks noGrp="1"/>
          </p:cNvSpPr>
          <p:nvPr>
            <p:ph type="sldNum" sz="quarter" idx="5"/>
          </p:nvPr>
        </p:nvSpPr>
        <p:spPr/>
        <p:txBody>
          <a:bodyPr/>
          <a:lstStyle/>
          <a:p>
            <a:fld id="{E15F4D33-D335-437E-A71B-219F41104AD1}" type="slidenum">
              <a:rPr lang="en-US"/>
              <a:t>1</a:t>
            </a:fld>
            <a:endParaRPr lang="en-US"/>
          </a:p>
        </p:txBody>
      </p:sp>
    </p:spTree>
    <p:extLst>
      <p:ext uri="{BB962C8B-B14F-4D97-AF65-F5344CB8AC3E}">
        <p14:creationId xmlns:p14="http://schemas.microsoft.com/office/powerpoint/2010/main" val="21967464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4. Requirements:</a:t>
            </a:r>
            <a:endParaRPr lang="en-US">
              <a:cs typeface="Calibri" panose="020F0502020204030204"/>
            </a:endParaRPr>
          </a:p>
          <a:p>
            <a:r>
              <a:rPr lang="en-US"/>
              <a:t>4.1. User stories implemented (one or more slides).</a:t>
            </a:r>
            <a:endParaRPr lang="en-US">
              <a:cs typeface="Calibri" panose="020F0502020204030204"/>
            </a:endParaRPr>
          </a:p>
          <a:p>
            <a:r>
              <a:rPr lang="en-US"/>
              <a:t>4.2. UML use cases and the use case diagram for the implemented use cases (one or more slides).</a:t>
            </a:r>
            <a:endParaRPr lang="en-US">
              <a:cs typeface="Calibri" panose="020F0502020204030204"/>
            </a:endParaRPr>
          </a:p>
          <a:p>
            <a:r>
              <a:rPr lang="en-US"/>
              <a:t>4.3. UML sequence diagrams for the implemented use cases.</a:t>
            </a:r>
            <a:endParaRPr lang="en-US">
              <a:cs typeface="Calibri" panose="020F0502020204030204"/>
            </a:endParaRPr>
          </a:p>
          <a:p>
            <a:endParaRPr lang="en-US"/>
          </a:p>
          <a:p>
            <a:endParaRPr lang="en-US">
              <a:cs typeface="Calibri"/>
            </a:endParaRPr>
          </a:p>
        </p:txBody>
      </p:sp>
      <p:sp>
        <p:nvSpPr>
          <p:cNvPr id="4" name="Slide Number Placeholder 3"/>
          <p:cNvSpPr>
            <a:spLocks noGrp="1"/>
          </p:cNvSpPr>
          <p:nvPr>
            <p:ph type="sldNum" sz="quarter" idx="5"/>
          </p:nvPr>
        </p:nvSpPr>
        <p:spPr/>
        <p:txBody>
          <a:bodyPr/>
          <a:lstStyle/>
          <a:p>
            <a:fld id="{E15F4D33-D335-437E-A71B-219F41104AD1}" type="slidenum">
              <a:rPr lang="en-US"/>
              <a:t>15</a:t>
            </a:fld>
            <a:endParaRPr lang="en-US"/>
          </a:p>
        </p:txBody>
      </p:sp>
    </p:spTree>
    <p:extLst>
      <p:ext uri="{BB962C8B-B14F-4D97-AF65-F5344CB8AC3E}">
        <p14:creationId xmlns:p14="http://schemas.microsoft.com/office/powerpoint/2010/main" val="2995863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4. Requirements:</a:t>
            </a:r>
            <a:endParaRPr lang="en-US">
              <a:cs typeface="Calibri" panose="020F0502020204030204"/>
            </a:endParaRPr>
          </a:p>
          <a:p>
            <a:r>
              <a:rPr lang="en-US"/>
              <a:t>4.1. User stories implemented (one or more slides).</a:t>
            </a:r>
            <a:endParaRPr lang="en-US">
              <a:cs typeface="Calibri" panose="020F0502020204030204"/>
            </a:endParaRPr>
          </a:p>
          <a:p>
            <a:r>
              <a:rPr lang="en-US"/>
              <a:t>4.2. UML use cases and the use case diagram for the implemented use cases (one or more slides).</a:t>
            </a:r>
            <a:endParaRPr lang="en-US">
              <a:cs typeface="Calibri" panose="020F0502020204030204"/>
            </a:endParaRPr>
          </a:p>
          <a:p>
            <a:r>
              <a:rPr lang="en-US"/>
              <a:t>4.3. UML sequence diagrams for the implemented use cases.</a:t>
            </a:r>
            <a:endParaRPr lang="en-US">
              <a:cs typeface="Calibri" panose="020F0502020204030204"/>
            </a:endParaRPr>
          </a:p>
          <a:p>
            <a:endParaRPr lang="en-US"/>
          </a:p>
          <a:p>
            <a:endParaRPr lang="en-US">
              <a:cs typeface="Calibri"/>
            </a:endParaRPr>
          </a:p>
        </p:txBody>
      </p:sp>
      <p:sp>
        <p:nvSpPr>
          <p:cNvPr id="4" name="Slide Number Placeholder 3"/>
          <p:cNvSpPr>
            <a:spLocks noGrp="1"/>
          </p:cNvSpPr>
          <p:nvPr>
            <p:ph type="sldNum" sz="quarter" idx="5"/>
          </p:nvPr>
        </p:nvSpPr>
        <p:spPr/>
        <p:txBody>
          <a:bodyPr/>
          <a:lstStyle/>
          <a:p>
            <a:fld id="{E15F4D33-D335-437E-A71B-219F41104AD1}" type="slidenum">
              <a:rPr lang="en-US"/>
              <a:t>16</a:t>
            </a:fld>
            <a:endParaRPr lang="en-US"/>
          </a:p>
        </p:txBody>
      </p:sp>
    </p:spTree>
    <p:extLst>
      <p:ext uri="{BB962C8B-B14F-4D97-AF65-F5344CB8AC3E}">
        <p14:creationId xmlns:p14="http://schemas.microsoft.com/office/powerpoint/2010/main" val="534236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4. Requirements:</a:t>
            </a:r>
            <a:endParaRPr lang="en-US">
              <a:cs typeface="Calibri" panose="020F0502020204030204"/>
            </a:endParaRPr>
          </a:p>
          <a:p>
            <a:r>
              <a:rPr lang="en-US"/>
              <a:t>4.1. User stories implemented (one or more slides).</a:t>
            </a:r>
            <a:endParaRPr lang="en-US">
              <a:cs typeface="Calibri" panose="020F0502020204030204"/>
            </a:endParaRPr>
          </a:p>
          <a:p>
            <a:r>
              <a:rPr lang="en-US"/>
              <a:t>4.2. UML use cases and the use case diagram for the implemented use cases (one or more slides).</a:t>
            </a:r>
            <a:endParaRPr lang="en-US">
              <a:cs typeface="Calibri" panose="020F0502020204030204"/>
            </a:endParaRPr>
          </a:p>
          <a:p>
            <a:r>
              <a:rPr lang="en-US"/>
              <a:t>4.3. UML sequence diagrams for the implemented use cases.</a:t>
            </a:r>
            <a:endParaRPr lang="en-US">
              <a:cs typeface="Calibri" panose="020F0502020204030204"/>
            </a:endParaRPr>
          </a:p>
          <a:p>
            <a:endParaRPr lang="en-US"/>
          </a:p>
          <a:p>
            <a:endParaRPr lang="en-US">
              <a:cs typeface="Calibri"/>
            </a:endParaRPr>
          </a:p>
        </p:txBody>
      </p:sp>
      <p:sp>
        <p:nvSpPr>
          <p:cNvPr id="4" name="Slide Number Placeholder 3"/>
          <p:cNvSpPr>
            <a:spLocks noGrp="1"/>
          </p:cNvSpPr>
          <p:nvPr>
            <p:ph type="sldNum" sz="quarter" idx="5"/>
          </p:nvPr>
        </p:nvSpPr>
        <p:spPr/>
        <p:txBody>
          <a:bodyPr/>
          <a:lstStyle/>
          <a:p>
            <a:fld id="{E15F4D33-D335-437E-A71B-219F41104AD1}" type="slidenum">
              <a:rPr lang="en-US"/>
              <a:t>17</a:t>
            </a:fld>
            <a:endParaRPr lang="en-US"/>
          </a:p>
        </p:txBody>
      </p:sp>
    </p:spTree>
    <p:extLst>
      <p:ext uri="{BB962C8B-B14F-4D97-AF65-F5344CB8AC3E}">
        <p14:creationId xmlns:p14="http://schemas.microsoft.com/office/powerpoint/2010/main" val="29991342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System design:</a:t>
            </a:r>
          </a:p>
          <a:p>
            <a:r>
              <a:rPr lang="en-US"/>
              <a:t>5.1. System decomposition; identify the architecture patterns used (one slide).</a:t>
            </a:r>
            <a:endParaRPr lang="en-US">
              <a:cs typeface="Calibri"/>
            </a:endParaRPr>
          </a:p>
          <a:p>
            <a:r>
              <a:rPr lang="en-US"/>
              <a:t>5.2. System deployment – h/w and s/w requirements (one slide).</a:t>
            </a:r>
            <a:endParaRPr lang="en-US">
              <a:cs typeface="Calibri"/>
            </a:endParaRPr>
          </a:p>
          <a:p>
            <a:r>
              <a:rPr lang="en-US"/>
              <a:t>5.3. Persistent data design (one slide).</a:t>
            </a:r>
            <a:endParaRPr lang="en-US">
              <a:cs typeface="Calibri"/>
            </a:endParaRPr>
          </a:p>
          <a:p>
            <a:r>
              <a:rPr lang="en-US"/>
              <a:t>5.4. Security/Privacy (one slide).</a:t>
            </a:r>
          </a:p>
        </p:txBody>
      </p:sp>
      <p:sp>
        <p:nvSpPr>
          <p:cNvPr id="4" name="Slide Number Placeholder 3"/>
          <p:cNvSpPr>
            <a:spLocks noGrp="1"/>
          </p:cNvSpPr>
          <p:nvPr>
            <p:ph type="sldNum" sz="quarter" idx="5"/>
          </p:nvPr>
        </p:nvSpPr>
        <p:spPr/>
        <p:txBody>
          <a:bodyPr/>
          <a:lstStyle/>
          <a:p>
            <a:fld id="{E15F4D33-D335-437E-A71B-219F41104AD1}" type="slidenum">
              <a:rPr lang="en-US"/>
              <a:t>18</a:t>
            </a:fld>
            <a:endParaRPr lang="en-US"/>
          </a:p>
        </p:txBody>
      </p:sp>
    </p:spTree>
    <p:extLst>
      <p:ext uri="{BB962C8B-B14F-4D97-AF65-F5344CB8AC3E}">
        <p14:creationId xmlns:p14="http://schemas.microsoft.com/office/powerpoint/2010/main" val="8261735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System design:</a:t>
            </a:r>
          </a:p>
          <a:p>
            <a:r>
              <a:rPr lang="en-US"/>
              <a:t>5.1. System decomposition; identify the architecture patterns used (one slide).</a:t>
            </a:r>
            <a:endParaRPr lang="en-US">
              <a:cs typeface="Calibri"/>
            </a:endParaRPr>
          </a:p>
          <a:p>
            <a:r>
              <a:rPr lang="en-US"/>
              <a:t>5.2. System deployment – h/w and s/w requirements (one slide).</a:t>
            </a:r>
            <a:endParaRPr lang="en-US">
              <a:cs typeface="Calibri"/>
            </a:endParaRPr>
          </a:p>
          <a:p>
            <a:r>
              <a:rPr lang="en-US"/>
              <a:t>5.3. Persistent data design (one slide).</a:t>
            </a:r>
            <a:endParaRPr lang="en-US">
              <a:cs typeface="Calibri"/>
            </a:endParaRPr>
          </a:p>
          <a:p>
            <a:r>
              <a:rPr lang="en-US"/>
              <a:t>5.4. Security/Privacy (one slide).</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E15F4D33-D335-437E-A71B-219F41104AD1}" type="slidenum">
              <a:rPr lang="en-US"/>
              <a:t>19</a:t>
            </a:fld>
            <a:endParaRPr lang="en-US"/>
          </a:p>
        </p:txBody>
      </p:sp>
    </p:spTree>
    <p:extLst>
      <p:ext uri="{BB962C8B-B14F-4D97-AF65-F5344CB8AC3E}">
        <p14:creationId xmlns:p14="http://schemas.microsoft.com/office/powerpoint/2010/main" val="1010697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System design:</a:t>
            </a:r>
          </a:p>
          <a:p>
            <a:r>
              <a:rPr lang="en-US"/>
              <a:t>5.1. System decomposition; identify the architecture patterns used (one slide).</a:t>
            </a:r>
            <a:endParaRPr lang="en-US">
              <a:cs typeface="Calibri"/>
            </a:endParaRPr>
          </a:p>
          <a:p>
            <a:r>
              <a:rPr lang="en-US"/>
              <a:t>5.2. System deployment – h/w and s/w requirements (one slide).</a:t>
            </a:r>
            <a:endParaRPr lang="en-US">
              <a:cs typeface="Calibri"/>
            </a:endParaRPr>
          </a:p>
          <a:p>
            <a:r>
              <a:rPr lang="en-US"/>
              <a:t>5.3. Persistent data design (one slide).</a:t>
            </a:r>
            <a:endParaRPr lang="en-US">
              <a:cs typeface="Calibri"/>
            </a:endParaRPr>
          </a:p>
          <a:p>
            <a:r>
              <a:rPr lang="en-US"/>
              <a:t>5.4. Security/Privacy (one slide).</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E15F4D33-D335-437E-A71B-219F41104AD1}" type="slidenum">
              <a:rPr lang="en-US"/>
              <a:t>20</a:t>
            </a:fld>
            <a:endParaRPr lang="en-US"/>
          </a:p>
        </p:txBody>
      </p:sp>
    </p:spTree>
    <p:extLst>
      <p:ext uri="{BB962C8B-B14F-4D97-AF65-F5344CB8AC3E}">
        <p14:creationId xmlns:p14="http://schemas.microsoft.com/office/powerpoint/2010/main" val="3115001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6. Detailed design:</a:t>
            </a:r>
            <a:endParaRPr lang="en-US">
              <a:cs typeface="Calibri" panose="020F0502020204030204"/>
            </a:endParaRPr>
          </a:p>
          <a:p>
            <a:r>
              <a:rPr lang="en-US"/>
              <a:t>6.1. Minimal class diagram. Identify the design patterns used (one or more slides).</a:t>
            </a:r>
            <a:endParaRPr lang="en-US">
              <a:cs typeface="Calibri" panose="020F0502020204030204"/>
            </a:endParaRPr>
          </a:p>
          <a:p>
            <a:r>
              <a:rPr lang="en-US"/>
              <a:t>6.2. State machine for the main control object or the most important object of the implemented uses cases (one or more slides).</a:t>
            </a:r>
            <a:endParaRPr lang="en-US">
              <a:cs typeface="Calibri" panose="020F0502020204030204"/>
            </a:endParaRPr>
          </a:p>
          <a:p>
            <a:r>
              <a:rPr lang="en-US"/>
              <a:t>6.3. Main algorithm used related to an implemented use case described above (one or more slides).</a:t>
            </a:r>
            <a:endParaRPr lang="en-US">
              <a:cs typeface="Calibri" panose="020F0502020204030204"/>
            </a:endParaRPr>
          </a:p>
          <a:p>
            <a:endParaRPr lang="en-US">
              <a:cs typeface="Calibri" panose="020F0502020204030204"/>
            </a:endParaRPr>
          </a:p>
        </p:txBody>
      </p:sp>
      <p:sp>
        <p:nvSpPr>
          <p:cNvPr id="4" name="Slide Number Placeholder 3"/>
          <p:cNvSpPr>
            <a:spLocks noGrp="1"/>
          </p:cNvSpPr>
          <p:nvPr>
            <p:ph type="sldNum" sz="quarter" idx="5"/>
          </p:nvPr>
        </p:nvSpPr>
        <p:spPr/>
        <p:txBody>
          <a:bodyPr/>
          <a:lstStyle/>
          <a:p>
            <a:fld id="{E15F4D33-D335-437E-A71B-219F41104AD1}" type="slidenum">
              <a:rPr lang="en-US"/>
              <a:t>21</a:t>
            </a:fld>
            <a:endParaRPr lang="en-US"/>
          </a:p>
        </p:txBody>
      </p:sp>
    </p:spTree>
    <p:extLst>
      <p:ext uri="{BB962C8B-B14F-4D97-AF65-F5344CB8AC3E}">
        <p14:creationId xmlns:p14="http://schemas.microsoft.com/office/powerpoint/2010/main" val="2753915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6. Detailed design:</a:t>
            </a:r>
            <a:endParaRPr lang="en-US">
              <a:cs typeface="Calibri" panose="020F0502020204030204"/>
            </a:endParaRPr>
          </a:p>
          <a:p>
            <a:r>
              <a:rPr lang="en-US"/>
              <a:t>6.1. Minimal class diagram. Identify the design patterns used (one or more slides).</a:t>
            </a:r>
            <a:endParaRPr lang="en-US">
              <a:cs typeface="Calibri" panose="020F0502020204030204"/>
            </a:endParaRPr>
          </a:p>
          <a:p>
            <a:r>
              <a:rPr lang="en-US"/>
              <a:t>6.2. State machine for the main control object or the most important object of the implemented uses cases (one or more slides).</a:t>
            </a:r>
            <a:endParaRPr lang="en-US">
              <a:cs typeface="Calibri" panose="020F0502020204030204"/>
            </a:endParaRPr>
          </a:p>
          <a:p>
            <a:r>
              <a:rPr lang="en-US"/>
              <a:t>6.3. Main algorithm used related to an implemented use case described above (one or more slides).</a:t>
            </a:r>
            <a:endParaRPr lang="en-US">
              <a:cs typeface="Calibri" panose="020F0502020204030204"/>
            </a:endParaRPr>
          </a:p>
          <a:p>
            <a:endParaRPr lang="en-US"/>
          </a:p>
          <a:p>
            <a:endParaRPr lang="en-US">
              <a:cs typeface="Calibri"/>
            </a:endParaRPr>
          </a:p>
        </p:txBody>
      </p:sp>
      <p:sp>
        <p:nvSpPr>
          <p:cNvPr id="4" name="Slide Number Placeholder 3"/>
          <p:cNvSpPr>
            <a:spLocks noGrp="1"/>
          </p:cNvSpPr>
          <p:nvPr>
            <p:ph type="sldNum" sz="quarter" idx="5"/>
          </p:nvPr>
        </p:nvSpPr>
        <p:spPr/>
        <p:txBody>
          <a:bodyPr/>
          <a:lstStyle/>
          <a:p>
            <a:fld id="{E15F4D33-D335-437E-A71B-219F41104AD1}" type="slidenum">
              <a:rPr lang="en-US"/>
              <a:t>23</a:t>
            </a:fld>
            <a:endParaRPr lang="en-US"/>
          </a:p>
        </p:txBody>
      </p:sp>
    </p:spTree>
    <p:extLst>
      <p:ext uri="{BB962C8B-B14F-4D97-AF65-F5344CB8AC3E}">
        <p14:creationId xmlns:p14="http://schemas.microsoft.com/office/powerpoint/2010/main" val="42019246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6. Detailed design:</a:t>
            </a:r>
            <a:endParaRPr lang="en-US">
              <a:cs typeface="Calibri" panose="020F0502020204030204"/>
            </a:endParaRPr>
          </a:p>
          <a:p>
            <a:r>
              <a:rPr lang="en-US"/>
              <a:t>6.1. Minimal class diagram. Identify the design patterns used (one or more slides).</a:t>
            </a:r>
            <a:endParaRPr lang="en-US">
              <a:cs typeface="Calibri" panose="020F0502020204030204"/>
            </a:endParaRPr>
          </a:p>
          <a:p>
            <a:r>
              <a:rPr lang="en-US"/>
              <a:t>6.2. State machine for the main control object or the most important object of the implemented uses cases (one or more slides).</a:t>
            </a:r>
            <a:endParaRPr lang="en-US">
              <a:cs typeface="Calibri" panose="020F0502020204030204"/>
            </a:endParaRPr>
          </a:p>
          <a:p>
            <a:r>
              <a:rPr lang="en-US"/>
              <a:t>6.3. Main algorithm used related to an implemented use case described above (one or more slides).</a:t>
            </a:r>
            <a:endParaRPr lang="en-US">
              <a:cs typeface="Calibri" panose="020F0502020204030204"/>
            </a:endParaRPr>
          </a:p>
          <a:p>
            <a:endParaRPr lang="en-US"/>
          </a:p>
          <a:p>
            <a:endParaRPr lang="en-US">
              <a:cs typeface="Calibri"/>
            </a:endParaRPr>
          </a:p>
        </p:txBody>
      </p:sp>
      <p:sp>
        <p:nvSpPr>
          <p:cNvPr id="4" name="Slide Number Placeholder 3"/>
          <p:cNvSpPr>
            <a:spLocks noGrp="1"/>
          </p:cNvSpPr>
          <p:nvPr>
            <p:ph type="sldNum" sz="quarter" idx="5"/>
          </p:nvPr>
        </p:nvSpPr>
        <p:spPr/>
        <p:txBody>
          <a:bodyPr/>
          <a:lstStyle/>
          <a:p>
            <a:fld id="{E15F4D33-D335-437E-A71B-219F41104AD1}" type="slidenum">
              <a:rPr lang="en-US"/>
              <a:t>24</a:t>
            </a:fld>
            <a:endParaRPr lang="en-US"/>
          </a:p>
        </p:txBody>
      </p:sp>
    </p:spTree>
    <p:extLst>
      <p:ext uri="{BB962C8B-B14F-4D97-AF65-F5344CB8AC3E}">
        <p14:creationId xmlns:p14="http://schemas.microsoft.com/office/powerpoint/2010/main" val="30531839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Summarize your contribution</a:t>
            </a:r>
          </a:p>
          <a:p>
            <a:r>
              <a:rPr lang="en-US"/>
              <a:t>Include your contact information</a:t>
            </a:r>
            <a:endParaRPr lang="en-US">
              <a:cs typeface="Calibri"/>
            </a:endParaRPr>
          </a:p>
          <a:p>
            <a:r>
              <a:rPr lang="en-US"/>
              <a:t>Ask if anyone has any questions for you.</a:t>
            </a:r>
            <a:endParaRPr lang="en-US">
              <a:cs typeface="Calibri"/>
            </a:endParaRPr>
          </a:p>
          <a:p>
            <a:r>
              <a:rPr lang="en-US"/>
              <a:t>Thank your audience</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E15F4D33-D335-437E-A71B-219F41104AD1}" type="slidenum">
              <a:rPr lang="en-US"/>
              <a:t>25</a:t>
            </a:fld>
            <a:endParaRPr lang="en-US"/>
          </a:p>
        </p:txBody>
      </p:sp>
    </p:spTree>
    <p:extLst>
      <p:ext uri="{BB962C8B-B14F-4D97-AF65-F5344CB8AC3E}">
        <p14:creationId xmlns:p14="http://schemas.microsoft.com/office/powerpoint/2010/main" val="446126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endParaRPr lang="en-US">
              <a:cs typeface="Calibri"/>
            </a:endParaRPr>
          </a:p>
          <a:p>
            <a:r>
              <a:rPr lang="en-US"/>
              <a:t>4.2. UML use cases and the use case diagram for the implemented use cases (one or more slides).</a:t>
            </a:r>
            <a:endParaRPr lang="en-US">
              <a:cs typeface="Calibri"/>
            </a:endParaRPr>
          </a:p>
          <a:p>
            <a:r>
              <a:rPr lang="en-US"/>
              <a:t>4.3. UML sequence diagrams for the implemented use cases.</a:t>
            </a:r>
          </a:p>
        </p:txBody>
      </p:sp>
      <p:sp>
        <p:nvSpPr>
          <p:cNvPr id="4" name="Slide Number Placeholder 3"/>
          <p:cNvSpPr>
            <a:spLocks noGrp="1"/>
          </p:cNvSpPr>
          <p:nvPr>
            <p:ph type="sldNum" sz="quarter" idx="5"/>
          </p:nvPr>
        </p:nvSpPr>
        <p:spPr/>
        <p:txBody>
          <a:bodyPr/>
          <a:lstStyle/>
          <a:p>
            <a:fld id="{E15F4D33-D335-437E-A71B-219F41104AD1}" type="slidenum">
              <a:rPr lang="en-US"/>
              <a:t>7</a:t>
            </a:fld>
            <a:endParaRPr lang="en-US"/>
          </a:p>
        </p:txBody>
      </p:sp>
    </p:spTree>
    <p:extLst>
      <p:ext uri="{BB962C8B-B14F-4D97-AF65-F5344CB8AC3E}">
        <p14:creationId xmlns:p14="http://schemas.microsoft.com/office/powerpoint/2010/main" val="3159170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Summarize your contribution</a:t>
            </a:r>
          </a:p>
          <a:p>
            <a:r>
              <a:rPr lang="en-US"/>
              <a:t>Include your contact information</a:t>
            </a:r>
            <a:endParaRPr lang="en-US">
              <a:cs typeface="Calibri"/>
            </a:endParaRPr>
          </a:p>
          <a:p>
            <a:r>
              <a:rPr lang="en-US"/>
              <a:t>Ask if anyone has any questions for you.</a:t>
            </a:r>
            <a:endParaRPr lang="en-US">
              <a:cs typeface="Calibri"/>
            </a:endParaRPr>
          </a:p>
          <a:p>
            <a:r>
              <a:rPr lang="en-US"/>
              <a:t>Thank your audience</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E15F4D33-D335-437E-A71B-219F41104AD1}" type="slidenum">
              <a:rPr lang="en-US"/>
              <a:t>26</a:t>
            </a:fld>
            <a:endParaRPr lang="en-US"/>
          </a:p>
        </p:txBody>
      </p:sp>
    </p:spTree>
    <p:extLst>
      <p:ext uri="{BB962C8B-B14F-4D97-AF65-F5344CB8AC3E}">
        <p14:creationId xmlns:p14="http://schemas.microsoft.com/office/powerpoint/2010/main" val="30162019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Summarize your contribution</a:t>
            </a:r>
          </a:p>
          <a:p>
            <a:r>
              <a:rPr lang="en-US"/>
              <a:t>Include your contact information</a:t>
            </a:r>
            <a:endParaRPr lang="en-US">
              <a:cs typeface="Calibri"/>
            </a:endParaRPr>
          </a:p>
          <a:p>
            <a:r>
              <a:rPr lang="en-US"/>
              <a:t>Ask if anyone has any questions for you.</a:t>
            </a:r>
            <a:endParaRPr lang="en-US">
              <a:cs typeface="Calibri"/>
            </a:endParaRPr>
          </a:p>
          <a:p>
            <a:r>
              <a:rPr lang="en-US"/>
              <a:t>Thank your audience</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E15F4D33-D335-437E-A71B-219F41104AD1}" type="slidenum">
              <a:rPr lang="en-US"/>
              <a:t>28</a:t>
            </a:fld>
            <a:endParaRPr lang="en-US"/>
          </a:p>
        </p:txBody>
      </p:sp>
    </p:spTree>
    <p:extLst>
      <p:ext uri="{BB962C8B-B14F-4D97-AF65-F5344CB8AC3E}">
        <p14:creationId xmlns:p14="http://schemas.microsoft.com/office/powerpoint/2010/main" val="3131262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endParaRPr lang="en-US">
              <a:cs typeface="Calibri"/>
            </a:endParaRPr>
          </a:p>
          <a:p>
            <a:r>
              <a:rPr lang="en-US"/>
              <a:t>4.2. UML use cases and the use case diagram for the implemented use cases (one or more slides).</a:t>
            </a:r>
            <a:endParaRPr lang="en-US">
              <a:cs typeface="Calibri"/>
            </a:endParaRPr>
          </a:p>
          <a:p>
            <a:r>
              <a:rPr lang="en-US"/>
              <a:t>4.3. UML sequence diagrams for the implemented use cases.</a:t>
            </a:r>
          </a:p>
        </p:txBody>
      </p:sp>
      <p:sp>
        <p:nvSpPr>
          <p:cNvPr id="4" name="Slide Number Placeholder 3"/>
          <p:cNvSpPr>
            <a:spLocks noGrp="1"/>
          </p:cNvSpPr>
          <p:nvPr>
            <p:ph type="sldNum" sz="quarter" idx="5"/>
          </p:nvPr>
        </p:nvSpPr>
        <p:spPr/>
        <p:txBody>
          <a:bodyPr/>
          <a:lstStyle/>
          <a:p>
            <a:fld id="{E15F4D33-D335-437E-A71B-219F41104AD1}" type="slidenum">
              <a:rPr lang="en-US"/>
              <a:t>8</a:t>
            </a:fld>
            <a:endParaRPr lang="en-US"/>
          </a:p>
        </p:txBody>
      </p:sp>
    </p:spTree>
    <p:extLst>
      <p:ext uri="{BB962C8B-B14F-4D97-AF65-F5344CB8AC3E}">
        <p14:creationId xmlns:p14="http://schemas.microsoft.com/office/powerpoint/2010/main" val="3601979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endParaRPr lang="en-US">
              <a:cs typeface="Calibri"/>
            </a:endParaRPr>
          </a:p>
          <a:p>
            <a:r>
              <a:rPr lang="en-US"/>
              <a:t>4.2. UML use cases and the use case diagram for the implemented use cases (one or more slides).</a:t>
            </a:r>
            <a:endParaRPr lang="en-US">
              <a:cs typeface="Calibri"/>
            </a:endParaRPr>
          </a:p>
          <a:p>
            <a:r>
              <a:rPr lang="en-US"/>
              <a:t>4.3. UML sequence diagrams for the implemented use cases.</a:t>
            </a:r>
          </a:p>
        </p:txBody>
      </p:sp>
      <p:sp>
        <p:nvSpPr>
          <p:cNvPr id="4" name="Slide Number Placeholder 3"/>
          <p:cNvSpPr>
            <a:spLocks noGrp="1"/>
          </p:cNvSpPr>
          <p:nvPr>
            <p:ph type="sldNum" sz="quarter" idx="5"/>
          </p:nvPr>
        </p:nvSpPr>
        <p:spPr/>
        <p:txBody>
          <a:bodyPr/>
          <a:lstStyle/>
          <a:p>
            <a:fld id="{E15F4D33-D335-437E-A71B-219F41104AD1}" type="slidenum">
              <a:rPr lang="en-US"/>
              <a:t>9</a:t>
            </a:fld>
            <a:endParaRPr lang="en-US"/>
          </a:p>
        </p:txBody>
      </p:sp>
    </p:spTree>
    <p:extLst>
      <p:ext uri="{BB962C8B-B14F-4D97-AF65-F5344CB8AC3E}">
        <p14:creationId xmlns:p14="http://schemas.microsoft.com/office/powerpoint/2010/main" val="1417316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endParaRPr lang="en-US">
              <a:cs typeface="Calibri"/>
            </a:endParaRPr>
          </a:p>
          <a:p>
            <a:r>
              <a:rPr lang="en-US"/>
              <a:t>4.2. UML use cases and the use case diagram for the implemented use cases (one or more slides).</a:t>
            </a:r>
            <a:endParaRPr lang="en-US">
              <a:cs typeface="Calibri"/>
            </a:endParaRPr>
          </a:p>
          <a:p>
            <a:r>
              <a:rPr lang="en-US"/>
              <a:t>4.3. UML sequence diagrams for the implemented use cases.</a:t>
            </a:r>
          </a:p>
        </p:txBody>
      </p:sp>
      <p:sp>
        <p:nvSpPr>
          <p:cNvPr id="4" name="Slide Number Placeholder 3"/>
          <p:cNvSpPr>
            <a:spLocks noGrp="1"/>
          </p:cNvSpPr>
          <p:nvPr>
            <p:ph type="sldNum" sz="quarter" idx="5"/>
          </p:nvPr>
        </p:nvSpPr>
        <p:spPr/>
        <p:txBody>
          <a:bodyPr/>
          <a:lstStyle/>
          <a:p>
            <a:fld id="{E15F4D33-D335-437E-A71B-219F41104AD1}" type="slidenum">
              <a:rPr lang="en-US"/>
              <a:t>10</a:t>
            </a:fld>
            <a:endParaRPr lang="en-US"/>
          </a:p>
        </p:txBody>
      </p:sp>
    </p:spTree>
    <p:extLst>
      <p:ext uri="{BB962C8B-B14F-4D97-AF65-F5344CB8AC3E}">
        <p14:creationId xmlns:p14="http://schemas.microsoft.com/office/powerpoint/2010/main" val="2924896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endParaRPr lang="en-US">
              <a:cs typeface="Calibri"/>
            </a:endParaRPr>
          </a:p>
          <a:p>
            <a:r>
              <a:rPr lang="en-US"/>
              <a:t>4.2. UML use cases and the use case diagram for the implemented use cases (one or more slides).</a:t>
            </a:r>
            <a:endParaRPr lang="en-US">
              <a:cs typeface="Calibri"/>
            </a:endParaRPr>
          </a:p>
          <a:p>
            <a:r>
              <a:rPr lang="en-US"/>
              <a:t>4.3. UML sequence diagrams for the implemented use cases.</a:t>
            </a:r>
          </a:p>
        </p:txBody>
      </p:sp>
      <p:sp>
        <p:nvSpPr>
          <p:cNvPr id="4" name="Slide Number Placeholder 3"/>
          <p:cNvSpPr>
            <a:spLocks noGrp="1"/>
          </p:cNvSpPr>
          <p:nvPr>
            <p:ph type="sldNum" sz="quarter" idx="5"/>
          </p:nvPr>
        </p:nvSpPr>
        <p:spPr/>
        <p:txBody>
          <a:bodyPr/>
          <a:lstStyle/>
          <a:p>
            <a:fld id="{E15F4D33-D335-437E-A71B-219F41104AD1}" type="slidenum">
              <a:rPr lang="en-US"/>
              <a:t>11</a:t>
            </a:fld>
            <a:endParaRPr lang="en-US"/>
          </a:p>
        </p:txBody>
      </p:sp>
    </p:spTree>
    <p:extLst>
      <p:ext uri="{BB962C8B-B14F-4D97-AF65-F5344CB8AC3E}">
        <p14:creationId xmlns:p14="http://schemas.microsoft.com/office/powerpoint/2010/main" val="3104745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4. Requirements:</a:t>
            </a:r>
            <a:endParaRPr lang="en-US">
              <a:cs typeface="Calibri" panose="020F0502020204030204"/>
            </a:endParaRPr>
          </a:p>
          <a:p>
            <a:r>
              <a:rPr lang="en-US"/>
              <a:t>4.1. User stories implemented (one or more slides).</a:t>
            </a:r>
            <a:endParaRPr lang="en-US">
              <a:cs typeface="Calibri" panose="020F0502020204030204"/>
            </a:endParaRPr>
          </a:p>
          <a:p>
            <a:r>
              <a:rPr lang="en-US"/>
              <a:t>4.2. UML use cases and the use case diagram for the implemented use cases (one or more slides).</a:t>
            </a:r>
            <a:endParaRPr lang="en-US">
              <a:cs typeface="Calibri" panose="020F0502020204030204"/>
            </a:endParaRPr>
          </a:p>
          <a:p>
            <a:r>
              <a:rPr lang="en-US"/>
              <a:t>4.3. UML sequence diagrams for the implemented use cases.</a:t>
            </a:r>
            <a:endParaRPr lang="en-US">
              <a:cs typeface="Calibri" panose="020F0502020204030204"/>
            </a:endParaRPr>
          </a:p>
          <a:p>
            <a:endParaRPr lang="en-US"/>
          </a:p>
          <a:p>
            <a:endParaRPr lang="en-US">
              <a:cs typeface="Calibri"/>
            </a:endParaRPr>
          </a:p>
        </p:txBody>
      </p:sp>
      <p:sp>
        <p:nvSpPr>
          <p:cNvPr id="4" name="Slide Number Placeholder 3"/>
          <p:cNvSpPr>
            <a:spLocks noGrp="1"/>
          </p:cNvSpPr>
          <p:nvPr>
            <p:ph type="sldNum" sz="quarter" idx="5"/>
          </p:nvPr>
        </p:nvSpPr>
        <p:spPr/>
        <p:txBody>
          <a:bodyPr/>
          <a:lstStyle/>
          <a:p>
            <a:fld id="{E15F4D33-D335-437E-A71B-219F41104AD1}" type="slidenum">
              <a:rPr lang="en-US"/>
              <a:t>12</a:t>
            </a:fld>
            <a:endParaRPr lang="en-US"/>
          </a:p>
        </p:txBody>
      </p:sp>
    </p:spTree>
    <p:extLst>
      <p:ext uri="{BB962C8B-B14F-4D97-AF65-F5344CB8AC3E}">
        <p14:creationId xmlns:p14="http://schemas.microsoft.com/office/powerpoint/2010/main" val="27919207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4. Requirements:</a:t>
            </a:r>
            <a:endParaRPr lang="en-US">
              <a:cs typeface="Calibri" panose="020F0502020204030204"/>
            </a:endParaRPr>
          </a:p>
          <a:p>
            <a:r>
              <a:rPr lang="en-US"/>
              <a:t>4.1. User stories implemented (one or more slides).</a:t>
            </a:r>
            <a:endParaRPr lang="en-US">
              <a:cs typeface="Calibri" panose="020F0502020204030204"/>
            </a:endParaRPr>
          </a:p>
          <a:p>
            <a:r>
              <a:rPr lang="en-US"/>
              <a:t>4.2. UML use cases and the use case diagram for the implemented use cases (one or more slides).</a:t>
            </a:r>
            <a:endParaRPr lang="en-US">
              <a:cs typeface="Calibri" panose="020F0502020204030204"/>
            </a:endParaRPr>
          </a:p>
          <a:p>
            <a:r>
              <a:rPr lang="en-US"/>
              <a:t>4.3. UML sequence diagrams for the implemented use cases.</a:t>
            </a:r>
            <a:endParaRPr lang="en-US">
              <a:cs typeface="Calibri" panose="020F0502020204030204"/>
            </a:endParaRPr>
          </a:p>
          <a:p>
            <a:endParaRPr lang="en-US"/>
          </a:p>
          <a:p>
            <a:endParaRPr lang="en-US">
              <a:cs typeface="Calibri"/>
            </a:endParaRPr>
          </a:p>
        </p:txBody>
      </p:sp>
      <p:sp>
        <p:nvSpPr>
          <p:cNvPr id="4" name="Slide Number Placeholder 3"/>
          <p:cNvSpPr>
            <a:spLocks noGrp="1"/>
          </p:cNvSpPr>
          <p:nvPr>
            <p:ph type="sldNum" sz="quarter" idx="5"/>
          </p:nvPr>
        </p:nvSpPr>
        <p:spPr/>
        <p:txBody>
          <a:bodyPr/>
          <a:lstStyle/>
          <a:p>
            <a:fld id="{E15F4D33-D335-437E-A71B-219F41104AD1}" type="slidenum">
              <a:rPr lang="en-US"/>
              <a:t>13</a:t>
            </a:fld>
            <a:endParaRPr lang="en-US"/>
          </a:p>
        </p:txBody>
      </p:sp>
    </p:spTree>
    <p:extLst>
      <p:ext uri="{BB962C8B-B14F-4D97-AF65-F5344CB8AC3E}">
        <p14:creationId xmlns:p14="http://schemas.microsoft.com/office/powerpoint/2010/main" val="1014015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4. Requirements:</a:t>
            </a:r>
            <a:endParaRPr lang="en-US">
              <a:cs typeface="Calibri" panose="020F0502020204030204"/>
            </a:endParaRPr>
          </a:p>
          <a:p>
            <a:r>
              <a:rPr lang="en-US"/>
              <a:t>4.1. User stories implemented (one or more slides).</a:t>
            </a:r>
            <a:endParaRPr lang="en-US">
              <a:cs typeface="Calibri" panose="020F0502020204030204"/>
            </a:endParaRPr>
          </a:p>
          <a:p>
            <a:r>
              <a:rPr lang="en-US"/>
              <a:t>4.2. UML use cases and the use case diagram for the implemented use cases (one or more slides).</a:t>
            </a:r>
            <a:endParaRPr lang="en-US">
              <a:cs typeface="Calibri" panose="020F0502020204030204"/>
            </a:endParaRPr>
          </a:p>
          <a:p>
            <a:r>
              <a:rPr lang="en-US"/>
              <a:t>4.3. UML sequence diagrams for the implemented use cases.</a:t>
            </a:r>
            <a:endParaRPr lang="en-US">
              <a:cs typeface="Calibri" panose="020F0502020204030204"/>
            </a:endParaRPr>
          </a:p>
          <a:p>
            <a:endParaRPr lang="en-US"/>
          </a:p>
          <a:p>
            <a:endParaRPr lang="en-US">
              <a:cs typeface="Calibri"/>
            </a:endParaRPr>
          </a:p>
        </p:txBody>
      </p:sp>
      <p:sp>
        <p:nvSpPr>
          <p:cNvPr id="4" name="Slide Number Placeholder 3"/>
          <p:cNvSpPr>
            <a:spLocks noGrp="1"/>
          </p:cNvSpPr>
          <p:nvPr>
            <p:ph type="sldNum" sz="quarter" idx="5"/>
          </p:nvPr>
        </p:nvSpPr>
        <p:spPr/>
        <p:txBody>
          <a:bodyPr/>
          <a:lstStyle/>
          <a:p>
            <a:fld id="{E15F4D33-D335-437E-A71B-219F41104AD1}" type="slidenum">
              <a:rPr lang="en-US"/>
              <a:t>14</a:t>
            </a:fld>
            <a:endParaRPr lang="en-US"/>
          </a:p>
        </p:txBody>
      </p:sp>
    </p:spTree>
    <p:extLst>
      <p:ext uri="{BB962C8B-B14F-4D97-AF65-F5344CB8AC3E}">
        <p14:creationId xmlns:p14="http://schemas.microsoft.com/office/powerpoint/2010/main" val="426407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hasCustomPrompt="1"/>
          </p:nvPr>
        </p:nvSpPr>
        <p:spPr>
          <a:xfrm>
            <a:off x="1859280" y="1041400"/>
            <a:ext cx="9072880" cy="2387600"/>
          </a:xfrm>
        </p:spPr>
        <p:txBody>
          <a:bodyPr anchor="b"/>
          <a:lstStyle>
            <a:lvl1pPr algn="l">
              <a:defRPr sz="6000">
                <a:latin typeface="+mj-lt"/>
              </a:defRPr>
            </a:lvl1pPr>
          </a:lstStyle>
          <a:p>
            <a:r>
              <a:rPr lang="en-US"/>
              <a:t>Click to edit title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hasCustomPrompt="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4" name="Rectangle 13">
            <a:extLst>
              <a:ext uri="{FF2B5EF4-FFF2-40B4-BE49-F238E27FC236}">
                <a16:creationId xmlns:a16="http://schemas.microsoft.com/office/drawing/2014/main" id="{6D160586-861C-4B4A-B3C1-7DED77E0D98D}"/>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5" name="Group 14">
            <a:extLst>
              <a:ext uri="{FF2B5EF4-FFF2-40B4-BE49-F238E27FC236}">
                <a16:creationId xmlns:a16="http://schemas.microsoft.com/office/drawing/2014/main" id="{FD27F4DB-DB0D-C445-9BAA-CE7846200FC3}"/>
              </a:ext>
            </a:extLst>
          </p:cNvPr>
          <p:cNvGrpSpPr/>
          <p:nvPr userDrawn="1"/>
        </p:nvGrpSpPr>
        <p:grpSpPr>
          <a:xfrm>
            <a:off x="11449163" y="211742"/>
            <a:ext cx="522582" cy="530387"/>
            <a:chOff x="11140977" y="745236"/>
            <a:chExt cx="522582" cy="530387"/>
          </a:xfrm>
        </p:grpSpPr>
        <p:sp>
          <p:nvSpPr>
            <p:cNvPr id="16" name="Rectangle 15">
              <a:extLst>
                <a:ext uri="{FF2B5EF4-FFF2-40B4-BE49-F238E27FC236}">
                  <a16:creationId xmlns:a16="http://schemas.microsoft.com/office/drawing/2014/main" id="{1B99A9E4-2E47-2945-AF49-E86039D6D3CF}"/>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8D6E70C2-2120-234D-8BF5-03A197FE33CD}"/>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itle 1">
            <a:extLst>
              <a:ext uri="{FF2B5EF4-FFF2-40B4-BE49-F238E27FC236}">
                <a16:creationId xmlns:a16="http://schemas.microsoft.com/office/drawing/2014/main" id="{B258CE01-A8BD-1F46-B608-609B76E1808B}"/>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86248912-4484-A745-BA80-59401291847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4" name="Picture 23" descr="A picture containing drawing&#10;&#10;Description automatically generated">
            <a:extLst>
              <a:ext uri="{FF2B5EF4-FFF2-40B4-BE49-F238E27FC236}">
                <a16:creationId xmlns:a16="http://schemas.microsoft.com/office/drawing/2014/main" id="{D1B4D635-A593-7945-8EDA-ADED8A098EB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11449544" y="206704"/>
            <a:ext cx="522582" cy="530386"/>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Title 1">
            <a:extLst>
              <a:ext uri="{FF2B5EF4-FFF2-40B4-BE49-F238E27FC236}">
                <a16:creationId xmlns:a16="http://schemas.microsoft.com/office/drawing/2014/main" id="{83924F5E-D108-B44B-BD4E-EAFA23B64A2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0DFCC28B-CE75-2F4A-9550-DB0AA2B0AFA4}"/>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69605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tx1">
                    <a:lumMod val="75000"/>
                    <a:lumOff val="25000"/>
                  </a:schemeClr>
                </a:solidFill>
              </a:rPr>
              <a:t>   </a:t>
            </a:r>
          </a:p>
        </p:txBody>
      </p:sp>
      <p:sp>
        <p:nvSpPr>
          <p:cNvPr id="15" name="Rectangle 14">
            <a:extLst>
              <a:ext uri="{FF2B5EF4-FFF2-40B4-BE49-F238E27FC236}">
                <a16:creationId xmlns:a16="http://schemas.microsoft.com/office/drawing/2014/main" id="{37434100-61CF-6F49-9405-A42ADAC19898}"/>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2" name="Group 21">
            <a:extLst>
              <a:ext uri="{FF2B5EF4-FFF2-40B4-BE49-F238E27FC236}">
                <a16:creationId xmlns:a16="http://schemas.microsoft.com/office/drawing/2014/main" id="{AE7E0A4A-5F73-CF40-9129-BA6EB31298BD}"/>
              </a:ext>
            </a:extLst>
          </p:cNvPr>
          <p:cNvGrpSpPr/>
          <p:nvPr userDrawn="1"/>
        </p:nvGrpSpPr>
        <p:grpSpPr>
          <a:xfrm flipH="1">
            <a:off x="11449544" y="206704"/>
            <a:ext cx="522582" cy="530386"/>
            <a:chOff x="2645664" y="2011680"/>
            <a:chExt cx="735606" cy="746592"/>
          </a:xfrm>
        </p:grpSpPr>
        <p:sp>
          <p:nvSpPr>
            <p:cNvPr id="23" name="Rectangle 22">
              <a:extLst>
                <a:ext uri="{FF2B5EF4-FFF2-40B4-BE49-F238E27FC236}">
                  <a16:creationId xmlns:a16="http://schemas.microsoft.com/office/drawing/2014/main" id="{91797617-3351-D84F-A2E8-6AB2D5F744EC}"/>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323528AD-51B4-D848-BC86-6ED834FBA9F6}"/>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7" name="Title 1">
            <a:extLst>
              <a:ext uri="{FF2B5EF4-FFF2-40B4-BE49-F238E27FC236}">
                <a16:creationId xmlns:a16="http://schemas.microsoft.com/office/drawing/2014/main" id="{D7F808DD-AF07-CE40-88F0-D11B0AC58601}"/>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8" name="TextBox 27">
            <a:extLst>
              <a:ext uri="{FF2B5EF4-FFF2-40B4-BE49-F238E27FC236}">
                <a16:creationId xmlns:a16="http://schemas.microsoft.com/office/drawing/2014/main" id="{8B9375C7-5745-8340-BF50-D598D3667523}"/>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4EBEE953-B421-5D46-9ADF-199406C9EA0C}"/>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52701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3" name="Rectangle 22">
            <a:extLst>
              <a:ext uri="{FF2B5EF4-FFF2-40B4-BE49-F238E27FC236}">
                <a16:creationId xmlns:a16="http://schemas.microsoft.com/office/drawing/2014/main" id="{DE6C6A3C-183D-BA42-A14E-D3EE691CC757}"/>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F9B42613-EC14-CB40-B8D0-B3221A00E05B}"/>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54FB4467-775F-4443-B993-7DE67A34DE7D}"/>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13167860-8914-274D-989B-2CC8DABECDA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itle 1">
            <a:extLst>
              <a:ext uri="{FF2B5EF4-FFF2-40B4-BE49-F238E27FC236}">
                <a16:creationId xmlns:a16="http://schemas.microsoft.com/office/drawing/2014/main" id="{1153C681-12B3-514E-AC06-D61BD5A1FB02}"/>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0BF21C5B-8719-F44B-AA4C-4B02932C22C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Picture 16" descr="A picture containing drawing&#10;&#10;Description automatically generated">
            <a:extLst>
              <a:ext uri="{FF2B5EF4-FFF2-40B4-BE49-F238E27FC236}">
                <a16:creationId xmlns:a16="http://schemas.microsoft.com/office/drawing/2014/main" id="{4020135C-D1E4-9544-AE62-8CBA56CFF203}"/>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1236795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E6FA6CF9-7022-924C-88A4-94F92DBBF894}"/>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9CABC5B7-5D7C-5249-8890-3F9DE2D8313B}"/>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560D045A-C3B8-634D-9893-3E1865B8943C}"/>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1396126A-6F81-0D45-A1D5-132B997E946D}"/>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62BACBAD-95F3-E741-ADB1-03DF40C523A7}"/>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BF83791A-7D54-9E46-B494-DC436B7F7161}"/>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0" name="Slide Number Placeholder 5">
            <a:extLst>
              <a:ext uri="{FF2B5EF4-FFF2-40B4-BE49-F238E27FC236}">
                <a16:creationId xmlns:a16="http://schemas.microsoft.com/office/drawing/2014/main" id="{81B7AB0C-1C90-2342-9547-9BA929298B0B}"/>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16" name="Content Placeholder 4" descr="A close up of a sign&#10;&#10;Description automatically generated">
            <a:extLst>
              <a:ext uri="{FF2B5EF4-FFF2-40B4-BE49-F238E27FC236}">
                <a16:creationId xmlns:a16="http://schemas.microsoft.com/office/drawing/2014/main" id="{8E34E4C5-8AF6-4347-A514-B736E49A7BD3}"/>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4088190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3" name="TextBox 22">
            <a:extLst>
              <a:ext uri="{FF2B5EF4-FFF2-40B4-BE49-F238E27FC236}">
                <a16:creationId xmlns:a16="http://schemas.microsoft.com/office/drawing/2014/main" id="{206DEE63-DD2E-F943-9BE2-8512DB04026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0" name="Content Placeholder 4" descr="A close up of a sign&#10;&#10;Description automatically generated">
            <a:extLst>
              <a:ext uri="{FF2B5EF4-FFF2-40B4-BE49-F238E27FC236}">
                <a16:creationId xmlns:a16="http://schemas.microsoft.com/office/drawing/2014/main" id="{CD18ABCC-000D-DB42-82FB-3825823D8932}"/>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7507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6703E010-B3D3-0545-B5A6-ECFDEE96E730}"/>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4" name="Rectangle 13">
            <a:extLst>
              <a:ext uri="{FF2B5EF4-FFF2-40B4-BE49-F238E27FC236}">
                <a16:creationId xmlns:a16="http://schemas.microsoft.com/office/drawing/2014/main" id="{2643C58D-66FC-EC4B-AF3D-11609BB07BCA}"/>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grpSp>
        <p:nvGrpSpPr>
          <p:cNvPr id="20" name="Group 19">
            <a:extLst>
              <a:ext uri="{FF2B5EF4-FFF2-40B4-BE49-F238E27FC236}">
                <a16:creationId xmlns:a16="http://schemas.microsoft.com/office/drawing/2014/main" id="{91E77852-9967-2346-B99F-0FB506F9F8CF}"/>
              </a:ext>
            </a:extLst>
          </p:cNvPr>
          <p:cNvGrpSpPr/>
          <p:nvPr userDrawn="1"/>
        </p:nvGrpSpPr>
        <p:grpSpPr>
          <a:xfrm>
            <a:off x="11449163" y="211742"/>
            <a:ext cx="522582" cy="530387"/>
            <a:chOff x="11140977" y="745236"/>
            <a:chExt cx="522582" cy="530387"/>
          </a:xfrm>
        </p:grpSpPr>
        <p:sp>
          <p:nvSpPr>
            <p:cNvPr id="21" name="Rectangle 20">
              <a:extLst>
                <a:ext uri="{FF2B5EF4-FFF2-40B4-BE49-F238E27FC236}">
                  <a16:creationId xmlns:a16="http://schemas.microsoft.com/office/drawing/2014/main" id="{AB326E00-68C1-4241-8C4E-723F6006811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2150E91-0429-0440-9F6E-64AC0BE947C8}"/>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CC69468-07EE-784A-9D24-2C7FA866995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9" name="Slide Number Placeholder 5">
            <a:extLst>
              <a:ext uri="{FF2B5EF4-FFF2-40B4-BE49-F238E27FC236}">
                <a16:creationId xmlns:a16="http://schemas.microsoft.com/office/drawing/2014/main" id="{855FFE52-6942-014C-80A2-FB2794D3E520}"/>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24" name="Content Placeholder 4" descr="A close up of a sign&#10;&#10;Description automatically generated">
            <a:extLst>
              <a:ext uri="{FF2B5EF4-FFF2-40B4-BE49-F238E27FC236}">
                <a16:creationId xmlns:a16="http://schemas.microsoft.com/office/drawing/2014/main" id="{A38B9243-D865-E246-AA65-F609F55969EA}"/>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Rectangle 14">
            <a:extLst>
              <a:ext uri="{FF2B5EF4-FFF2-40B4-BE49-F238E27FC236}">
                <a16:creationId xmlns:a16="http://schemas.microsoft.com/office/drawing/2014/main" id="{0008B41F-7AC6-4646-A4EF-B85BEC21B971}"/>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11449544" y="206704"/>
            <a:ext cx="522582" cy="530386"/>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1" name="TextBox 20">
            <a:extLst>
              <a:ext uri="{FF2B5EF4-FFF2-40B4-BE49-F238E27FC236}">
                <a16:creationId xmlns:a16="http://schemas.microsoft.com/office/drawing/2014/main" id="{E5EE953F-DC95-A540-A11E-2D40EC88396F}"/>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4" name="Content Placeholder 4" descr="A close up of a sign&#10;&#10;Description automatically generated">
            <a:extLst>
              <a:ext uri="{FF2B5EF4-FFF2-40B4-BE49-F238E27FC236}">
                <a16:creationId xmlns:a16="http://schemas.microsoft.com/office/drawing/2014/main" id="{5E219BDB-34FC-5241-8003-16AFDFE5593F}"/>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167533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wo Content">
    <p:spTree>
      <p:nvGrpSpPr>
        <p:cNvPr id="1" name=""/>
        <p:cNvGrpSpPr/>
        <p:nvPr/>
      </p:nvGrpSpPr>
      <p:grpSpPr>
        <a:xfrm>
          <a:off x="0" y="0"/>
          <a:ext cx="0" cy="0"/>
          <a:chOff x="0" y="0"/>
          <a:chExt cx="0" cy="0"/>
        </a:xfrm>
      </p:grpSpPr>
      <p:pic>
        <p:nvPicPr>
          <p:cNvPr id="13" name="Picture 12" descr="A picture containing bird&#10;&#10;Description automatically generated">
            <a:extLst>
              <a:ext uri="{FF2B5EF4-FFF2-40B4-BE49-F238E27FC236}">
                <a16:creationId xmlns:a16="http://schemas.microsoft.com/office/drawing/2014/main" id="{AB0F2593-D040-CE46-9D46-AEE707D650A9}"/>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Rectangle 17">
            <a:extLst>
              <a:ext uri="{FF2B5EF4-FFF2-40B4-BE49-F238E27FC236}">
                <a16:creationId xmlns:a16="http://schemas.microsoft.com/office/drawing/2014/main" id="{E20CD2BF-6A83-E845-9F39-A907A5CB403C}"/>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Group 19">
            <a:extLst>
              <a:ext uri="{FF2B5EF4-FFF2-40B4-BE49-F238E27FC236}">
                <a16:creationId xmlns:a16="http://schemas.microsoft.com/office/drawing/2014/main" id="{4D62240E-025C-0445-BD7A-F02F43359145}"/>
              </a:ext>
            </a:extLst>
          </p:cNvPr>
          <p:cNvGrpSpPr/>
          <p:nvPr userDrawn="1"/>
        </p:nvGrpSpPr>
        <p:grpSpPr>
          <a:xfrm flipH="1">
            <a:off x="11449544" y="206704"/>
            <a:ext cx="522582" cy="530386"/>
            <a:chOff x="2645664" y="2011680"/>
            <a:chExt cx="735606" cy="746592"/>
          </a:xfrm>
        </p:grpSpPr>
        <p:sp>
          <p:nvSpPr>
            <p:cNvPr id="21" name="Rectangle 20">
              <a:extLst>
                <a:ext uri="{FF2B5EF4-FFF2-40B4-BE49-F238E27FC236}">
                  <a16:creationId xmlns:a16="http://schemas.microsoft.com/office/drawing/2014/main" id="{7791D3E7-2C9E-764A-9670-DBB68FF15FB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EA741CD-3DEC-B245-9AFC-9FC4C82108AE}"/>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4" name="TextBox 23">
            <a:extLst>
              <a:ext uri="{FF2B5EF4-FFF2-40B4-BE49-F238E27FC236}">
                <a16:creationId xmlns:a16="http://schemas.microsoft.com/office/drawing/2014/main" id="{9F8F22AE-B0C0-B240-AA03-59E458A70775}"/>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Content Placeholder 4" descr="A close up of a sign&#10;&#10;Description automatically generated">
            <a:extLst>
              <a:ext uri="{FF2B5EF4-FFF2-40B4-BE49-F238E27FC236}">
                <a16:creationId xmlns:a16="http://schemas.microsoft.com/office/drawing/2014/main" id="{AAA6D444-A56F-FD4E-83DD-7C104CA1D240}"/>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9656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7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022C99D2-1B16-0C4A-9775-49B36FE1BE67}"/>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3" name="Rectangle 22">
            <a:extLst>
              <a:ext uri="{FF2B5EF4-FFF2-40B4-BE49-F238E27FC236}">
                <a16:creationId xmlns:a16="http://schemas.microsoft.com/office/drawing/2014/main" id="{98DDDF24-63E3-1144-8F35-8B6D801840C3}"/>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2053B207-3BC6-4F4F-92C2-EE2F7F247B5C}"/>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A62A6560-528D-454C-A741-F3D3FD66E863}"/>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4774A48F-799F-494F-834C-E9D21460F5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TextBox 29">
            <a:extLst>
              <a:ext uri="{FF2B5EF4-FFF2-40B4-BE49-F238E27FC236}">
                <a16:creationId xmlns:a16="http://schemas.microsoft.com/office/drawing/2014/main" id="{15855360-2DD4-C342-A4C3-6A211223145E}"/>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1" name="Content Placeholder 4" descr="A close up of a sign&#10;&#10;Description automatically generated">
            <a:extLst>
              <a:ext uri="{FF2B5EF4-FFF2-40B4-BE49-F238E27FC236}">
                <a16:creationId xmlns:a16="http://schemas.microsoft.com/office/drawing/2014/main" id="{79E7F631-F999-814A-B8C2-EC10518D3BAC}"/>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2509655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11449163" y="211742"/>
            <a:ext cx="522582" cy="530387"/>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3600" kern="1200">
                <a:solidFill>
                  <a:schemeClr val="tx1">
                    <a:lumMod val="75000"/>
                    <a:lumOff val="25000"/>
                  </a:schemeClr>
                </a:solidFill>
                <a:latin typeface="+mj-lt"/>
                <a:ea typeface="+mj-ea"/>
                <a:cs typeface="+mj-cs"/>
              </a:rPr>
              <a:t>  </a:t>
            </a:r>
          </a:p>
        </p:txBody>
      </p:sp>
      <p:sp>
        <p:nvSpPr>
          <p:cNvPr id="19" name="Title 1">
            <a:extLst>
              <a:ext uri="{FF2B5EF4-FFF2-40B4-BE49-F238E27FC236}">
                <a16:creationId xmlns:a16="http://schemas.microsoft.com/office/drawing/2014/main" id="{C2A68826-4237-D248-930D-663F392D441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0" name="TextBox 19">
            <a:extLst>
              <a:ext uri="{FF2B5EF4-FFF2-40B4-BE49-F238E27FC236}">
                <a16:creationId xmlns:a16="http://schemas.microsoft.com/office/drawing/2014/main" id="{098E7422-1636-294B-9DB1-97B03DF9A01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E1D8F3D4-D725-9B49-965E-7934B20413AD}"/>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1" name="Rectangle 10">
            <a:extLst>
              <a:ext uri="{FF2B5EF4-FFF2-40B4-BE49-F238E27FC236}">
                <a16:creationId xmlns:a16="http://schemas.microsoft.com/office/drawing/2014/main" id="{FA0A2B34-3486-F741-B14F-817B8DD78F82}"/>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243383B5-3E75-294D-8915-7DE84AEA5398}"/>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DC1C9BB-1B72-7546-94E0-FB2C9E053BC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28FE50A-B4DE-5341-952B-7F5EE0C16442}"/>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20" name="Title 1">
            <a:extLst>
              <a:ext uri="{FF2B5EF4-FFF2-40B4-BE49-F238E27FC236}">
                <a16:creationId xmlns:a16="http://schemas.microsoft.com/office/drawing/2014/main" id="{255CA523-D800-5D49-A2D1-EEFA13E4DDA6}"/>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1" name="TextBox 20">
            <a:extLst>
              <a:ext uri="{FF2B5EF4-FFF2-40B4-BE49-F238E27FC236}">
                <a16:creationId xmlns:a16="http://schemas.microsoft.com/office/drawing/2014/main" id="{529EA536-4D26-2448-9BD8-B16A7DE2C77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FD106332-C0BB-6347-8F12-D134D842527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9" name="Picture 28" descr="A close up of a sign&#10;&#10;Description automatically generated">
            <a:extLst>
              <a:ext uri="{FF2B5EF4-FFF2-40B4-BE49-F238E27FC236}">
                <a16:creationId xmlns:a16="http://schemas.microsoft.com/office/drawing/2014/main" id="{A846EC02-D332-4342-9F11-AFAE99EA2D48}"/>
              </a:ext>
            </a:extLst>
          </p:cNvPr>
          <p:cNvPicPr>
            <a:picLocks noChangeAspect="1"/>
          </p:cNvPicPr>
          <p:nvPr userDrawn="1"/>
        </p:nvPicPr>
        <p:blipFill>
          <a:blip r:embed="rId15"/>
          <a:stretch>
            <a:fillRect/>
          </a:stretch>
        </p:blipFill>
        <p:spPr>
          <a:xfrm>
            <a:off x="136741" y="5715122"/>
            <a:ext cx="1271016" cy="9491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12/12/20</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01EEE2DA-9DE3-7D4E-B67F-FBC3395DB34A}"/>
              </a:ext>
            </a:extLst>
          </p:cNvPr>
          <p:cNvPicPr>
            <a:picLocks noChangeAspect="1"/>
          </p:cNvPicPr>
          <p:nvPr userDrawn="1"/>
        </p:nvPicPr>
        <p:blipFill rotWithShape="1">
          <a:blip r:embed="rId16"/>
          <a:srcRect l="13750" b="14612"/>
          <a:stretch/>
        </p:blipFill>
        <p:spPr>
          <a:xfrm>
            <a:off x="1676452" y="1"/>
            <a:ext cx="10515548" cy="6857999"/>
          </a:xfrm>
          <a:prstGeom prst="rect">
            <a:avLst/>
          </a:prstGeom>
        </p:spPr>
      </p:pic>
      <p:sp>
        <p:nvSpPr>
          <p:cNvPr id="10" name="Title 1">
            <a:extLst>
              <a:ext uri="{FF2B5EF4-FFF2-40B4-BE49-F238E27FC236}">
                <a16:creationId xmlns:a16="http://schemas.microsoft.com/office/drawing/2014/main" id="{766AC07B-FC06-8B47-96FE-ABC28A19F3A3}"/>
              </a:ext>
            </a:extLst>
          </p:cNvPr>
          <p:cNvSpPr txBox="1">
            <a:spLocks/>
          </p:cNvSpPr>
          <p:nvPr userDrawn="1"/>
        </p:nvSpPr>
        <p:spPr>
          <a:xfrm>
            <a:off x="1920239" y="532435"/>
            <a:ext cx="9718653" cy="1184156"/>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p>
        </p:txBody>
      </p:sp>
      <p:sp>
        <p:nvSpPr>
          <p:cNvPr id="11" name="Content Placeholder 2">
            <a:extLst>
              <a:ext uri="{FF2B5EF4-FFF2-40B4-BE49-F238E27FC236}">
                <a16:creationId xmlns:a16="http://schemas.microsoft.com/office/drawing/2014/main" id="{54DD134A-CE7D-5F44-BD79-76E9DC634245}"/>
              </a:ext>
            </a:extLst>
          </p:cNvPr>
          <p:cNvSpPr txBox="1">
            <a:spLocks/>
          </p:cNvSpPr>
          <p:nvPr userDrawn="1"/>
        </p:nvSpPr>
        <p:spPr>
          <a:xfrm>
            <a:off x="1920240" y="1825625"/>
            <a:ext cx="9718652" cy="3955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p>
        </p:txBody>
      </p:sp>
      <p:sp>
        <p:nvSpPr>
          <p:cNvPr id="14" name="Rectangle 13">
            <a:extLst>
              <a:ext uri="{FF2B5EF4-FFF2-40B4-BE49-F238E27FC236}">
                <a16:creationId xmlns:a16="http://schemas.microsoft.com/office/drawing/2014/main" id="{778BD53A-3411-754A-9DB0-3B962C309B46}"/>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AB1AD9AE-0B5A-C54A-848F-E631A944D67D}"/>
              </a:ext>
            </a:extLst>
          </p:cNvPr>
          <p:cNvGrpSpPr/>
          <p:nvPr userDrawn="1"/>
        </p:nvGrpSpPr>
        <p:grpSpPr>
          <a:xfrm>
            <a:off x="11449163" y="211742"/>
            <a:ext cx="522582" cy="530387"/>
            <a:chOff x="11140977" y="745236"/>
            <a:chExt cx="522582" cy="530387"/>
          </a:xfrm>
        </p:grpSpPr>
        <p:sp>
          <p:nvSpPr>
            <p:cNvPr id="17" name="Rectangle 16">
              <a:extLst>
                <a:ext uri="{FF2B5EF4-FFF2-40B4-BE49-F238E27FC236}">
                  <a16:creationId xmlns:a16="http://schemas.microsoft.com/office/drawing/2014/main" id="{ED19EE1A-9E9C-9F4B-9020-2809B2404DB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C2E4CCC2-725D-534E-88C7-340D8837A88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F77EF6D-931E-614E-BB10-A2FE2513CB4B}"/>
              </a:ext>
            </a:extLst>
          </p:cNvPr>
          <p:cNvSpPr txBox="1"/>
          <p:nvPr userDrawn="1"/>
        </p:nvSpPr>
        <p:spPr>
          <a:xfrm>
            <a:off x="5349923" y="6421815"/>
            <a:ext cx="6565524"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74" r:id="rId5"/>
    <p:sldLayoutId id="2147483675" r:id="rId6"/>
    <p:sldLayoutId id="2147483676" r:id="rId7"/>
    <p:sldLayoutId id="2147483657" r:id="rId8"/>
    <p:sldLayoutId id="2147483658" r:id="rId9"/>
    <p:sldLayoutId id="2147483659" r:id="rId10"/>
    <p:sldLayoutId id="2147483677" r:id="rId11"/>
    <p:sldLayoutId id="2147483678" r:id="rId12"/>
    <p:sldLayoutId id="2147483679" r:id="rId13"/>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a:xfrm>
            <a:off x="2132449" y="377488"/>
            <a:ext cx="8929107" cy="1286437"/>
          </a:xfrm>
        </p:spPr>
        <p:txBody>
          <a:bodyPr>
            <a:normAutofit/>
          </a:bodyPr>
          <a:lstStyle/>
          <a:p>
            <a:pPr algn="ctr"/>
            <a:r>
              <a:rPr lang="en-US" sz="4400">
                <a:cs typeface="Arial" panose="020B0604020202020204"/>
              </a:rPr>
              <a:t>Senior Project Final Presentation</a:t>
            </a:r>
            <a:br>
              <a:rPr lang="en-US" sz="4400">
                <a:cs typeface="Arial" panose="020B0604020202020204"/>
              </a:rPr>
            </a:br>
            <a:r>
              <a:rPr lang="en-US" sz="3600" i="1">
                <a:cs typeface="Arial" panose="020B0604020202020204"/>
              </a:rPr>
              <a:t>Fall 2020</a:t>
            </a:r>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a:xfrm>
            <a:off x="2432025" y="3405757"/>
            <a:ext cx="9130390" cy="3070904"/>
          </a:xfrm>
        </p:spPr>
        <p:txBody>
          <a:bodyPr vert="horz" lIns="91440" tIns="45720" rIns="91440" bIns="45720" rtlCol="0" anchor="t">
            <a:normAutofit/>
          </a:bodyPr>
          <a:lstStyle/>
          <a:p>
            <a:r>
              <a:rPr lang="en-US" b="1">
                <a:ea typeface="+mn-lt"/>
                <a:cs typeface="+mn-lt"/>
              </a:rPr>
              <a:t>Team:</a:t>
            </a:r>
            <a:r>
              <a:rPr lang="en-US">
                <a:ea typeface="+mn-lt"/>
                <a:cs typeface="+mn-lt"/>
              </a:rPr>
              <a:t> </a:t>
            </a:r>
            <a:r>
              <a:rPr lang="en-US" sz="2000" i="1">
                <a:solidFill>
                  <a:schemeClr val="bg2"/>
                </a:solidFill>
                <a:ea typeface="+mn-lt"/>
                <a:cs typeface="+mn-lt"/>
              </a:rPr>
              <a:t>Gustavo </a:t>
            </a:r>
            <a:r>
              <a:rPr lang="en-US" sz="2000" i="1" err="1">
                <a:solidFill>
                  <a:schemeClr val="bg2"/>
                </a:solidFill>
                <a:ea typeface="+mn-lt"/>
                <a:cs typeface="+mn-lt"/>
              </a:rPr>
              <a:t>Cordido</a:t>
            </a:r>
            <a:r>
              <a:rPr lang="en-US" sz="2000" i="1">
                <a:solidFill>
                  <a:schemeClr val="bg2"/>
                </a:solidFill>
                <a:ea typeface="+mn-lt"/>
                <a:cs typeface="+mn-lt"/>
              </a:rPr>
              <a:t>, Alexander Pastoriza, Robert Rodriguez, </a:t>
            </a:r>
            <a:r>
              <a:rPr lang="en-US" sz="2000" i="1" err="1">
                <a:solidFill>
                  <a:schemeClr val="bg2"/>
                </a:solidFill>
                <a:ea typeface="+mn-lt"/>
                <a:cs typeface="+mn-lt"/>
              </a:rPr>
              <a:t>Idiel</a:t>
            </a:r>
            <a:r>
              <a:rPr lang="en-US" sz="2000" i="1">
                <a:solidFill>
                  <a:schemeClr val="bg2"/>
                </a:solidFill>
                <a:ea typeface="+mn-lt"/>
                <a:cs typeface="+mn-lt"/>
              </a:rPr>
              <a:t> Guerra, Jose Bello</a:t>
            </a:r>
            <a:endParaRPr lang="en-US" sz="2000" i="1">
              <a:solidFill>
                <a:schemeClr val="bg2"/>
              </a:solidFill>
              <a:cs typeface="Arial" panose="020B0604020202020204"/>
            </a:endParaRPr>
          </a:p>
          <a:p>
            <a:r>
              <a:rPr lang="en-US" b="1">
                <a:ea typeface="+mn-lt"/>
                <a:cs typeface="+mn-lt"/>
              </a:rPr>
              <a:t>Product Owners:</a:t>
            </a:r>
            <a:r>
              <a:rPr lang="en-US">
                <a:ea typeface="+mn-lt"/>
                <a:cs typeface="+mn-lt"/>
              </a:rPr>
              <a:t> </a:t>
            </a:r>
            <a:r>
              <a:rPr lang="en-US" i="1">
                <a:solidFill>
                  <a:schemeClr val="bg2"/>
                </a:solidFill>
                <a:ea typeface="+mn-lt"/>
                <a:cs typeface="+mn-lt"/>
              </a:rPr>
              <a:t>Dr. </a:t>
            </a:r>
            <a:r>
              <a:rPr lang="en-US" sz="2000" i="1">
                <a:solidFill>
                  <a:schemeClr val="bg2"/>
                </a:solidFill>
                <a:ea typeface="+mn-lt"/>
                <a:cs typeface="+mn-lt"/>
              </a:rPr>
              <a:t>Jessica Ramella, Andres Rodriguez</a:t>
            </a:r>
          </a:p>
          <a:p>
            <a:r>
              <a:rPr lang="en-US" b="1">
                <a:ea typeface="+mn-lt"/>
                <a:cs typeface="+mn-lt"/>
              </a:rPr>
              <a:t>Professor:</a:t>
            </a:r>
            <a:r>
              <a:rPr lang="en-US">
                <a:cs typeface="Arial" panose="020B0604020202020204"/>
              </a:rPr>
              <a:t> </a:t>
            </a:r>
            <a:r>
              <a:rPr lang="en-US" sz="2000" i="1">
                <a:solidFill>
                  <a:schemeClr val="bg2"/>
                </a:solidFill>
                <a:ea typeface="+mn-lt"/>
                <a:cs typeface="+mn-lt"/>
              </a:rPr>
              <a:t>Masoud Sadjadi</a:t>
            </a:r>
          </a:p>
          <a:p>
            <a:pPr algn="ctr">
              <a:lnSpc>
                <a:spcPct val="110000"/>
              </a:lnSpc>
            </a:pPr>
            <a:r>
              <a:rPr lang="en-US" sz="1800">
                <a:ea typeface="+mn-lt"/>
                <a:cs typeface="+mn-lt"/>
              </a:rPr>
              <a:t>School of Computing and Information Sciences</a:t>
            </a:r>
            <a:br>
              <a:rPr lang="en-US" sz="1800">
                <a:ea typeface="+mn-lt"/>
                <a:cs typeface="+mn-lt"/>
              </a:rPr>
            </a:br>
            <a:r>
              <a:rPr lang="en-US" sz="1800">
                <a:ea typeface="+mn-lt"/>
                <a:cs typeface="+mn-lt"/>
              </a:rPr>
              <a:t>Florida International University</a:t>
            </a:r>
          </a:p>
          <a:p>
            <a:pPr algn="ctr">
              <a:lnSpc>
                <a:spcPct val="150000"/>
              </a:lnSpc>
            </a:pPr>
            <a:r>
              <a:rPr lang="en-US" sz="1800" i="1">
                <a:ea typeface="+mn-lt"/>
                <a:cs typeface="+mn-lt"/>
              </a:rPr>
              <a:t>December 4</a:t>
            </a:r>
            <a:r>
              <a:rPr lang="en-US" sz="1800" i="1" baseline="30000">
                <a:ea typeface="+mn-lt"/>
                <a:cs typeface="+mn-lt"/>
              </a:rPr>
              <a:t>th</a:t>
            </a:r>
            <a:r>
              <a:rPr lang="en-US" sz="1800" i="1">
                <a:ea typeface="+mn-lt"/>
                <a:cs typeface="+mn-lt"/>
              </a:rPr>
              <a:t>, 2020</a:t>
            </a:r>
          </a:p>
          <a:p>
            <a:pPr>
              <a:lnSpc>
                <a:spcPct val="150000"/>
              </a:lnSpc>
            </a:pPr>
            <a:endParaRPr lang="en-US" i="1">
              <a:solidFill>
                <a:srgbClr val="E7E6E6"/>
              </a:solidFill>
              <a:cs typeface="Arial" panose="020B0604020202020204"/>
            </a:endParaRPr>
          </a:p>
          <a:p>
            <a:endParaRPr lang="en-US" i="1">
              <a:solidFill>
                <a:srgbClr val="E7E6E6"/>
              </a:solidFill>
              <a:cs typeface="Arial" panose="020B0604020202020204"/>
            </a:endParaRPr>
          </a:p>
          <a:p>
            <a:endParaRPr lang="en-US">
              <a:cs typeface="Arial" panose="020B0604020202020204"/>
            </a:endParaRPr>
          </a:p>
          <a:p>
            <a:endParaRPr lang="en-US">
              <a:cs typeface="Arial" panose="020B0604020202020204"/>
            </a:endParaRPr>
          </a:p>
        </p:txBody>
      </p:sp>
      <p:sp>
        <p:nvSpPr>
          <p:cNvPr id="6" name="Title 1">
            <a:extLst>
              <a:ext uri="{FF2B5EF4-FFF2-40B4-BE49-F238E27FC236}">
                <a16:creationId xmlns:a16="http://schemas.microsoft.com/office/drawing/2014/main" id="{77DD8E0C-9343-46A6-9DC8-83EF2961D264}"/>
              </a:ext>
            </a:extLst>
          </p:cNvPr>
          <p:cNvSpPr txBox="1">
            <a:spLocks/>
          </p:cNvSpPr>
          <p:nvPr/>
        </p:nvSpPr>
        <p:spPr>
          <a:xfrm>
            <a:off x="2198757" y="1752269"/>
            <a:ext cx="8919582" cy="120897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bg1"/>
                </a:solidFill>
                <a:latin typeface="+mj-lt"/>
                <a:ea typeface="+mj-ea"/>
                <a:cs typeface="+mj-cs"/>
              </a:defRPr>
            </a:lvl1pPr>
          </a:lstStyle>
          <a:p>
            <a:pPr algn="ctr"/>
            <a:r>
              <a:rPr lang="en-US" sz="3500">
                <a:ea typeface="+mj-lt"/>
                <a:cs typeface="+mj-lt"/>
              </a:rPr>
              <a:t>Enabling Wearable Technology </a:t>
            </a:r>
          </a:p>
          <a:p>
            <a:pPr algn="ctr"/>
            <a:r>
              <a:rPr lang="en-US" sz="3500">
                <a:ea typeface="+mj-lt"/>
                <a:cs typeface="+mj-lt"/>
              </a:rPr>
              <a:t>on Patients With High Body Mass Index</a:t>
            </a:r>
            <a:endParaRPr lang="en-US" sz="3500">
              <a:cs typeface="Arial" panose="020B0604020202020204"/>
            </a:endParaRPr>
          </a:p>
        </p:txBody>
      </p:sp>
    </p:spTree>
    <p:extLst>
      <p:ext uri="{BB962C8B-B14F-4D97-AF65-F5344CB8AC3E}">
        <p14:creationId xmlns:p14="http://schemas.microsoft.com/office/powerpoint/2010/main" val="509943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3967A0A-680F-4136-933F-5AB37C833527}"/>
              </a:ext>
            </a:extLst>
          </p:cNvPr>
          <p:cNvSpPr txBox="1">
            <a:spLocks/>
          </p:cNvSpPr>
          <p:nvPr/>
        </p:nvSpPr>
        <p:spPr>
          <a:xfrm>
            <a:off x="1920239" y="345823"/>
            <a:ext cx="6336997" cy="80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75000"/>
                    <a:lumOff val="25000"/>
                  </a:schemeClr>
                </a:solidFill>
                <a:latin typeface="+mj-lt"/>
                <a:ea typeface="+mj-ea"/>
                <a:cs typeface="+mj-cs"/>
              </a:defRPr>
            </a:lvl1pPr>
          </a:lstStyle>
          <a:p>
            <a:r>
              <a:rPr lang="en-US" b="1" dirty="0">
                <a:cs typeface="Arial"/>
              </a:rPr>
              <a:t>Relevant User Stories</a:t>
            </a:r>
          </a:p>
        </p:txBody>
      </p:sp>
      <p:sp>
        <p:nvSpPr>
          <p:cNvPr id="9" name="Content Placeholder 6">
            <a:extLst>
              <a:ext uri="{FF2B5EF4-FFF2-40B4-BE49-F238E27FC236}">
                <a16:creationId xmlns:a16="http://schemas.microsoft.com/office/drawing/2014/main" id="{512EF14F-6DE3-43ED-8AD3-D5F4805308E2}"/>
              </a:ext>
            </a:extLst>
          </p:cNvPr>
          <p:cNvSpPr>
            <a:spLocks noGrp="1"/>
          </p:cNvSpPr>
          <p:nvPr>
            <p:ph idx="1"/>
          </p:nvPr>
        </p:nvSpPr>
        <p:spPr>
          <a:xfrm>
            <a:off x="1920240" y="1825625"/>
            <a:ext cx="9358778" cy="4271716"/>
          </a:xfrm>
        </p:spPr>
        <p:txBody>
          <a:bodyPr vert="horz" lIns="91440" tIns="45720" rIns="91440" bIns="45720" rtlCol="0" anchor="t">
            <a:normAutofit fontScale="70000" lnSpcReduction="20000"/>
          </a:bodyPr>
          <a:lstStyle/>
          <a:p>
            <a:pPr marL="0" indent="0">
              <a:buNone/>
            </a:pPr>
            <a:r>
              <a:rPr lang="en" b="1">
                <a:ea typeface="+mn-lt"/>
                <a:cs typeface="+mn-lt"/>
              </a:rPr>
              <a:t>14. Azure account connectivity</a:t>
            </a:r>
            <a:endParaRPr lang="en">
              <a:ea typeface="+mn-lt"/>
              <a:cs typeface="+mn-lt"/>
            </a:endParaRPr>
          </a:p>
          <a:p>
            <a:pPr>
              <a:buNone/>
            </a:pPr>
            <a:r>
              <a:rPr lang="en" i="1">
                <a:ea typeface="+mn-lt"/>
                <a:cs typeface="+mn-lt"/>
              </a:rPr>
              <a:t>Assigned to: Gustavo </a:t>
            </a:r>
            <a:r>
              <a:rPr lang="en" i="1" err="1">
                <a:ea typeface="+mn-lt"/>
                <a:cs typeface="+mn-lt"/>
              </a:rPr>
              <a:t>Cordido</a:t>
            </a:r>
            <a:r>
              <a:rPr lang="en" i="1">
                <a:ea typeface="+mn-lt"/>
                <a:cs typeface="+mn-lt"/>
              </a:rPr>
              <a:t>, Robert Rodriguez</a:t>
            </a:r>
            <a:endParaRPr lang="en"/>
          </a:p>
          <a:p>
            <a:pPr>
              <a:buNone/>
            </a:pPr>
            <a:r>
              <a:rPr lang="en">
                <a:ea typeface="+mn-lt"/>
                <a:cs typeface="+mn-lt"/>
              </a:rPr>
              <a:t>As a researcher, I want the software platform to be linked to my research group’s Azure subscription, such that we may all collaborate with the study from the cloud.</a:t>
            </a:r>
            <a:endParaRPr lang="en"/>
          </a:p>
          <a:p>
            <a:pPr>
              <a:buNone/>
            </a:pPr>
            <a:endParaRPr lang="en">
              <a:ea typeface="+mn-lt"/>
              <a:cs typeface="+mn-lt"/>
            </a:endParaRPr>
          </a:p>
          <a:p>
            <a:pPr>
              <a:buNone/>
            </a:pPr>
            <a:r>
              <a:rPr lang="en">
                <a:ea typeface="+mn-lt"/>
                <a:cs typeface="+mn-lt"/>
              </a:rPr>
              <a:t>Acceptance Criteria:</a:t>
            </a:r>
            <a:endParaRPr lang="en">
              <a:cs typeface="Arial"/>
            </a:endParaRPr>
          </a:p>
          <a:p>
            <a:pPr>
              <a:buNone/>
            </a:pPr>
            <a:r>
              <a:rPr lang="en">
                <a:ea typeface="+mn-lt"/>
                <a:cs typeface="+mn-lt"/>
              </a:rPr>
              <a:t>·      Install and implement Azure connectivity libraries into the code base.</a:t>
            </a:r>
            <a:endParaRPr lang="en"/>
          </a:p>
          <a:p>
            <a:pPr marL="0" indent="0">
              <a:buNone/>
            </a:pPr>
            <a:r>
              <a:rPr lang="en">
                <a:ea typeface="+mn-lt"/>
                <a:cs typeface="+mn-lt"/>
              </a:rPr>
              <a:t>·      Test connectivity with server pings via the command line.</a:t>
            </a:r>
            <a:endParaRPr lang="en"/>
          </a:p>
          <a:p>
            <a:pPr marL="0" indent="0">
              <a:buNone/>
            </a:pPr>
            <a:endParaRPr lang="en">
              <a:ea typeface="+mn-lt"/>
              <a:cs typeface="+mn-lt"/>
            </a:endParaRPr>
          </a:p>
          <a:p>
            <a:pPr>
              <a:buNone/>
            </a:pPr>
            <a:r>
              <a:rPr lang="en" b="1">
                <a:ea typeface="+mn-lt"/>
                <a:cs typeface="+mn-lt"/>
              </a:rPr>
              <a:t>15. Raspbian OS installation and testing</a:t>
            </a:r>
            <a:endParaRPr lang="en">
              <a:ea typeface="+mn-lt"/>
              <a:cs typeface="+mn-lt"/>
            </a:endParaRPr>
          </a:p>
          <a:p>
            <a:pPr>
              <a:buNone/>
            </a:pPr>
            <a:r>
              <a:rPr lang="en" i="1">
                <a:ea typeface="+mn-lt"/>
                <a:cs typeface="+mn-lt"/>
              </a:rPr>
              <a:t>Assigned to: Alexander Pastoriza, </a:t>
            </a:r>
            <a:r>
              <a:rPr lang="en" i="1" err="1">
                <a:ea typeface="+mn-lt"/>
                <a:cs typeface="+mn-lt"/>
              </a:rPr>
              <a:t>Idiel</a:t>
            </a:r>
            <a:r>
              <a:rPr lang="en" i="1">
                <a:ea typeface="+mn-lt"/>
                <a:cs typeface="+mn-lt"/>
              </a:rPr>
              <a:t> Guerra</a:t>
            </a:r>
            <a:endParaRPr lang="en">
              <a:ea typeface="+mn-lt"/>
              <a:cs typeface="+mn-lt"/>
            </a:endParaRPr>
          </a:p>
          <a:p>
            <a:pPr>
              <a:buNone/>
            </a:pPr>
            <a:r>
              <a:rPr lang="en">
                <a:ea typeface="+mn-lt"/>
                <a:cs typeface="+mn-lt"/>
              </a:rPr>
              <a:t>As a researcher, I want to have an Operative System running the device’s Raspberry Pi component such that I can easily run the software platform appropriately.</a:t>
            </a:r>
          </a:p>
          <a:p>
            <a:pPr>
              <a:buNone/>
            </a:pPr>
            <a:endParaRPr lang="en">
              <a:ea typeface="+mn-lt"/>
              <a:cs typeface="+mn-lt"/>
            </a:endParaRPr>
          </a:p>
          <a:p>
            <a:pPr>
              <a:buNone/>
            </a:pPr>
            <a:r>
              <a:rPr lang="en">
                <a:ea typeface="+mn-lt"/>
                <a:cs typeface="+mn-lt"/>
              </a:rPr>
              <a:t>Acceptance Criteria:</a:t>
            </a:r>
          </a:p>
          <a:p>
            <a:pPr marL="0" indent="0">
              <a:buNone/>
            </a:pPr>
            <a:r>
              <a:rPr lang="en">
                <a:ea typeface="+mn-lt"/>
                <a:cs typeface="+mn-lt"/>
              </a:rPr>
              <a:t>·      Verify that Raspbian OS is fully installed and running on the Pi</a:t>
            </a:r>
            <a:endParaRPr lang="en-US">
              <a:ea typeface="+mn-lt"/>
              <a:cs typeface="+mn-lt"/>
            </a:endParaRPr>
          </a:p>
        </p:txBody>
      </p:sp>
    </p:spTree>
    <p:extLst>
      <p:ext uri="{BB962C8B-B14F-4D97-AF65-F5344CB8AC3E}">
        <p14:creationId xmlns:p14="http://schemas.microsoft.com/office/powerpoint/2010/main" val="5485169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3967A0A-680F-4136-933F-5AB37C833527}"/>
              </a:ext>
            </a:extLst>
          </p:cNvPr>
          <p:cNvSpPr txBox="1">
            <a:spLocks/>
          </p:cNvSpPr>
          <p:nvPr/>
        </p:nvSpPr>
        <p:spPr>
          <a:xfrm>
            <a:off x="1920239" y="345823"/>
            <a:ext cx="6336997" cy="80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75000"/>
                    <a:lumOff val="25000"/>
                  </a:schemeClr>
                </a:solidFill>
                <a:latin typeface="+mj-lt"/>
                <a:ea typeface="+mj-ea"/>
                <a:cs typeface="+mj-cs"/>
              </a:defRPr>
            </a:lvl1pPr>
          </a:lstStyle>
          <a:p>
            <a:r>
              <a:rPr lang="en-US" b="1" dirty="0">
                <a:cs typeface="Arial"/>
              </a:rPr>
              <a:t>Relevant User Stories</a:t>
            </a:r>
          </a:p>
        </p:txBody>
      </p:sp>
      <p:sp>
        <p:nvSpPr>
          <p:cNvPr id="9" name="Content Placeholder 6">
            <a:extLst>
              <a:ext uri="{FF2B5EF4-FFF2-40B4-BE49-F238E27FC236}">
                <a16:creationId xmlns:a16="http://schemas.microsoft.com/office/drawing/2014/main" id="{512EF14F-6DE3-43ED-8AD3-D5F4805308E2}"/>
              </a:ext>
            </a:extLst>
          </p:cNvPr>
          <p:cNvSpPr>
            <a:spLocks noGrp="1"/>
          </p:cNvSpPr>
          <p:nvPr>
            <p:ph idx="1"/>
          </p:nvPr>
        </p:nvSpPr>
        <p:spPr>
          <a:xfrm>
            <a:off x="1920240" y="1825625"/>
            <a:ext cx="9358778" cy="4271716"/>
          </a:xfrm>
        </p:spPr>
        <p:txBody>
          <a:bodyPr vert="horz" lIns="91440" tIns="45720" rIns="91440" bIns="45720" rtlCol="0" anchor="t">
            <a:normAutofit fontScale="70000" lnSpcReduction="20000"/>
          </a:bodyPr>
          <a:lstStyle/>
          <a:p>
            <a:pPr>
              <a:buNone/>
            </a:pPr>
            <a:r>
              <a:rPr lang="en" b="1">
                <a:ea typeface="+mn-lt"/>
                <a:cs typeface="+mn-lt"/>
              </a:rPr>
              <a:t>17. Establish Raspberry Pi-Spectrometer Connection</a:t>
            </a:r>
            <a:endParaRPr lang="en">
              <a:ea typeface="+mn-lt"/>
              <a:cs typeface="+mn-lt"/>
            </a:endParaRPr>
          </a:p>
          <a:p>
            <a:pPr>
              <a:buNone/>
            </a:pPr>
            <a:r>
              <a:rPr lang="en" i="1">
                <a:ea typeface="+mn-lt"/>
                <a:cs typeface="+mn-lt"/>
              </a:rPr>
              <a:t>Assigned to: Alexander Pastoriza</a:t>
            </a:r>
            <a:endParaRPr lang="en"/>
          </a:p>
          <a:p>
            <a:pPr>
              <a:buNone/>
            </a:pPr>
            <a:r>
              <a:rPr lang="en">
                <a:ea typeface="+mn-lt"/>
                <a:cs typeface="+mn-lt"/>
              </a:rPr>
              <a:t>As a developer, I wish to have the Pi and Spectrometer components connected, such that my solutions may control and execute the spectrometer functionalities when ran from the Pi.</a:t>
            </a:r>
            <a:endParaRPr lang="en"/>
          </a:p>
          <a:p>
            <a:pPr>
              <a:buNone/>
            </a:pPr>
            <a:endParaRPr lang="en"/>
          </a:p>
          <a:p>
            <a:pPr marL="0" indent="0">
              <a:buNone/>
            </a:pPr>
            <a:r>
              <a:rPr lang="en">
                <a:ea typeface="+mn-lt"/>
                <a:cs typeface="+mn-lt"/>
              </a:rPr>
              <a:t>Acceptance </a:t>
            </a:r>
            <a:r>
              <a:rPr lang="en" err="1">
                <a:ea typeface="+mn-lt"/>
                <a:cs typeface="+mn-lt"/>
              </a:rPr>
              <a:t>Criteria:Verify</a:t>
            </a:r>
            <a:r>
              <a:rPr lang="en">
                <a:ea typeface="+mn-lt"/>
                <a:cs typeface="+mn-lt"/>
              </a:rPr>
              <a:t> that both the Pi and Spectrometer are connected via Wi-Fi pings</a:t>
            </a:r>
            <a:endParaRPr lang="en"/>
          </a:p>
          <a:p>
            <a:pPr marL="0" indent="0">
              <a:buNone/>
            </a:pPr>
            <a:endParaRPr lang="en">
              <a:ea typeface="+mn-lt"/>
              <a:cs typeface="+mn-lt"/>
            </a:endParaRPr>
          </a:p>
          <a:p>
            <a:pPr marL="0" indent="0">
              <a:buNone/>
            </a:pPr>
            <a:r>
              <a:rPr lang="en" b="1">
                <a:ea typeface="+mn-lt"/>
                <a:cs typeface="+mn-lt"/>
              </a:rPr>
              <a:t>24. Implement graphical interface into the recordings page</a:t>
            </a:r>
            <a:endParaRPr lang="en">
              <a:ea typeface="+mn-lt"/>
              <a:cs typeface="+mn-lt"/>
            </a:endParaRPr>
          </a:p>
          <a:p>
            <a:pPr>
              <a:buNone/>
            </a:pPr>
            <a:r>
              <a:rPr lang="en" i="1">
                <a:ea typeface="+mn-lt"/>
                <a:cs typeface="+mn-lt"/>
              </a:rPr>
              <a:t>Assigned to: Alexander Pastoriza, Jose Bello</a:t>
            </a:r>
            <a:endParaRPr lang="en">
              <a:ea typeface="+mn-lt"/>
              <a:cs typeface="+mn-lt"/>
            </a:endParaRPr>
          </a:p>
          <a:p>
            <a:pPr>
              <a:buNone/>
            </a:pPr>
            <a:r>
              <a:rPr lang="en">
                <a:ea typeface="+mn-lt"/>
                <a:cs typeface="+mn-lt"/>
              </a:rPr>
              <a:t>As a researcher, I want the spectrometer readings to be graphically depicted in the interface while I conduct a recording, so that I may spot errors in the device and ensure that recordings are happening </a:t>
            </a:r>
            <a:r>
              <a:rPr lang="en" err="1">
                <a:ea typeface="+mn-lt"/>
                <a:cs typeface="+mn-lt"/>
              </a:rPr>
              <a:t>correclty</a:t>
            </a:r>
            <a:r>
              <a:rPr lang="en">
                <a:ea typeface="+mn-lt"/>
                <a:cs typeface="+mn-lt"/>
              </a:rPr>
              <a:t>.</a:t>
            </a:r>
          </a:p>
          <a:p>
            <a:pPr>
              <a:buNone/>
            </a:pPr>
            <a:endParaRPr lang="en">
              <a:ea typeface="+mn-lt"/>
              <a:cs typeface="+mn-lt"/>
            </a:endParaRPr>
          </a:p>
          <a:p>
            <a:pPr>
              <a:buNone/>
            </a:pPr>
            <a:r>
              <a:rPr lang="en">
                <a:ea typeface="+mn-lt"/>
                <a:cs typeface="+mn-lt"/>
              </a:rPr>
              <a:t>Acceptance Criteria:</a:t>
            </a:r>
          </a:p>
          <a:p>
            <a:pPr>
              <a:buNone/>
            </a:pPr>
            <a:r>
              <a:rPr lang="en">
                <a:ea typeface="+mn-lt"/>
                <a:cs typeface="+mn-lt"/>
              </a:rPr>
              <a:t>·      Merge existing Seabreeze spectrometer graphics into the software solution.</a:t>
            </a:r>
          </a:p>
          <a:p>
            <a:pPr marL="0" indent="0">
              <a:buNone/>
            </a:pPr>
            <a:r>
              <a:rPr lang="en">
                <a:ea typeface="+mn-lt"/>
                <a:cs typeface="+mn-lt"/>
              </a:rPr>
              <a:t>·      Verify that the graphical depiction is showcasing accurate data by light testing on the spectrometer, using multi-wavelength LED light sources.</a:t>
            </a:r>
            <a:endParaRPr lang="en"/>
          </a:p>
          <a:p>
            <a:pPr marL="0" indent="0">
              <a:buNone/>
            </a:pPr>
            <a:endParaRPr lang="en" b="1">
              <a:cs typeface="Arial"/>
            </a:endParaRPr>
          </a:p>
          <a:p>
            <a:pPr marL="0" indent="0">
              <a:buNone/>
            </a:pPr>
            <a:endParaRPr lang="en-US">
              <a:cs typeface="Arial"/>
            </a:endParaRPr>
          </a:p>
        </p:txBody>
      </p:sp>
    </p:spTree>
    <p:extLst>
      <p:ext uri="{BB962C8B-B14F-4D97-AF65-F5344CB8AC3E}">
        <p14:creationId xmlns:p14="http://schemas.microsoft.com/office/powerpoint/2010/main" val="2175120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6">
            <a:extLst>
              <a:ext uri="{FF2B5EF4-FFF2-40B4-BE49-F238E27FC236}">
                <a16:creationId xmlns:a16="http://schemas.microsoft.com/office/drawing/2014/main" id="{DC8B0EEC-FD86-4DA3-8884-D931D6F138AA}"/>
              </a:ext>
            </a:extLst>
          </p:cNvPr>
          <p:cNvSpPr txBox="1">
            <a:spLocks/>
          </p:cNvSpPr>
          <p:nvPr/>
        </p:nvSpPr>
        <p:spPr>
          <a:xfrm>
            <a:off x="3043702" y="1530156"/>
            <a:ext cx="2811799" cy="36841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pPr>
            <a:r>
              <a:rPr lang="en">
                <a:ea typeface="+mn-lt"/>
                <a:cs typeface="+mn-lt"/>
              </a:rPr>
              <a:t>General Authentication</a:t>
            </a:r>
            <a:endParaRPr lang="en-US">
              <a:ea typeface="+mn-lt"/>
              <a:cs typeface="+mn-lt"/>
            </a:endParaRPr>
          </a:p>
          <a:p>
            <a:pPr algn="ctr">
              <a:buNone/>
            </a:pPr>
            <a:endParaRPr lang="en-US"/>
          </a:p>
          <a:p>
            <a:pPr marL="0" indent="0">
              <a:buNone/>
            </a:pPr>
            <a:endParaRPr lang="en-US">
              <a:cs typeface="Arial"/>
            </a:endParaRPr>
          </a:p>
        </p:txBody>
      </p:sp>
      <p:pic>
        <p:nvPicPr>
          <p:cNvPr id="6" name="Picture 6" descr="Diagram&#10;&#10;Description automatically generated">
            <a:extLst>
              <a:ext uri="{FF2B5EF4-FFF2-40B4-BE49-F238E27FC236}">
                <a16:creationId xmlns:a16="http://schemas.microsoft.com/office/drawing/2014/main" id="{FD0FBD14-6DAB-4543-9946-09BBD3B56A4B}"/>
              </a:ext>
            </a:extLst>
          </p:cNvPr>
          <p:cNvPicPr>
            <a:picLocks noChangeAspect="1"/>
          </p:cNvPicPr>
          <p:nvPr/>
        </p:nvPicPr>
        <p:blipFill>
          <a:blip r:embed="rId3"/>
          <a:stretch>
            <a:fillRect/>
          </a:stretch>
        </p:blipFill>
        <p:spPr>
          <a:xfrm>
            <a:off x="1949939" y="2044051"/>
            <a:ext cx="5312507" cy="2760129"/>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80234F1D-4371-4E8B-A7A1-0E01DB5BAF26}"/>
              </a:ext>
            </a:extLst>
          </p:cNvPr>
          <p:cNvSpPr txBox="1"/>
          <p:nvPr/>
        </p:nvSpPr>
        <p:spPr>
          <a:xfrm>
            <a:off x="8417169" y="1510323"/>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chemeClr val="tx1">
                    <a:lumMod val="75000"/>
                    <a:lumOff val="25000"/>
                  </a:schemeClr>
                </a:solidFill>
                <a:ea typeface="+mn-lt"/>
                <a:cs typeface="+mn-lt"/>
              </a:rPr>
              <a:t>Data Gathering</a:t>
            </a:r>
          </a:p>
        </p:txBody>
      </p:sp>
      <p:pic>
        <p:nvPicPr>
          <p:cNvPr id="8" name="Picture 8" descr="Diagram, schematic&#10;&#10;Description automatically generated">
            <a:extLst>
              <a:ext uri="{FF2B5EF4-FFF2-40B4-BE49-F238E27FC236}">
                <a16:creationId xmlns:a16="http://schemas.microsoft.com/office/drawing/2014/main" id="{AA542456-9C31-43E5-804E-E2A401DFB253}"/>
              </a:ext>
            </a:extLst>
          </p:cNvPr>
          <p:cNvPicPr>
            <a:picLocks noChangeAspect="1"/>
          </p:cNvPicPr>
          <p:nvPr/>
        </p:nvPicPr>
        <p:blipFill>
          <a:blip r:embed="rId4"/>
          <a:stretch>
            <a:fillRect/>
          </a:stretch>
        </p:blipFill>
        <p:spPr>
          <a:xfrm>
            <a:off x="7733323" y="2047575"/>
            <a:ext cx="4101122" cy="2772620"/>
          </a:xfrm>
          <a:prstGeom prst="rect">
            <a:avLst/>
          </a:prstGeom>
          <a:ln>
            <a:noFill/>
          </a:ln>
          <a:effectLst>
            <a:outerShdw blurRad="292100" dist="139700" dir="2700000" algn="tl" rotWithShape="0">
              <a:srgbClr val="333333">
                <a:alpha val="65000"/>
              </a:srgbClr>
            </a:outerShdw>
          </a:effectLst>
        </p:spPr>
      </p:pic>
      <p:sp>
        <p:nvSpPr>
          <p:cNvPr id="9" name="Title 1">
            <a:extLst>
              <a:ext uri="{FF2B5EF4-FFF2-40B4-BE49-F238E27FC236}">
                <a16:creationId xmlns:a16="http://schemas.microsoft.com/office/drawing/2014/main" id="{B9833ABE-4A76-614D-BAE7-5F57180AE8B7}"/>
              </a:ext>
            </a:extLst>
          </p:cNvPr>
          <p:cNvSpPr>
            <a:spLocks noGrp="1"/>
          </p:cNvSpPr>
          <p:nvPr>
            <p:ph type="title"/>
          </p:nvPr>
        </p:nvSpPr>
        <p:spPr>
          <a:xfrm>
            <a:off x="1920239" y="345823"/>
            <a:ext cx="6336997" cy="809377"/>
          </a:xfrm>
        </p:spPr>
        <p:txBody>
          <a:bodyPr>
            <a:normAutofit/>
          </a:bodyPr>
          <a:lstStyle/>
          <a:p>
            <a:r>
              <a:rPr lang="en-US" dirty="0">
                <a:ea typeface="+mj-lt"/>
                <a:cs typeface="+mj-lt"/>
              </a:rPr>
              <a:t>Use Case Diagrams</a:t>
            </a:r>
            <a:endParaRPr lang="en-US" dirty="0"/>
          </a:p>
        </p:txBody>
      </p:sp>
    </p:spTree>
    <p:extLst>
      <p:ext uri="{BB962C8B-B14F-4D97-AF65-F5344CB8AC3E}">
        <p14:creationId xmlns:p14="http://schemas.microsoft.com/office/powerpoint/2010/main" val="41304562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6">
            <a:extLst>
              <a:ext uri="{FF2B5EF4-FFF2-40B4-BE49-F238E27FC236}">
                <a16:creationId xmlns:a16="http://schemas.microsoft.com/office/drawing/2014/main" id="{DC8B0EEC-FD86-4DA3-8884-D931D6F138AA}"/>
              </a:ext>
            </a:extLst>
          </p:cNvPr>
          <p:cNvSpPr txBox="1">
            <a:spLocks/>
          </p:cNvSpPr>
          <p:nvPr/>
        </p:nvSpPr>
        <p:spPr>
          <a:xfrm>
            <a:off x="2750625" y="1549694"/>
            <a:ext cx="2811799" cy="36841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pPr>
            <a:r>
              <a:rPr lang="en">
                <a:ea typeface="+mn-lt"/>
                <a:cs typeface="+mn-lt"/>
              </a:rPr>
              <a:t>Data Recording</a:t>
            </a:r>
          </a:p>
          <a:p>
            <a:pPr algn="ctr">
              <a:buNone/>
            </a:pPr>
            <a:endParaRPr lang="en-US"/>
          </a:p>
          <a:p>
            <a:pPr marL="0" indent="0">
              <a:buNone/>
            </a:pPr>
            <a:endParaRPr lang="en-US">
              <a:cs typeface="Arial"/>
            </a:endParaRPr>
          </a:p>
        </p:txBody>
      </p:sp>
      <p:sp>
        <p:nvSpPr>
          <p:cNvPr id="7" name="TextBox 6">
            <a:extLst>
              <a:ext uri="{FF2B5EF4-FFF2-40B4-BE49-F238E27FC236}">
                <a16:creationId xmlns:a16="http://schemas.microsoft.com/office/drawing/2014/main" id="{80234F1D-4371-4E8B-A7A1-0E01DB5BAF26}"/>
              </a:ext>
            </a:extLst>
          </p:cNvPr>
          <p:cNvSpPr txBox="1"/>
          <p:nvPr/>
        </p:nvSpPr>
        <p:spPr>
          <a:xfrm>
            <a:off x="7977554" y="1529861"/>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chemeClr val="tx1">
                    <a:lumMod val="75000"/>
                    <a:lumOff val="25000"/>
                  </a:schemeClr>
                </a:solidFill>
                <a:ea typeface="+mn-lt"/>
                <a:cs typeface="+mn-lt"/>
              </a:rPr>
              <a:t>Data Saving</a:t>
            </a:r>
          </a:p>
        </p:txBody>
      </p:sp>
      <p:pic>
        <p:nvPicPr>
          <p:cNvPr id="2" name="Picture 2" descr="Diagram&#10;&#10;Description automatically generated">
            <a:extLst>
              <a:ext uri="{FF2B5EF4-FFF2-40B4-BE49-F238E27FC236}">
                <a16:creationId xmlns:a16="http://schemas.microsoft.com/office/drawing/2014/main" id="{2AF22618-2FC4-4016-B696-D2252BCE2B23}"/>
              </a:ext>
            </a:extLst>
          </p:cNvPr>
          <p:cNvPicPr>
            <a:picLocks noChangeAspect="1"/>
          </p:cNvPicPr>
          <p:nvPr/>
        </p:nvPicPr>
        <p:blipFill>
          <a:blip r:embed="rId3"/>
          <a:stretch>
            <a:fillRect/>
          </a:stretch>
        </p:blipFill>
        <p:spPr>
          <a:xfrm>
            <a:off x="1920631" y="2054145"/>
            <a:ext cx="4618892" cy="3453096"/>
          </a:xfrm>
          <a:prstGeom prst="rect">
            <a:avLst/>
          </a:prstGeom>
          <a:ln>
            <a:noFill/>
          </a:ln>
          <a:effectLst>
            <a:outerShdw blurRad="292100" dist="139700" dir="2700000" algn="tl" rotWithShape="0">
              <a:srgbClr val="333333">
                <a:alpha val="65000"/>
              </a:srgbClr>
            </a:outerShdw>
          </a:effectLst>
        </p:spPr>
      </p:pic>
      <p:pic>
        <p:nvPicPr>
          <p:cNvPr id="3" name="Picture 8" descr="Diagram&#10;&#10;Description automatically generated">
            <a:extLst>
              <a:ext uri="{FF2B5EF4-FFF2-40B4-BE49-F238E27FC236}">
                <a16:creationId xmlns:a16="http://schemas.microsoft.com/office/drawing/2014/main" id="{A93FDF79-6171-4006-B140-94257648EFF8}"/>
              </a:ext>
            </a:extLst>
          </p:cNvPr>
          <p:cNvPicPr>
            <a:picLocks noChangeAspect="1"/>
          </p:cNvPicPr>
          <p:nvPr/>
        </p:nvPicPr>
        <p:blipFill>
          <a:blip r:embed="rId4"/>
          <a:stretch>
            <a:fillRect/>
          </a:stretch>
        </p:blipFill>
        <p:spPr>
          <a:xfrm>
            <a:off x="6824785" y="2295397"/>
            <a:ext cx="4951045" cy="2267208"/>
          </a:xfrm>
          <a:prstGeom prst="rect">
            <a:avLst/>
          </a:prstGeom>
          <a:ln>
            <a:noFill/>
          </a:ln>
          <a:effectLst>
            <a:outerShdw blurRad="292100" dist="139700" dir="2700000" algn="tl" rotWithShape="0">
              <a:srgbClr val="333333">
                <a:alpha val="65000"/>
              </a:srgbClr>
            </a:outerShdw>
          </a:effectLst>
        </p:spPr>
      </p:pic>
      <p:sp>
        <p:nvSpPr>
          <p:cNvPr id="9" name="Title 1">
            <a:extLst>
              <a:ext uri="{FF2B5EF4-FFF2-40B4-BE49-F238E27FC236}">
                <a16:creationId xmlns:a16="http://schemas.microsoft.com/office/drawing/2014/main" id="{C6681C49-1D9B-434D-A03D-7884EA7F8057}"/>
              </a:ext>
            </a:extLst>
          </p:cNvPr>
          <p:cNvSpPr txBox="1">
            <a:spLocks/>
          </p:cNvSpPr>
          <p:nvPr/>
        </p:nvSpPr>
        <p:spPr>
          <a:xfrm>
            <a:off x="1920239" y="345823"/>
            <a:ext cx="6336997" cy="80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75000"/>
                    <a:lumOff val="25000"/>
                  </a:schemeClr>
                </a:solidFill>
                <a:latin typeface="+mj-lt"/>
                <a:ea typeface="+mj-ea"/>
                <a:cs typeface="+mj-cs"/>
              </a:defRPr>
            </a:lvl1pPr>
          </a:lstStyle>
          <a:p>
            <a:r>
              <a:rPr lang="en-US">
                <a:ea typeface="+mj-lt"/>
                <a:cs typeface="+mj-lt"/>
              </a:rPr>
              <a:t>Use Case Diagrams</a:t>
            </a:r>
            <a:endParaRPr lang="en-US" dirty="0"/>
          </a:p>
        </p:txBody>
      </p:sp>
    </p:spTree>
    <p:extLst>
      <p:ext uri="{BB962C8B-B14F-4D97-AF65-F5344CB8AC3E}">
        <p14:creationId xmlns:p14="http://schemas.microsoft.com/office/powerpoint/2010/main" val="775013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6">
            <a:extLst>
              <a:ext uri="{FF2B5EF4-FFF2-40B4-BE49-F238E27FC236}">
                <a16:creationId xmlns:a16="http://schemas.microsoft.com/office/drawing/2014/main" id="{DC8B0EEC-FD86-4DA3-8884-D931D6F138AA}"/>
              </a:ext>
            </a:extLst>
          </p:cNvPr>
          <p:cNvSpPr txBox="1">
            <a:spLocks/>
          </p:cNvSpPr>
          <p:nvPr/>
        </p:nvSpPr>
        <p:spPr>
          <a:xfrm>
            <a:off x="3043702" y="1530156"/>
            <a:ext cx="2811799" cy="36841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pPr>
            <a:r>
              <a:rPr lang="en">
                <a:ea typeface="+mn-lt"/>
                <a:cs typeface="+mn-lt"/>
              </a:rPr>
              <a:t>Login</a:t>
            </a:r>
            <a:endParaRPr lang="en-US"/>
          </a:p>
          <a:p>
            <a:pPr algn="ctr">
              <a:buNone/>
            </a:pPr>
            <a:endParaRPr lang="en-US"/>
          </a:p>
          <a:p>
            <a:pPr marL="0" indent="0">
              <a:buNone/>
            </a:pPr>
            <a:endParaRPr lang="en-US">
              <a:cs typeface="Arial"/>
            </a:endParaRPr>
          </a:p>
        </p:txBody>
      </p:sp>
      <p:sp>
        <p:nvSpPr>
          <p:cNvPr id="7" name="TextBox 6">
            <a:extLst>
              <a:ext uri="{FF2B5EF4-FFF2-40B4-BE49-F238E27FC236}">
                <a16:creationId xmlns:a16="http://schemas.microsoft.com/office/drawing/2014/main" id="{80234F1D-4371-4E8B-A7A1-0E01DB5BAF26}"/>
              </a:ext>
            </a:extLst>
          </p:cNvPr>
          <p:cNvSpPr txBox="1"/>
          <p:nvPr/>
        </p:nvSpPr>
        <p:spPr>
          <a:xfrm>
            <a:off x="8192477" y="1490784"/>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chemeClr val="tx1">
                    <a:lumMod val="75000"/>
                    <a:lumOff val="25000"/>
                  </a:schemeClr>
                </a:solidFill>
                <a:ea typeface="+mn-lt"/>
                <a:cs typeface="+mn-lt"/>
              </a:rPr>
              <a:t>Signup</a:t>
            </a:r>
          </a:p>
        </p:txBody>
      </p:sp>
      <p:pic>
        <p:nvPicPr>
          <p:cNvPr id="6" name="Picture 7" descr="Diagram&#10;&#10;Description automatically generated">
            <a:extLst>
              <a:ext uri="{FF2B5EF4-FFF2-40B4-BE49-F238E27FC236}">
                <a16:creationId xmlns:a16="http://schemas.microsoft.com/office/drawing/2014/main" id="{892CB739-B075-40B3-B0CA-188738A3794E}"/>
              </a:ext>
            </a:extLst>
          </p:cNvPr>
          <p:cNvPicPr>
            <a:picLocks noChangeAspect="1"/>
          </p:cNvPicPr>
          <p:nvPr/>
        </p:nvPicPr>
        <p:blipFill>
          <a:blip r:embed="rId3"/>
          <a:stretch>
            <a:fillRect/>
          </a:stretch>
        </p:blipFill>
        <p:spPr>
          <a:xfrm>
            <a:off x="1832709" y="2216817"/>
            <a:ext cx="5224583" cy="1887057"/>
          </a:xfrm>
          <a:prstGeom prst="rect">
            <a:avLst/>
          </a:prstGeom>
          <a:ln>
            <a:noFill/>
          </a:ln>
          <a:effectLst>
            <a:outerShdw blurRad="292100" dist="139700" dir="2700000" algn="tl" rotWithShape="0">
              <a:srgbClr val="333333">
                <a:alpha val="65000"/>
              </a:srgbClr>
            </a:outerShdw>
          </a:effectLst>
        </p:spPr>
      </p:pic>
      <p:pic>
        <p:nvPicPr>
          <p:cNvPr id="8" name="Picture 8" descr="Diagram&#10;&#10;Description automatically generated">
            <a:extLst>
              <a:ext uri="{FF2B5EF4-FFF2-40B4-BE49-F238E27FC236}">
                <a16:creationId xmlns:a16="http://schemas.microsoft.com/office/drawing/2014/main" id="{55D10CB8-E121-4967-AAEA-36C61DEB6DDA}"/>
              </a:ext>
            </a:extLst>
          </p:cNvPr>
          <p:cNvPicPr>
            <a:picLocks noChangeAspect="1"/>
          </p:cNvPicPr>
          <p:nvPr/>
        </p:nvPicPr>
        <p:blipFill>
          <a:blip r:embed="rId4"/>
          <a:stretch>
            <a:fillRect/>
          </a:stretch>
        </p:blipFill>
        <p:spPr>
          <a:xfrm>
            <a:off x="7323016" y="2213910"/>
            <a:ext cx="4628661" cy="2293411"/>
          </a:xfrm>
          <a:prstGeom prst="rect">
            <a:avLst/>
          </a:prstGeom>
          <a:ln>
            <a:noFill/>
          </a:ln>
          <a:effectLst>
            <a:outerShdw blurRad="292100" dist="139700" dir="2700000" algn="tl" rotWithShape="0">
              <a:srgbClr val="333333">
                <a:alpha val="65000"/>
              </a:srgbClr>
            </a:outerShdw>
          </a:effectLst>
        </p:spPr>
      </p:pic>
      <p:sp>
        <p:nvSpPr>
          <p:cNvPr id="9" name="Title 1">
            <a:extLst>
              <a:ext uri="{FF2B5EF4-FFF2-40B4-BE49-F238E27FC236}">
                <a16:creationId xmlns:a16="http://schemas.microsoft.com/office/drawing/2014/main" id="{D6BE64DD-72D6-4C48-9CAB-DECC36B9D75E}"/>
              </a:ext>
            </a:extLst>
          </p:cNvPr>
          <p:cNvSpPr txBox="1">
            <a:spLocks/>
          </p:cNvSpPr>
          <p:nvPr/>
        </p:nvSpPr>
        <p:spPr>
          <a:xfrm>
            <a:off x="1920239" y="345823"/>
            <a:ext cx="6336997" cy="80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75000"/>
                    <a:lumOff val="25000"/>
                  </a:schemeClr>
                </a:solidFill>
                <a:latin typeface="+mj-lt"/>
                <a:ea typeface="+mj-ea"/>
                <a:cs typeface="+mj-cs"/>
              </a:defRPr>
            </a:lvl1pPr>
          </a:lstStyle>
          <a:p>
            <a:r>
              <a:rPr lang="en-US">
                <a:ea typeface="+mj-lt"/>
                <a:cs typeface="+mj-lt"/>
              </a:rPr>
              <a:t>Use Case Diagrams</a:t>
            </a:r>
            <a:endParaRPr lang="en-US" dirty="0"/>
          </a:p>
        </p:txBody>
      </p:sp>
    </p:spTree>
    <p:extLst>
      <p:ext uri="{BB962C8B-B14F-4D97-AF65-F5344CB8AC3E}">
        <p14:creationId xmlns:p14="http://schemas.microsoft.com/office/powerpoint/2010/main" val="30883181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2C9D94C-5187-4579-9A9B-E5B1B769F00A}"/>
              </a:ext>
            </a:extLst>
          </p:cNvPr>
          <p:cNvSpPr>
            <a:spLocks noGrp="1"/>
          </p:cNvSpPr>
          <p:nvPr>
            <p:ph type="title"/>
          </p:nvPr>
        </p:nvSpPr>
        <p:spPr>
          <a:xfrm>
            <a:off x="1920239" y="345823"/>
            <a:ext cx="6336997" cy="809377"/>
          </a:xfrm>
        </p:spPr>
        <p:txBody>
          <a:bodyPr>
            <a:normAutofit/>
          </a:bodyPr>
          <a:lstStyle/>
          <a:p>
            <a:r>
              <a:rPr lang="en-US" dirty="0">
                <a:ea typeface="+mj-lt"/>
                <a:cs typeface="+mj-lt"/>
              </a:rPr>
              <a:t>Use Case Diagrams</a:t>
            </a:r>
            <a:endParaRPr lang="en-US" dirty="0"/>
          </a:p>
        </p:txBody>
      </p:sp>
      <p:sp>
        <p:nvSpPr>
          <p:cNvPr id="5" name="Content Placeholder 6">
            <a:extLst>
              <a:ext uri="{FF2B5EF4-FFF2-40B4-BE49-F238E27FC236}">
                <a16:creationId xmlns:a16="http://schemas.microsoft.com/office/drawing/2014/main" id="{DC8B0EEC-FD86-4DA3-8884-D931D6F138AA}"/>
              </a:ext>
            </a:extLst>
          </p:cNvPr>
          <p:cNvSpPr txBox="1">
            <a:spLocks/>
          </p:cNvSpPr>
          <p:nvPr/>
        </p:nvSpPr>
        <p:spPr>
          <a:xfrm>
            <a:off x="3043702" y="1530156"/>
            <a:ext cx="2811799" cy="36841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pPr>
            <a:r>
              <a:rPr lang="en">
                <a:ea typeface="+mn-lt"/>
                <a:cs typeface="+mn-lt"/>
              </a:rPr>
              <a:t>Fetch Patient's Data</a:t>
            </a:r>
            <a:endParaRPr lang="en-US"/>
          </a:p>
          <a:p>
            <a:pPr algn="ctr">
              <a:buNone/>
            </a:pPr>
            <a:endParaRPr lang="en-US"/>
          </a:p>
          <a:p>
            <a:pPr marL="0" indent="0">
              <a:buNone/>
            </a:pPr>
            <a:endParaRPr lang="en-US">
              <a:cs typeface="Arial"/>
            </a:endParaRPr>
          </a:p>
        </p:txBody>
      </p:sp>
      <p:sp>
        <p:nvSpPr>
          <p:cNvPr id="7" name="TextBox 6">
            <a:extLst>
              <a:ext uri="{FF2B5EF4-FFF2-40B4-BE49-F238E27FC236}">
                <a16:creationId xmlns:a16="http://schemas.microsoft.com/office/drawing/2014/main" id="{80234F1D-4371-4E8B-A7A1-0E01DB5BAF26}"/>
              </a:ext>
            </a:extLst>
          </p:cNvPr>
          <p:cNvSpPr txBox="1"/>
          <p:nvPr/>
        </p:nvSpPr>
        <p:spPr>
          <a:xfrm>
            <a:off x="8417169" y="1510323"/>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chemeClr val="tx1">
                    <a:lumMod val="75000"/>
                    <a:lumOff val="25000"/>
                  </a:schemeClr>
                </a:solidFill>
                <a:ea typeface="+mn-lt"/>
                <a:cs typeface="+mn-lt"/>
              </a:rPr>
              <a:t>Categorize Data</a:t>
            </a:r>
          </a:p>
        </p:txBody>
      </p:sp>
      <p:pic>
        <p:nvPicPr>
          <p:cNvPr id="2" name="Picture 2" descr="A close up of text on a tiled floor&#10;&#10;Description automatically generated">
            <a:extLst>
              <a:ext uri="{FF2B5EF4-FFF2-40B4-BE49-F238E27FC236}">
                <a16:creationId xmlns:a16="http://schemas.microsoft.com/office/drawing/2014/main" id="{B8905A44-8674-4146-8EEC-9849BF53B089}"/>
              </a:ext>
            </a:extLst>
          </p:cNvPr>
          <p:cNvPicPr>
            <a:picLocks noChangeAspect="1"/>
          </p:cNvPicPr>
          <p:nvPr/>
        </p:nvPicPr>
        <p:blipFill>
          <a:blip r:embed="rId3"/>
          <a:stretch>
            <a:fillRect/>
          </a:stretch>
        </p:blipFill>
        <p:spPr>
          <a:xfrm>
            <a:off x="1920631" y="2065698"/>
            <a:ext cx="5429738" cy="1808295"/>
          </a:xfrm>
          <a:prstGeom prst="rect">
            <a:avLst/>
          </a:prstGeom>
          <a:ln>
            <a:noFill/>
          </a:ln>
          <a:effectLst>
            <a:outerShdw blurRad="292100" dist="139700" dir="2700000" algn="tl" rotWithShape="0">
              <a:srgbClr val="333333">
                <a:alpha val="65000"/>
              </a:srgbClr>
            </a:outerShdw>
          </a:effectLst>
        </p:spPr>
      </p:pic>
      <p:pic>
        <p:nvPicPr>
          <p:cNvPr id="3" name="Picture 8" descr="Diagram&#10;&#10;Description automatically generated">
            <a:extLst>
              <a:ext uri="{FF2B5EF4-FFF2-40B4-BE49-F238E27FC236}">
                <a16:creationId xmlns:a16="http://schemas.microsoft.com/office/drawing/2014/main" id="{A514301B-AED2-4814-98C8-443E72DAF637}"/>
              </a:ext>
            </a:extLst>
          </p:cNvPr>
          <p:cNvPicPr>
            <a:picLocks noChangeAspect="1"/>
          </p:cNvPicPr>
          <p:nvPr/>
        </p:nvPicPr>
        <p:blipFill>
          <a:blip r:embed="rId4"/>
          <a:stretch>
            <a:fillRect/>
          </a:stretch>
        </p:blipFill>
        <p:spPr>
          <a:xfrm>
            <a:off x="7850555" y="2061643"/>
            <a:ext cx="3876430" cy="40340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09023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2C9D94C-5187-4579-9A9B-E5B1B769F00A}"/>
              </a:ext>
            </a:extLst>
          </p:cNvPr>
          <p:cNvSpPr>
            <a:spLocks noGrp="1"/>
          </p:cNvSpPr>
          <p:nvPr>
            <p:ph type="title"/>
          </p:nvPr>
        </p:nvSpPr>
        <p:spPr>
          <a:xfrm>
            <a:off x="1820305" y="1070348"/>
            <a:ext cx="2152243" cy="809377"/>
          </a:xfrm>
        </p:spPr>
        <p:txBody>
          <a:bodyPr>
            <a:normAutofit fontScale="90000"/>
          </a:bodyPr>
          <a:lstStyle/>
          <a:p>
            <a:r>
              <a:rPr lang="en-US">
                <a:ea typeface="+mj-lt"/>
                <a:cs typeface="+mj-lt"/>
              </a:rPr>
              <a:t>Sequence Diagram</a:t>
            </a:r>
            <a:endParaRPr lang="en-US"/>
          </a:p>
        </p:txBody>
      </p:sp>
      <p:pic>
        <p:nvPicPr>
          <p:cNvPr id="6" name="Picture 7" descr="Text&#10;&#10;Description automatically generated">
            <a:extLst>
              <a:ext uri="{FF2B5EF4-FFF2-40B4-BE49-F238E27FC236}">
                <a16:creationId xmlns:a16="http://schemas.microsoft.com/office/drawing/2014/main" id="{AE340142-8B16-4E1C-97B0-57F0C2CB939F}"/>
              </a:ext>
            </a:extLst>
          </p:cNvPr>
          <p:cNvPicPr>
            <a:picLocks noChangeAspect="1"/>
          </p:cNvPicPr>
          <p:nvPr/>
        </p:nvPicPr>
        <p:blipFill>
          <a:blip r:embed="rId3"/>
          <a:stretch>
            <a:fillRect/>
          </a:stretch>
        </p:blipFill>
        <p:spPr>
          <a:xfrm>
            <a:off x="3974890" y="448333"/>
            <a:ext cx="7552544" cy="5961334"/>
          </a:xfrm>
          <a:prstGeom prst="rect">
            <a:avLst/>
          </a:prstGeom>
        </p:spPr>
      </p:pic>
      <p:sp>
        <p:nvSpPr>
          <p:cNvPr id="9" name="Title 1">
            <a:extLst>
              <a:ext uri="{FF2B5EF4-FFF2-40B4-BE49-F238E27FC236}">
                <a16:creationId xmlns:a16="http://schemas.microsoft.com/office/drawing/2014/main" id="{8FFC3E40-BA63-440E-9EDB-2188E660AA47}"/>
              </a:ext>
            </a:extLst>
          </p:cNvPr>
          <p:cNvSpPr txBox="1">
            <a:spLocks/>
          </p:cNvSpPr>
          <p:nvPr/>
        </p:nvSpPr>
        <p:spPr>
          <a:xfrm>
            <a:off x="1972705" y="3183961"/>
            <a:ext cx="2152243" cy="80937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tx1">
                    <a:lumMod val="75000"/>
                    <a:lumOff val="25000"/>
                  </a:schemeClr>
                </a:solidFill>
                <a:latin typeface="+mj-lt"/>
                <a:ea typeface="+mj-ea"/>
                <a:cs typeface="+mj-cs"/>
              </a:defRPr>
            </a:lvl1pPr>
          </a:lstStyle>
          <a:p>
            <a:r>
              <a:rPr lang="en-US" sz="2000">
                <a:cs typeface="Arial"/>
              </a:rPr>
              <a:t>General Design</a:t>
            </a:r>
          </a:p>
        </p:txBody>
      </p:sp>
    </p:spTree>
    <p:extLst>
      <p:ext uri="{BB962C8B-B14F-4D97-AF65-F5344CB8AC3E}">
        <p14:creationId xmlns:p14="http://schemas.microsoft.com/office/powerpoint/2010/main" val="29589493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2C9D94C-5187-4579-9A9B-E5B1B769F00A}"/>
              </a:ext>
            </a:extLst>
          </p:cNvPr>
          <p:cNvSpPr>
            <a:spLocks noGrp="1"/>
          </p:cNvSpPr>
          <p:nvPr>
            <p:ph type="title"/>
          </p:nvPr>
        </p:nvSpPr>
        <p:spPr>
          <a:xfrm>
            <a:off x="1932731" y="920446"/>
            <a:ext cx="2689391" cy="1521409"/>
          </a:xfrm>
        </p:spPr>
        <p:txBody>
          <a:bodyPr>
            <a:normAutofit/>
          </a:bodyPr>
          <a:lstStyle/>
          <a:p>
            <a:r>
              <a:rPr lang="en-US">
                <a:ea typeface="+mj-lt"/>
                <a:cs typeface="+mj-lt"/>
              </a:rPr>
              <a:t>Sequence Diagram</a:t>
            </a:r>
            <a:endParaRPr lang="en-US"/>
          </a:p>
        </p:txBody>
      </p:sp>
      <p:pic>
        <p:nvPicPr>
          <p:cNvPr id="6" name="Picture 7" descr="Text&#10;&#10;Description automatically generated">
            <a:extLst>
              <a:ext uri="{FF2B5EF4-FFF2-40B4-BE49-F238E27FC236}">
                <a16:creationId xmlns:a16="http://schemas.microsoft.com/office/drawing/2014/main" id="{918CDE48-DC8B-4EE1-B838-6C5A00F4280E}"/>
              </a:ext>
            </a:extLst>
          </p:cNvPr>
          <p:cNvPicPr>
            <a:picLocks noChangeAspect="1"/>
          </p:cNvPicPr>
          <p:nvPr/>
        </p:nvPicPr>
        <p:blipFill>
          <a:blip r:embed="rId3"/>
          <a:stretch>
            <a:fillRect/>
          </a:stretch>
        </p:blipFill>
        <p:spPr>
          <a:xfrm>
            <a:off x="5206160" y="128766"/>
            <a:ext cx="5905510" cy="6600467"/>
          </a:xfrm>
          <a:prstGeom prst="rect">
            <a:avLst/>
          </a:prstGeom>
        </p:spPr>
      </p:pic>
      <p:sp>
        <p:nvSpPr>
          <p:cNvPr id="9" name="Title 1">
            <a:extLst>
              <a:ext uri="{FF2B5EF4-FFF2-40B4-BE49-F238E27FC236}">
                <a16:creationId xmlns:a16="http://schemas.microsoft.com/office/drawing/2014/main" id="{97589A69-4522-4AC1-B78B-7D767046AE58}"/>
              </a:ext>
            </a:extLst>
          </p:cNvPr>
          <p:cNvSpPr txBox="1">
            <a:spLocks/>
          </p:cNvSpPr>
          <p:nvPr/>
        </p:nvSpPr>
        <p:spPr>
          <a:xfrm>
            <a:off x="2422410" y="2834189"/>
            <a:ext cx="1340277" cy="79688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75000"/>
                    <a:lumOff val="25000"/>
                  </a:schemeClr>
                </a:solidFill>
                <a:latin typeface="+mj-lt"/>
                <a:ea typeface="+mj-ea"/>
                <a:cs typeface="+mj-cs"/>
              </a:defRPr>
            </a:lvl1pPr>
          </a:lstStyle>
          <a:p>
            <a:r>
              <a:rPr lang="en-US" sz="2000">
                <a:ea typeface="+mj-lt"/>
                <a:cs typeface="+mj-lt"/>
              </a:rPr>
              <a:t>Database</a:t>
            </a:r>
            <a:endParaRPr lang="en-US"/>
          </a:p>
        </p:txBody>
      </p:sp>
    </p:spTree>
    <p:extLst>
      <p:ext uri="{BB962C8B-B14F-4D97-AF65-F5344CB8AC3E}">
        <p14:creationId xmlns:p14="http://schemas.microsoft.com/office/powerpoint/2010/main" val="6161378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E0341F2-2B98-B142-83F5-56C673AC9F96}"/>
              </a:ext>
            </a:extLst>
          </p:cNvPr>
          <p:cNvSpPr>
            <a:spLocks noGrp="1"/>
          </p:cNvSpPr>
          <p:nvPr>
            <p:ph type="title"/>
          </p:nvPr>
        </p:nvSpPr>
        <p:spPr>
          <a:xfrm>
            <a:off x="3816251" y="222926"/>
            <a:ext cx="6061054" cy="1099490"/>
          </a:xfrm>
        </p:spPr>
        <p:txBody>
          <a:bodyPr/>
          <a:lstStyle/>
          <a:p>
            <a:r>
              <a:rPr lang="en-US"/>
              <a:t>System Design: Architecture</a:t>
            </a:r>
            <a:endParaRPr lang="en-US">
              <a:ea typeface="+mj-lt"/>
              <a:cs typeface="+mj-lt"/>
            </a:endParaRPr>
          </a:p>
          <a:p>
            <a:pPr algn="ctr"/>
            <a:endParaRPr lang="en-US">
              <a:cs typeface="Arial"/>
            </a:endParaRPr>
          </a:p>
        </p:txBody>
      </p:sp>
      <p:pic>
        <p:nvPicPr>
          <p:cNvPr id="4" name="Picture 4" descr="Diagram&#10;&#10;Description automatically generated">
            <a:extLst>
              <a:ext uri="{FF2B5EF4-FFF2-40B4-BE49-F238E27FC236}">
                <a16:creationId xmlns:a16="http://schemas.microsoft.com/office/drawing/2014/main" id="{6DA7EF7F-57D1-4E62-A0DD-3A3025E707B1}"/>
              </a:ext>
            </a:extLst>
          </p:cNvPr>
          <p:cNvPicPr>
            <a:picLocks noChangeAspect="1"/>
          </p:cNvPicPr>
          <p:nvPr/>
        </p:nvPicPr>
        <p:blipFill>
          <a:blip r:embed="rId3"/>
          <a:stretch>
            <a:fillRect/>
          </a:stretch>
        </p:blipFill>
        <p:spPr>
          <a:xfrm>
            <a:off x="4730216" y="906729"/>
            <a:ext cx="4227211" cy="5409017"/>
          </a:xfrm>
          <a:prstGeom prst="rect">
            <a:avLst/>
          </a:prstGeom>
        </p:spPr>
      </p:pic>
    </p:spTree>
    <p:extLst>
      <p:ext uri="{BB962C8B-B14F-4D97-AF65-F5344CB8AC3E}">
        <p14:creationId xmlns:p14="http://schemas.microsoft.com/office/powerpoint/2010/main" val="2528205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a:xfrm>
            <a:off x="2916700" y="82054"/>
            <a:ext cx="7649330" cy="1054910"/>
          </a:xfrm>
        </p:spPr>
        <p:txBody>
          <a:bodyPr>
            <a:normAutofit/>
          </a:bodyPr>
          <a:lstStyle/>
          <a:p>
            <a:pPr algn="ctr"/>
            <a:r>
              <a:rPr lang="en-US">
                <a:ea typeface="+mj-lt"/>
                <a:cs typeface="+mj-lt"/>
              </a:rPr>
              <a:t>System Design: Deployment</a:t>
            </a:r>
            <a:endParaRPr lang="en-US">
              <a:cs typeface="Arial" panose="020B0604020202020204"/>
            </a:endParaRPr>
          </a:p>
        </p:txBody>
      </p:sp>
      <p:pic>
        <p:nvPicPr>
          <p:cNvPr id="5" name="Picture 5" descr="Diagram&#10;&#10;Description automatically generated">
            <a:extLst>
              <a:ext uri="{FF2B5EF4-FFF2-40B4-BE49-F238E27FC236}">
                <a16:creationId xmlns:a16="http://schemas.microsoft.com/office/drawing/2014/main" id="{8D11DB87-9C10-4A08-877F-97772397FDC3}"/>
              </a:ext>
            </a:extLst>
          </p:cNvPr>
          <p:cNvPicPr>
            <a:picLocks noGrp="1" noChangeAspect="1"/>
          </p:cNvPicPr>
          <p:nvPr>
            <p:ph idx="1"/>
          </p:nvPr>
        </p:nvPicPr>
        <p:blipFill>
          <a:blip r:embed="rId3"/>
          <a:stretch>
            <a:fillRect/>
          </a:stretch>
        </p:blipFill>
        <p:spPr>
          <a:xfrm>
            <a:off x="3102328" y="1386010"/>
            <a:ext cx="7286090" cy="4649031"/>
          </a:xfrm>
          <a:prstGeom prst="rect">
            <a:avLst/>
          </a:prstGeom>
          <a:ln>
            <a:noFill/>
          </a:ln>
          <a:effectLst>
            <a:softEdge rad="112500"/>
          </a:effectLst>
        </p:spPr>
      </p:pic>
    </p:spTree>
    <p:extLst>
      <p:ext uri="{BB962C8B-B14F-4D97-AF65-F5344CB8AC3E}">
        <p14:creationId xmlns:p14="http://schemas.microsoft.com/office/powerpoint/2010/main" val="35257607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C1175D3-D776-D44E-A915-8E2821037427}"/>
              </a:ext>
            </a:extLst>
          </p:cNvPr>
          <p:cNvSpPr>
            <a:spLocks noGrp="1"/>
          </p:cNvSpPr>
          <p:nvPr>
            <p:ph type="title"/>
          </p:nvPr>
        </p:nvSpPr>
        <p:spPr>
          <a:xfrm>
            <a:off x="1917764" y="296942"/>
            <a:ext cx="9718653" cy="1184156"/>
          </a:xfrm>
        </p:spPr>
        <p:txBody>
          <a:bodyPr/>
          <a:lstStyle/>
          <a:p>
            <a:r>
              <a:rPr lang="en-US" dirty="0">
                <a:cs typeface="Arial"/>
              </a:rPr>
              <a:t>Problem Definition</a:t>
            </a:r>
            <a:endParaRPr lang="en-US" dirty="0"/>
          </a:p>
        </p:txBody>
      </p:sp>
      <p:sp>
        <p:nvSpPr>
          <p:cNvPr id="7" name="Content Placeholder 6">
            <a:extLst>
              <a:ext uri="{FF2B5EF4-FFF2-40B4-BE49-F238E27FC236}">
                <a16:creationId xmlns:a16="http://schemas.microsoft.com/office/drawing/2014/main" id="{06DD0159-9753-3445-A376-E716E6E7D0BA}"/>
              </a:ext>
            </a:extLst>
          </p:cNvPr>
          <p:cNvSpPr>
            <a:spLocks noGrp="1"/>
          </p:cNvSpPr>
          <p:nvPr>
            <p:ph idx="1"/>
          </p:nvPr>
        </p:nvSpPr>
        <p:spPr>
          <a:xfrm>
            <a:off x="1920240" y="1825625"/>
            <a:ext cx="4887860" cy="4271716"/>
          </a:xfrm>
        </p:spPr>
        <p:txBody>
          <a:bodyPr vert="horz" lIns="91440" tIns="45720" rIns="91440" bIns="45720" rtlCol="0" anchor="t">
            <a:normAutofit/>
          </a:bodyPr>
          <a:lstStyle/>
          <a:p>
            <a:r>
              <a:rPr lang="en-US" sz="1800" dirty="0">
                <a:cs typeface="Arial" panose="020B0604020202020204"/>
              </a:rPr>
              <a:t>Obesity is an epidemic in the US.</a:t>
            </a:r>
          </a:p>
          <a:p>
            <a:pPr marL="0" indent="0">
              <a:buNone/>
            </a:pPr>
            <a:endParaRPr lang="en-US" sz="1800" dirty="0">
              <a:cs typeface="Arial" panose="020B0604020202020204"/>
            </a:endParaRPr>
          </a:p>
          <a:p>
            <a:r>
              <a:rPr lang="en-US" sz="1800" dirty="0">
                <a:cs typeface="Arial" panose="020B0604020202020204"/>
              </a:rPr>
              <a:t>Obesity causes changes in the skin.</a:t>
            </a:r>
          </a:p>
          <a:p>
            <a:endParaRPr lang="en-US" sz="1800" dirty="0">
              <a:cs typeface="Arial" panose="020B0604020202020204"/>
            </a:endParaRPr>
          </a:p>
          <a:p>
            <a:r>
              <a:rPr lang="en-US" sz="1800" dirty="0">
                <a:cs typeface="Arial" panose="020B0604020202020204"/>
              </a:rPr>
              <a:t>Shortage of studies in the optical properties for obese skin in literature</a:t>
            </a:r>
          </a:p>
          <a:p>
            <a:endParaRPr lang="en-US" sz="1800" dirty="0">
              <a:cs typeface="Arial" panose="020B0604020202020204"/>
            </a:endParaRPr>
          </a:p>
          <a:p>
            <a:r>
              <a:rPr lang="en-US" sz="1800" dirty="0">
                <a:cs typeface="Arial" panose="020B0604020202020204"/>
              </a:rPr>
              <a:t>Wearable technology represent a potential solution to monitor and treating obesity</a:t>
            </a:r>
          </a:p>
          <a:p>
            <a:endParaRPr lang="en-US" sz="1800" dirty="0">
              <a:cs typeface="Arial" panose="020B0604020202020204"/>
            </a:endParaRPr>
          </a:p>
          <a:p>
            <a:r>
              <a:rPr lang="en-US" sz="1800" dirty="0">
                <a:cs typeface="Arial" panose="020B0604020202020204"/>
              </a:rPr>
              <a:t>Devices are not calibrated for obese patients</a:t>
            </a:r>
          </a:p>
          <a:p>
            <a:endParaRPr lang="en-US" dirty="0">
              <a:cs typeface="Arial" panose="020B0604020202020204"/>
            </a:endParaRPr>
          </a:p>
        </p:txBody>
      </p:sp>
      <p:grpSp>
        <p:nvGrpSpPr>
          <p:cNvPr id="8" name="Group 7">
            <a:extLst>
              <a:ext uri="{FF2B5EF4-FFF2-40B4-BE49-F238E27FC236}">
                <a16:creationId xmlns:a16="http://schemas.microsoft.com/office/drawing/2014/main" id="{546CDAC5-1CDC-DA4F-B619-775E82D94902}"/>
              </a:ext>
            </a:extLst>
          </p:cNvPr>
          <p:cNvGrpSpPr/>
          <p:nvPr/>
        </p:nvGrpSpPr>
        <p:grpSpPr>
          <a:xfrm>
            <a:off x="6777090" y="1481098"/>
            <a:ext cx="5153024" cy="4138330"/>
            <a:chOff x="6819900" y="1164215"/>
            <a:chExt cx="5153024" cy="4138330"/>
          </a:xfrm>
        </p:grpSpPr>
        <p:pic>
          <p:nvPicPr>
            <p:cNvPr id="9" name="Graphic 5">
              <a:extLst>
                <a:ext uri="{FF2B5EF4-FFF2-40B4-BE49-F238E27FC236}">
                  <a16:creationId xmlns:a16="http://schemas.microsoft.com/office/drawing/2014/main" id="{5E534A6D-1AD8-E84F-9393-73CACB590D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19900" y="1164215"/>
              <a:ext cx="5153024" cy="3986645"/>
            </a:xfrm>
            <a:prstGeom prst="rect">
              <a:avLst/>
            </a:prstGeom>
          </p:spPr>
        </p:pic>
        <p:sp>
          <p:nvSpPr>
            <p:cNvPr id="10" name="TextBox 9">
              <a:extLst>
                <a:ext uri="{FF2B5EF4-FFF2-40B4-BE49-F238E27FC236}">
                  <a16:creationId xmlns:a16="http://schemas.microsoft.com/office/drawing/2014/main" id="{7264E332-5A1A-3545-B849-C6BF17A486EA}"/>
                </a:ext>
              </a:extLst>
            </p:cNvPr>
            <p:cNvSpPr txBox="1"/>
            <p:nvPr/>
          </p:nvSpPr>
          <p:spPr>
            <a:xfrm>
              <a:off x="7699415" y="4656214"/>
              <a:ext cx="339743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bg1"/>
                  </a:solidFill>
                </a:rPr>
                <a:t>Prevalence of Self-Reported Obesity Among U.S. Adults by State and Territory, BRFSS, 2019. Source: CDC</a:t>
              </a:r>
              <a:endParaRPr lang="en-US" sz="1000" dirty="0">
                <a:solidFill>
                  <a:schemeClr val="bg1"/>
                </a:solidFill>
                <a:cs typeface="Arial"/>
              </a:endParaRPr>
            </a:p>
            <a:p>
              <a:endParaRPr lang="en-US" sz="1600">
                <a:solidFill>
                  <a:schemeClr val="bg1"/>
                </a:solidFill>
                <a:cs typeface="Arial"/>
              </a:endParaRPr>
            </a:p>
          </p:txBody>
        </p:sp>
      </p:grpSp>
      <p:pic>
        <p:nvPicPr>
          <p:cNvPr id="11" name="Picture 4" descr="A picture containing logo&#10;&#10;Description automatically generated">
            <a:extLst>
              <a:ext uri="{FF2B5EF4-FFF2-40B4-BE49-F238E27FC236}">
                <a16:creationId xmlns:a16="http://schemas.microsoft.com/office/drawing/2014/main" id="{7C426208-347D-CD44-BDD0-0BA681AA1AB2}"/>
              </a:ext>
            </a:extLst>
          </p:cNvPr>
          <p:cNvPicPr>
            <a:picLocks noChangeAspect="1"/>
          </p:cNvPicPr>
          <p:nvPr/>
        </p:nvPicPr>
        <p:blipFill>
          <a:blip r:embed="rId4"/>
          <a:stretch>
            <a:fillRect/>
          </a:stretch>
        </p:blipFill>
        <p:spPr>
          <a:xfrm>
            <a:off x="69574" y="5003762"/>
            <a:ext cx="1468038" cy="4926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558533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a:xfrm>
            <a:off x="2770163" y="33207"/>
            <a:ext cx="8157329" cy="1054910"/>
          </a:xfrm>
        </p:spPr>
        <p:txBody>
          <a:bodyPr>
            <a:normAutofit/>
          </a:bodyPr>
          <a:lstStyle/>
          <a:p>
            <a:r>
              <a:rPr lang="en"/>
              <a:t>System and Subsystem Decomposition</a:t>
            </a:r>
            <a:endParaRPr lang="en-US"/>
          </a:p>
        </p:txBody>
      </p:sp>
      <p:pic>
        <p:nvPicPr>
          <p:cNvPr id="3" name="Picture 3" descr="Diagram&#10;&#10;Description automatically generated">
            <a:extLst>
              <a:ext uri="{FF2B5EF4-FFF2-40B4-BE49-F238E27FC236}">
                <a16:creationId xmlns:a16="http://schemas.microsoft.com/office/drawing/2014/main" id="{B9248507-F4B3-476A-BCDF-31C24CE1605A}"/>
              </a:ext>
            </a:extLst>
          </p:cNvPr>
          <p:cNvPicPr>
            <a:picLocks noChangeAspect="1"/>
          </p:cNvPicPr>
          <p:nvPr/>
        </p:nvPicPr>
        <p:blipFill>
          <a:blip r:embed="rId3"/>
          <a:stretch>
            <a:fillRect/>
          </a:stretch>
        </p:blipFill>
        <p:spPr>
          <a:xfrm>
            <a:off x="4069861" y="1093089"/>
            <a:ext cx="5566506" cy="5297052"/>
          </a:xfrm>
          <a:prstGeom prst="rect">
            <a:avLst/>
          </a:prstGeom>
          <a:ln>
            <a:noFill/>
          </a:ln>
          <a:effectLst>
            <a:softEdge rad="112500"/>
          </a:effectLst>
        </p:spPr>
      </p:pic>
    </p:spTree>
    <p:extLst>
      <p:ext uri="{BB962C8B-B14F-4D97-AF65-F5344CB8AC3E}">
        <p14:creationId xmlns:p14="http://schemas.microsoft.com/office/powerpoint/2010/main" val="3329547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2C9D94C-5187-4579-9A9B-E5B1B769F00A}"/>
              </a:ext>
            </a:extLst>
          </p:cNvPr>
          <p:cNvSpPr>
            <a:spLocks noGrp="1"/>
          </p:cNvSpPr>
          <p:nvPr>
            <p:ph type="title"/>
          </p:nvPr>
        </p:nvSpPr>
        <p:spPr>
          <a:xfrm>
            <a:off x="3756855" y="140669"/>
            <a:ext cx="6336997" cy="809377"/>
          </a:xfrm>
        </p:spPr>
        <p:txBody>
          <a:bodyPr>
            <a:normAutofit/>
          </a:bodyPr>
          <a:lstStyle/>
          <a:p>
            <a:pPr algn="ctr"/>
            <a:r>
              <a:rPr lang="en-US">
                <a:ea typeface="+mj-lt"/>
                <a:cs typeface="+mj-lt"/>
              </a:rPr>
              <a:t>Minimal Class Diagram</a:t>
            </a:r>
            <a:endParaRPr lang="en-US">
              <a:cs typeface="Arial" panose="020B0604020202020204"/>
            </a:endParaRPr>
          </a:p>
        </p:txBody>
      </p:sp>
      <p:pic>
        <p:nvPicPr>
          <p:cNvPr id="5" name="Picture 5" descr="Diagram, schematic&#10;&#10;Description automatically generated">
            <a:extLst>
              <a:ext uri="{FF2B5EF4-FFF2-40B4-BE49-F238E27FC236}">
                <a16:creationId xmlns:a16="http://schemas.microsoft.com/office/drawing/2014/main" id="{C1C645D0-75AE-4D98-8684-CD2CEFFEC83E}"/>
              </a:ext>
            </a:extLst>
          </p:cNvPr>
          <p:cNvPicPr>
            <a:picLocks noChangeAspect="1"/>
          </p:cNvPicPr>
          <p:nvPr/>
        </p:nvPicPr>
        <p:blipFill>
          <a:blip r:embed="rId3"/>
          <a:stretch>
            <a:fillRect/>
          </a:stretch>
        </p:blipFill>
        <p:spPr>
          <a:xfrm>
            <a:off x="4082400" y="952546"/>
            <a:ext cx="5683200" cy="532490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057416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iagram&#10;&#10;Description automatically generated">
            <a:extLst>
              <a:ext uri="{FF2B5EF4-FFF2-40B4-BE49-F238E27FC236}">
                <a16:creationId xmlns:a16="http://schemas.microsoft.com/office/drawing/2014/main" id="{E227A6AA-940C-4F70-A49C-C1C31B1ADDAA}"/>
              </a:ext>
            </a:extLst>
          </p:cNvPr>
          <p:cNvPicPr>
            <a:picLocks noChangeAspect="1"/>
          </p:cNvPicPr>
          <p:nvPr/>
        </p:nvPicPr>
        <p:blipFill>
          <a:blip r:embed="rId2"/>
          <a:stretch>
            <a:fillRect/>
          </a:stretch>
        </p:blipFill>
        <p:spPr>
          <a:xfrm>
            <a:off x="2160209" y="991463"/>
            <a:ext cx="6855580" cy="4875074"/>
          </a:xfrm>
          <a:prstGeom prst="rect">
            <a:avLst/>
          </a:prstGeom>
        </p:spPr>
      </p:pic>
      <p:pic>
        <p:nvPicPr>
          <p:cNvPr id="3" name="Picture 3" descr="A picture containing icon&#10;&#10;Description automatically generated">
            <a:extLst>
              <a:ext uri="{FF2B5EF4-FFF2-40B4-BE49-F238E27FC236}">
                <a16:creationId xmlns:a16="http://schemas.microsoft.com/office/drawing/2014/main" id="{C3D2511A-D946-49C4-B0B2-848A255DBF86}"/>
              </a:ext>
            </a:extLst>
          </p:cNvPr>
          <p:cNvPicPr>
            <a:picLocks noChangeAspect="1"/>
          </p:cNvPicPr>
          <p:nvPr/>
        </p:nvPicPr>
        <p:blipFill>
          <a:blip r:embed="rId3"/>
          <a:stretch>
            <a:fillRect/>
          </a:stretch>
        </p:blipFill>
        <p:spPr>
          <a:xfrm>
            <a:off x="9156321" y="2657551"/>
            <a:ext cx="2067833" cy="1554995"/>
          </a:xfrm>
          <a:prstGeom prst="rect">
            <a:avLst/>
          </a:prstGeom>
        </p:spPr>
      </p:pic>
      <p:sp>
        <p:nvSpPr>
          <p:cNvPr id="6" name="Title 2">
            <a:extLst>
              <a:ext uri="{FF2B5EF4-FFF2-40B4-BE49-F238E27FC236}">
                <a16:creationId xmlns:a16="http://schemas.microsoft.com/office/drawing/2014/main" id="{C49BB3E0-7EB6-4E0C-9690-7A0C470CC5CB}"/>
              </a:ext>
            </a:extLst>
          </p:cNvPr>
          <p:cNvSpPr>
            <a:spLocks noGrp="1"/>
          </p:cNvSpPr>
          <p:nvPr>
            <p:ph type="title"/>
          </p:nvPr>
        </p:nvSpPr>
        <p:spPr>
          <a:xfrm>
            <a:off x="1899502" y="376882"/>
            <a:ext cx="9718653" cy="1184156"/>
          </a:xfrm>
        </p:spPr>
        <p:txBody>
          <a:bodyPr/>
          <a:lstStyle/>
          <a:p>
            <a:pPr algn="ctr"/>
            <a:r>
              <a:rPr lang="en-US"/>
              <a:t>Database Structure</a:t>
            </a:r>
          </a:p>
        </p:txBody>
      </p:sp>
    </p:spTree>
    <p:extLst>
      <p:ext uri="{BB962C8B-B14F-4D97-AF65-F5344CB8AC3E}">
        <p14:creationId xmlns:p14="http://schemas.microsoft.com/office/powerpoint/2010/main" val="3852669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a:xfrm>
            <a:off x="1920239" y="345823"/>
            <a:ext cx="7649330" cy="1054910"/>
          </a:xfrm>
        </p:spPr>
        <p:txBody>
          <a:bodyPr>
            <a:normAutofit/>
          </a:bodyPr>
          <a:lstStyle/>
          <a:p>
            <a:r>
              <a:rPr lang="en-US" dirty="0">
                <a:ea typeface="+mj-lt"/>
                <a:cs typeface="+mj-lt"/>
              </a:rPr>
              <a:t> Test Cases</a:t>
            </a:r>
            <a:endParaRPr lang="en-US" dirty="0"/>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a:xfrm>
            <a:off x="1920240" y="1825625"/>
            <a:ext cx="9358778" cy="4271716"/>
          </a:xfrm>
        </p:spPr>
        <p:txBody>
          <a:bodyPr vert="horz" lIns="91440" tIns="45720" rIns="91440" bIns="45720" rtlCol="0" anchor="t">
            <a:normAutofit fontScale="92500" lnSpcReduction="20000"/>
          </a:bodyPr>
          <a:lstStyle/>
          <a:p>
            <a:pPr marL="342900" indent="-342900"/>
            <a:r>
              <a:rPr lang="en-US" i="1" dirty="0">
                <a:ea typeface="+mn-lt"/>
                <a:cs typeface="+mn-lt"/>
              </a:rPr>
              <a:t>Test case</a:t>
            </a:r>
            <a:r>
              <a:rPr lang="en-US" b="1" dirty="0">
                <a:ea typeface="+mn-lt"/>
                <a:cs typeface="+mn-lt"/>
              </a:rPr>
              <a:t> ID:</a:t>
            </a:r>
            <a:r>
              <a:rPr lang="en-US" dirty="0">
                <a:ea typeface="+mn-lt"/>
                <a:cs typeface="+mn-lt"/>
              </a:rPr>
              <a:t> BMI-Login-Sunny01</a:t>
            </a:r>
            <a:endParaRPr lang="en-US" dirty="0">
              <a:cs typeface="Arial" panose="020B0604020202020204"/>
            </a:endParaRPr>
          </a:p>
          <a:p>
            <a:pPr marL="457200" lvl="1" indent="0">
              <a:buNone/>
            </a:pPr>
            <a:r>
              <a:rPr lang="en-US" i="1" dirty="0">
                <a:ea typeface="+mn-lt"/>
                <a:cs typeface="+mn-lt"/>
              </a:rPr>
              <a:t>Purpose</a:t>
            </a:r>
            <a:r>
              <a:rPr lang="en-US" b="1" dirty="0">
                <a:ea typeface="+mn-lt"/>
                <a:cs typeface="+mn-lt"/>
              </a:rPr>
              <a:t>: </a:t>
            </a:r>
            <a:r>
              <a:rPr lang="en-US" dirty="0">
                <a:ea typeface="+mn-lt"/>
                <a:cs typeface="+mn-lt"/>
              </a:rPr>
              <a:t>Test Login frame with a researcher credential that already exists in the database to make sure connection between server and platform works properly</a:t>
            </a:r>
            <a:endParaRPr lang="en-US" dirty="0">
              <a:cs typeface="Arial" panose="020B0604020202020204"/>
            </a:endParaRPr>
          </a:p>
          <a:p>
            <a:pPr marL="457200" lvl="1" indent="0">
              <a:buNone/>
            </a:pPr>
            <a:r>
              <a:rPr lang="en-US" i="1" dirty="0">
                <a:ea typeface="+mn-lt"/>
                <a:cs typeface="+mn-lt"/>
              </a:rPr>
              <a:t>Precondition</a:t>
            </a:r>
            <a:r>
              <a:rPr lang="en-US" b="1" dirty="0">
                <a:ea typeface="+mn-lt"/>
                <a:cs typeface="+mn-lt"/>
              </a:rPr>
              <a:t>: </a:t>
            </a:r>
            <a:r>
              <a:rPr lang="en-US" dirty="0">
                <a:ea typeface="+mn-lt"/>
                <a:cs typeface="+mn-lt"/>
              </a:rPr>
              <a:t>Connection must be established with Azure server</a:t>
            </a:r>
            <a:endParaRPr lang="en-US" dirty="0">
              <a:cs typeface="Arial" panose="020B0604020202020204"/>
            </a:endParaRPr>
          </a:p>
          <a:p>
            <a:pPr marL="457200" lvl="1" indent="0">
              <a:buNone/>
            </a:pPr>
            <a:r>
              <a:rPr lang="en-US" i="1" dirty="0">
                <a:ea typeface="+mn-lt"/>
                <a:cs typeface="+mn-lt"/>
              </a:rPr>
              <a:t>Input</a:t>
            </a:r>
            <a:r>
              <a:rPr lang="en-US" b="1" dirty="0">
                <a:ea typeface="+mn-lt"/>
                <a:cs typeface="+mn-lt"/>
              </a:rPr>
              <a:t>:</a:t>
            </a:r>
            <a:r>
              <a:rPr lang="en-US" dirty="0">
                <a:ea typeface="+mn-lt"/>
                <a:cs typeface="+mn-lt"/>
              </a:rPr>
              <a:t> username: "jbell139@fiu.edu"</a:t>
            </a:r>
            <a:endParaRPr lang="en-US" dirty="0">
              <a:cs typeface="Arial" panose="020B0604020202020204"/>
            </a:endParaRPr>
          </a:p>
          <a:p>
            <a:pPr marL="457200" lvl="1" indent="0">
              <a:buNone/>
            </a:pPr>
            <a:r>
              <a:rPr lang="en-US" dirty="0">
                <a:ea typeface="+mn-lt"/>
                <a:cs typeface="+mn-lt"/>
              </a:rPr>
              <a:t>           Password: "1234"</a:t>
            </a:r>
            <a:endParaRPr lang="en-US" dirty="0">
              <a:cs typeface="Arial" panose="020B0604020202020204"/>
            </a:endParaRPr>
          </a:p>
          <a:p>
            <a:pPr marL="457200" lvl="1" indent="0">
              <a:buNone/>
            </a:pPr>
            <a:r>
              <a:rPr lang="en-US" i="1" dirty="0">
                <a:ea typeface="+mn-lt"/>
                <a:cs typeface="+mn-lt"/>
              </a:rPr>
              <a:t>Expected Output</a:t>
            </a:r>
            <a:r>
              <a:rPr lang="en-US" b="1" dirty="0">
                <a:ea typeface="+mn-lt"/>
                <a:cs typeface="+mn-lt"/>
              </a:rPr>
              <a:t>: </a:t>
            </a:r>
            <a:r>
              <a:rPr lang="en-US" dirty="0">
                <a:ea typeface="+mn-lt"/>
                <a:cs typeface="+mn-lt"/>
              </a:rPr>
              <a:t>Access granted, </a:t>
            </a:r>
            <a:r>
              <a:rPr lang="en-US" err="1">
                <a:ea typeface="+mn-lt"/>
                <a:cs typeface="+mn-lt"/>
              </a:rPr>
              <a:t>LogPatient</a:t>
            </a:r>
            <a:r>
              <a:rPr lang="en-US" dirty="0">
                <a:ea typeface="+mn-lt"/>
                <a:cs typeface="+mn-lt"/>
              </a:rPr>
              <a:t> page now displaying</a:t>
            </a:r>
            <a:endParaRPr lang="en-US" dirty="0">
              <a:cs typeface="Arial" panose="020B0604020202020204"/>
            </a:endParaRPr>
          </a:p>
          <a:p>
            <a:pPr marL="457200" lvl="1" indent="0">
              <a:buNone/>
            </a:pPr>
            <a:endParaRPr lang="en-US" dirty="0">
              <a:cs typeface="Arial" panose="020B0604020202020204"/>
            </a:endParaRPr>
          </a:p>
          <a:p>
            <a:pPr marL="342900" indent="-342900"/>
            <a:r>
              <a:rPr lang="en-US" i="1" dirty="0">
                <a:cs typeface="Arial" panose="020B0604020202020204"/>
              </a:rPr>
              <a:t>Test case</a:t>
            </a:r>
            <a:r>
              <a:rPr lang="en-US" b="1" dirty="0">
                <a:cs typeface="Arial" panose="020B0604020202020204"/>
              </a:rPr>
              <a:t> ID:</a:t>
            </a:r>
            <a:r>
              <a:rPr lang="en-US" dirty="0">
                <a:cs typeface="Arial" panose="020B0604020202020204"/>
              </a:rPr>
              <a:t> BMI-Login-Rainy01</a:t>
            </a:r>
            <a:endParaRPr lang="en-US" dirty="0">
              <a:ea typeface="+mn-lt"/>
              <a:cs typeface="+mn-lt"/>
            </a:endParaRPr>
          </a:p>
          <a:p>
            <a:pPr marL="457200" lvl="1" indent="0">
              <a:buNone/>
            </a:pPr>
            <a:r>
              <a:rPr lang="en-US" i="1" dirty="0">
                <a:cs typeface="Arial" panose="020B0604020202020204"/>
              </a:rPr>
              <a:t>Purpose</a:t>
            </a:r>
            <a:r>
              <a:rPr lang="en-US" b="1" dirty="0">
                <a:cs typeface="Arial" panose="020B0604020202020204"/>
              </a:rPr>
              <a:t>: </a:t>
            </a:r>
            <a:r>
              <a:rPr lang="en-US" dirty="0">
                <a:cs typeface="Arial" panose="020B0604020202020204"/>
              </a:rPr>
              <a:t>Test Login frame with a researcher credential where password field is left blank to ensure authentication works</a:t>
            </a:r>
          </a:p>
          <a:p>
            <a:pPr marL="457200" lvl="1" indent="0">
              <a:buNone/>
            </a:pPr>
            <a:r>
              <a:rPr lang="en-US" i="1" dirty="0">
                <a:cs typeface="Arial" panose="020B0604020202020204"/>
              </a:rPr>
              <a:t>Precondition</a:t>
            </a:r>
            <a:r>
              <a:rPr lang="en-US" b="1" dirty="0">
                <a:cs typeface="Arial" panose="020B0604020202020204"/>
              </a:rPr>
              <a:t>: </a:t>
            </a:r>
            <a:r>
              <a:rPr lang="en-US" dirty="0">
                <a:cs typeface="Arial" panose="020B0604020202020204"/>
              </a:rPr>
              <a:t>Connection must be established with Azure server</a:t>
            </a:r>
            <a:endParaRPr lang="en-US" dirty="0">
              <a:ea typeface="+mn-lt"/>
              <a:cs typeface="+mn-lt"/>
            </a:endParaRPr>
          </a:p>
          <a:p>
            <a:pPr marL="457200" lvl="1" indent="0">
              <a:buNone/>
            </a:pPr>
            <a:r>
              <a:rPr lang="en-US" i="1" dirty="0">
                <a:cs typeface="Arial" panose="020B0604020202020204"/>
              </a:rPr>
              <a:t>Input</a:t>
            </a:r>
            <a:r>
              <a:rPr lang="en-US" b="1" dirty="0">
                <a:cs typeface="Arial" panose="020B0604020202020204"/>
              </a:rPr>
              <a:t>:</a:t>
            </a:r>
            <a:r>
              <a:rPr lang="en-US" dirty="0">
                <a:cs typeface="Arial" panose="020B0604020202020204"/>
              </a:rPr>
              <a:t> username: "jbell139@fiu.edu"</a:t>
            </a:r>
            <a:endParaRPr lang="en-US" dirty="0">
              <a:ea typeface="+mn-lt"/>
              <a:cs typeface="+mn-lt"/>
            </a:endParaRPr>
          </a:p>
          <a:p>
            <a:pPr marL="457200" lvl="1" indent="0">
              <a:buNone/>
            </a:pPr>
            <a:r>
              <a:rPr lang="en-US" dirty="0">
                <a:cs typeface="Arial" panose="020B0604020202020204"/>
              </a:rPr>
              <a:t>          Password: " " </a:t>
            </a:r>
            <a:endParaRPr lang="en-US" dirty="0">
              <a:ea typeface="+mn-lt"/>
              <a:cs typeface="+mn-lt"/>
            </a:endParaRPr>
          </a:p>
          <a:p>
            <a:pPr marL="457200" lvl="1" indent="0">
              <a:buNone/>
            </a:pPr>
            <a:r>
              <a:rPr lang="en-US" i="1" dirty="0">
                <a:cs typeface="Arial" panose="020B0604020202020204"/>
              </a:rPr>
              <a:t>Expected Output</a:t>
            </a:r>
            <a:r>
              <a:rPr lang="en-US" b="1" dirty="0">
                <a:cs typeface="Arial" panose="020B0604020202020204"/>
              </a:rPr>
              <a:t>: Error message will prompt notifying there is an error in login credentials</a:t>
            </a:r>
            <a:endParaRPr lang="en-US" dirty="0">
              <a:cs typeface="Arial" panose="020B0604020202020204"/>
            </a:endParaRPr>
          </a:p>
        </p:txBody>
      </p:sp>
    </p:spTree>
    <p:extLst>
      <p:ext uri="{BB962C8B-B14F-4D97-AF65-F5344CB8AC3E}">
        <p14:creationId xmlns:p14="http://schemas.microsoft.com/office/powerpoint/2010/main" val="3172633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a:xfrm>
            <a:off x="1920239" y="345823"/>
            <a:ext cx="7649330" cy="1054910"/>
          </a:xfrm>
        </p:spPr>
        <p:txBody>
          <a:bodyPr>
            <a:normAutofit/>
          </a:bodyPr>
          <a:lstStyle/>
          <a:p>
            <a:r>
              <a:rPr lang="en-US" dirty="0">
                <a:ea typeface="+mj-lt"/>
                <a:cs typeface="+mj-lt"/>
              </a:rPr>
              <a:t> Test Cases</a:t>
            </a:r>
            <a:endParaRPr lang="en-US" dirty="0"/>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a:xfrm>
            <a:off x="1920240" y="1405748"/>
            <a:ext cx="9358778" cy="5049265"/>
          </a:xfrm>
        </p:spPr>
        <p:txBody>
          <a:bodyPr vert="horz" lIns="91440" tIns="45720" rIns="91440" bIns="45720" rtlCol="0" anchor="t">
            <a:normAutofit fontScale="70000" lnSpcReduction="20000"/>
          </a:bodyPr>
          <a:lstStyle/>
          <a:p>
            <a:pPr marL="342900" indent="-342900"/>
            <a:r>
              <a:rPr lang="en-US" i="1" dirty="0">
                <a:ea typeface="+mn-lt"/>
                <a:cs typeface="+mn-lt"/>
              </a:rPr>
              <a:t>Test case</a:t>
            </a:r>
            <a:r>
              <a:rPr lang="en-US" b="1" dirty="0">
                <a:ea typeface="+mn-lt"/>
                <a:cs typeface="+mn-lt"/>
              </a:rPr>
              <a:t> ID:</a:t>
            </a:r>
            <a:r>
              <a:rPr lang="en-US" dirty="0">
                <a:ea typeface="+mn-lt"/>
                <a:cs typeface="+mn-lt"/>
              </a:rPr>
              <a:t> BMI-Signup-Sunny01</a:t>
            </a:r>
            <a:endParaRPr lang="en-US" dirty="0">
              <a:cs typeface="Arial" panose="020B0604020202020204"/>
            </a:endParaRPr>
          </a:p>
          <a:p>
            <a:pPr marL="457200" lvl="1" indent="0">
              <a:buNone/>
            </a:pPr>
            <a:r>
              <a:rPr lang="en-US" i="1" dirty="0">
                <a:ea typeface="+mn-lt"/>
                <a:cs typeface="+mn-lt"/>
              </a:rPr>
              <a:t>Purpose</a:t>
            </a:r>
            <a:r>
              <a:rPr lang="en-US" b="1" dirty="0">
                <a:ea typeface="+mn-lt"/>
                <a:cs typeface="+mn-lt"/>
              </a:rPr>
              <a:t>: </a:t>
            </a:r>
            <a:r>
              <a:rPr lang="en-US" dirty="0">
                <a:ea typeface="+mn-lt"/>
                <a:cs typeface="+mn-lt"/>
              </a:rPr>
              <a:t>Test Signup frame by registering a new researcher with unique email to confirm Signup-Server connection</a:t>
            </a:r>
          </a:p>
          <a:p>
            <a:pPr marL="457200" lvl="1" indent="0">
              <a:buNone/>
            </a:pPr>
            <a:r>
              <a:rPr lang="en-US" i="1" dirty="0">
                <a:ea typeface="+mn-lt"/>
                <a:cs typeface="+mn-lt"/>
              </a:rPr>
              <a:t>Precondition</a:t>
            </a:r>
            <a:r>
              <a:rPr lang="en-US" b="1" dirty="0">
                <a:ea typeface="+mn-lt"/>
                <a:cs typeface="+mn-lt"/>
              </a:rPr>
              <a:t>: </a:t>
            </a:r>
            <a:r>
              <a:rPr lang="en-US" dirty="0">
                <a:ea typeface="+mn-lt"/>
                <a:cs typeface="+mn-lt"/>
              </a:rPr>
              <a:t>Connection must be established with Azure server</a:t>
            </a:r>
            <a:endParaRPr lang="en-US">
              <a:cs typeface="Arial" panose="020B0604020202020204"/>
            </a:endParaRPr>
          </a:p>
          <a:p>
            <a:pPr marL="457200" lvl="1" indent="0">
              <a:buNone/>
            </a:pPr>
            <a:r>
              <a:rPr lang="en-US" i="1" dirty="0">
                <a:ea typeface="+mn-lt"/>
                <a:cs typeface="+mn-lt"/>
              </a:rPr>
              <a:t>Input</a:t>
            </a:r>
            <a:r>
              <a:rPr lang="en-US" b="1" dirty="0">
                <a:ea typeface="+mn-lt"/>
                <a:cs typeface="+mn-lt"/>
              </a:rPr>
              <a:t>:</a:t>
            </a:r>
            <a:r>
              <a:rPr lang="en-US" dirty="0">
                <a:ea typeface="+mn-lt"/>
                <a:cs typeface="+mn-lt"/>
              </a:rPr>
              <a:t>  First Name: "User"</a:t>
            </a:r>
          </a:p>
          <a:p>
            <a:pPr marL="457200" lvl="1" indent="0">
              <a:buNone/>
            </a:pPr>
            <a:r>
              <a:rPr lang="en-US" dirty="0">
                <a:ea typeface="+mn-lt"/>
                <a:cs typeface="+mn-lt"/>
              </a:rPr>
              <a:t>           Middle Initial: "T"</a:t>
            </a:r>
          </a:p>
          <a:p>
            <a:pPr marL="457200" lvl="1" indent="0">
              <a:buNone/>
            </a:pPr>
            <a:r>
              <a:rPr lang="en-US" dirty="0">
                <a:ea typeface="+mn-lt"/>
                <a:cs typeface="+mn-lt"/>
              </a:rPr>
              <a:t>           Last Name: "Test"</a:t>
            </a:r>
          </a:p>
          <a:p>
            <a:pPr marL="457200" lvl="1" indent="0">
              <a:buNone/>
            </a:pPr>
            <a:r>
              <a:rPr lang="en-US" dirty="0">
                <a:ea typeface="+mn-lt"/>
                <a:cs typeface="+mn-lt"/>
              </a:rPr>
              <a:t>           email: "user@fiu.edu"</a:t>
            </a:r>
            <a:endParaRPr lang="en-US" dirty="0"/>
          </a:p>
          <a:p>
            <a:pPr marL="457200" lvl="1" indent="0">
              <a:buNone/>
            </a:pPr>
            <a:r>
              <a:rPr lang="en-US" dirty="0">
                <a:cs typeface="Arial" panose="020B0604020202020204"/>
              </a:rPr>
              <a:t>           Institution: "Florida International University"</a:t>
            </a:r>
          </a:p>
          <a:p>
            <a:pPr marL="457200" lvl="1" indent="0">
              <a:buNone/>
            </a:pPr>
            <a:r>
              <a:rPr lang="en-US" dirty="0">
                <a:ea typeface="+mn-lt"/>
                <a:cs typeface="+mn-lt"/>
              </a:rPr>
              <a:t>           Password: "user1!*"</a:t>
            </a:r>
            <a:endParaRPr lang="en-US" dirty="0">
              <a:cs typeface="Arial" panose="020B0604020202020204"/>
            </a:endParaRPr>
          </a:p>
          <a:p>
            <a:pPr marL="457200" lvl="1" indent="0">
              <a:buNone/>
            </a:pPr>
            <a:r>
              <a:rPr lang="en-US" dirty="0">
                <a:ea typeface="+mn-lt"/>
                <a:cs typeface="+mn-lt"/>
              </a:rPr>
              <a:t>           Retype Password: "user1!*"</a:t>
            </a:r>
          </a:p>
          <a:p>
            <a:pPr marL="457200" lvl="1" indent="0">
              <a:buNone/>
            </a:pPr>
            <a:r>
              <a:rPr lang="en-US" i="1" dirty="0">
                <a:ea typeface="+mn-lt"/>
                <a:cs typeface="+mn-lt"/>
              </a:rPr>
              <a:t>Expected Output</a:t>
            </a:r>
            <a:r>
              <a:rPr lang="en-US" b="1" dirty="0">
                <a:ea typeface="+mn-lt"/>
                <a:cs typeface="+mn-lt"/>
              </a:rPr>
              <a:t>: </a:t>
            </a:r>
            <a:r>
              <a:rPr lang="en-US" dirty="0">
                <a:ea typeface="+mn-lt"/>
                <a:cs typeface="+mn-lt"/>
              </a:rPr>
              <a:t>Database will insert new researcher credentials and platform will navigate to Login page with no errors.</a:t>
            </a:r>
            <a:endParaRPr lang="en-US" dirty="0">
              <a:cs typeface="Arial" panose="020B0604020202020204"/>
            </a:endParaRPr>
          </a:p>
          <a:p>
            <a:pPr marL="457200" lvl="1" indent="0">
              <a:buNone/>
            </a:pPr>
            <a:endParaRPr lang="en-US" dirty="0">
              <a:cs typeface="Arial" panose="020B0604020202020204"/>
            </a:endParaRPr>
          </a:p>
          <a:p>
            <a:pPr marL="342900" indent="-342900"/>
            <a:r>
              <a:rPr lang="en-US" i="1" dirty="0">
                <a:cs typeface="Arial" panose="020B0604020202020204"/>
              </a:rPr>
              <a:t>Test case</a:t>
            </a:r>
            <a:r>
              <a:rPr lang="en-US" b="1" dirty="0">
                <a:cs typeface="Arial" panose="020B0604020202020204"/>
              </a:rPr>
              <a:t> ID:</a:t>
            </a:r>
            <a:r>
              <a:rPr lang="en-US" dirty="0">
                <a:cs typeface="Arial" panose="020B0604020202020204"/>
              </a:rPr>
              <a:t> BMI-Signup-Rainy01</a:t>
            </a:r>
            <a:endParaRPr lang="en-US" dirty="0">
              <a:ea typeface="+mn-lt"/>
              <a:cs typeface="+mn-lt"/>
            </a:endParaRPr>
          </a:p>
          <a:p>
            <a:pPr marL="457200" lvl="1" indent="0">
              <a:buNone/>
            </a:pPr>
            <a:r>
              <a:rPr lang="en-US" i="1" dirty="0">
                <a:cs typeface="Arial" panose="020B0604020202020204"/>
              </a:rPr>
              <a:t>Purpose</a:t>
            </a:r>
            <a:r>
              <a:rPr lang="en-US" b="1" dirty="0">
                <a:cs typeface="Arial" panose="020B0604020202020204"/>
              </a:rPr>
              <a:t>: </a:t>
            </a:r>
            <a:r>
              <a:rPr lang="en-US" dirty="0">
                <a:cs typeface="Arial" panose="020B0604020202020204"/>
              </a:rPr>
              <a:t>Test authentication of new user in Signup class before logging information into database</a:t>
            </a:r>
          </a:p>
          <a:p>
            <a:pPr marL="457200" lvl="1" indent="0">
              <a:buNone/>
            </a:pPr>
            <a:r>
              <a:rPr lang="en-US" i="1" dirty="0">
                <a:cs typeface="Arial" panose="020B0604020202020204"/>
              </a:rPr>
              <a:t>Precondition</a:t>
            </a:r>
            <a:r>
              <a:rPr lang="en-US" b="1" dirty="0">
                <a:cs typeface="Arial" panose="020B0604020202020204"/>
              </a:rPr>
              <a:t>: </a:t>
            </a:r>
            <a:r>
              <a:rPr lang="en-US">
                <a:cs typeface="Arial" panose="020B0604020202020204"/>
              </a:rPr>
              <a:t>Platform needs to be running</a:t>
            </a:r>
            <a:endParaRPr lang="en-US" dirty="0">
              <a:ea typeface="+mn-lt"/>
              <a:cs typeface="+mn-lt"/>
            </a:endParaRPr>
          </a:p>
          <a:p>
            <a:pPr marL="457200" lvl="1" indent="0">
              <a:buNone/>
            </a:pPr>
            <a:r>
              <a:rPr lang="en-US" i="1" dirty="0">
                <a:cs typeface="Arial" panose="020B0604020202020204"/>
              </a:rPr>
              <a:t>Input</a:t>
            </a:r>
            <a:r>
              <a:rPr lang="en-US" b="1" dirty="0">
                <a:cs typeface="Arial" panose="020B0604020202020204"/>
              </a:rPr>
              <a:t>:</a:t>
            </a:r>
            <a:r>
              <a:rPr lang="en-US" dirty="0">
                <a:cs typeface="Arial" panose="020B0604020202020204"/>
              </a:rPr>
              <a:t>  First Name: "Test"</a:t>
            </a:r>
            <a:endParaRPr lang="en-US" dirty="0">
              <a:ea typeface="+mn-lt"/>
              <a:cs typeface="+mn-lt"/>
            </a:endParaRPr>
          </a:p>
          <a:p>
            <a:pPr marL="457200" lvl="1" indent="0">
              <a:buNone/>
            </a:pPr>
            <a:r>
              <a:rPr lang="en-US" dirty="0">
                <a:cs typeface="Arial" panose="020B0604020202020204"/>
              </a:rPr>
              <a:t>           Middle Initial: "U"</a:t>
            </a:r>
            <a:endParaRPr lang="en-US" dirty="0">
              <a:ea typeface="+mn-lt"/>
              <a:cs typeface="+mn-lt"/>
            </a:endParaRPr>
          </a:p>
          <a:p>
            <a:pPr marL="457200" lvl="1" indent="0">
              <a:buNone/>
            </a:pPr>
            <a:r>
              <a:rPr lang="en-US" dirty="0">
                <a:cs typeface="Arial" panose="020B0604020202020204"/>
              </a:rPr>
              <a:t>           Last Name: "User"</a:t>
            </a:r>
            <a:endParaRPr lang="en-US" dirty="0">
              <a:ea typeface="+mn-lt"/>
              <a:cs typeface="+mn-lt"/>
            </a:endParaRPr>
          </a:p>
          <a:p>
            <a:pPr marL="457200" lvl="1" indent="0">
              <a:buNone/>
            </a:pPr>
            <a:r>
              <a:rPr lang="en-US" dirty="0">
                <a:cs typeface="Arial" panose="020B0604020202020204"/>
              </a:rPr>
              <a:t>           email: "test@fiu.edu"</a:t>
            </a:r>
            <a:endParaRPr lang="en-US" dirty="0">
              <a:ea typeface="+mn-lt"/>
              <a:cs typeface="+mn-lt"/>
            </a:endParaRPr>
          </a:p>
          <a:p>
            <a:pPr marL="457200" lvl="1" indent="0">
              <a:buNone/>
            </a:pPr>
            <a:r>
              <a:rPr lang="en-US" dirty="0">
                <a:ea typeface="+mn-lt"/>
                <a:cs typeface="+mn-lt"/>
              </a:rPr>
              <a:t>           Institution: "Florida International University"</a:t>
            </a:r>
          </a:p>
          <a:p>
            <a:pPr marL="457200" lvl="1" indent="0">
              <a:buNone/>
            </a:pPr>
            <a:r>
              <a:rPr lang="en-US" dirty="0">
                <a:cs typeface="Arial" panose="020B0604020202020204"/>
              </a:rPr>
              <a:t>           Password: "user1!*"</a:t>
            </a:r>
            <a:endParaRPr lang="en-US" dirty="0">
              <a:ea typeface="+mn-lt"/>
              <a:cs typeface="+mn-lt"/>
            </a:endParaRPr>
          </a:p>
          <a:p>
            <a:pPr marL="457200" lvl="1" indent="0">
              <a:buNone/>
            </a:pPr>
            <a:r>
              <a:rPr lang="en-US" dirty="0">
                <a:cs typeface="Arial" panose="020B0604020202020204"/>
              </a:rPr>
              <a:t>           Retype Password: "different"</a:t>
            </a:r>
            <a:endParaRPr lang="en-US" dirty="0">
              <a:ea typeface="+mn-lt"/>
              <a:cs typeface="+mn-lt"/>
            </a:endParaRPr>
          </a:p>
          <a:p>
            <a:pPr marL="457200" lvl="1" indent="0">
              <a:buNone/>
            </a:pPr>
            <a:r>
              <a:rPr lang="en-US" i="1" dirty="0">
                <a:cs typeface="Arial" panose="020B0604020202020204"/>
              </a:rPr>
              <a:t>Expected Output</a:t>
            </a:r>
            <a:r>
              <a:rPr lang="en-US" b="1" dirty="0">
                <a:cs typeface="Arial" panose="020B0604020202020204"/>
              </a:rPr>
              <a:t>: Error message will prompt notifying that passwords don't match</a:t>
            </a:r>
            <a:endParaRPr lang="en-US" dirty="0">
              <a:cs typeface="Arial" panose="020B0604020202020204"/>
            </a:endParaRPr>
          </a:p>
        </p:txBody>
      </p:sp>
    </p:spTree>
    <p:extLst>
      <p:ext uri="{BB962C8B-B14F-4D97-AF65-F5344CB8AC3E}">
        <p14:creationId xmlns:p14="http://schemas.microsoft.com/office/powerpoint/2010/main" val="6222704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D239BE-7595-C945-8B49-59119C2E49F8}"/>
              </a:ext>
            </a:extLst>
          </p:cNvPr>
          <p:cNvSpPr>
            <a:spLocks noGrp="1"/>
          </p:cNvSpPr>
          <p:nvPr>
            <p:ph type="title"/>
          </p:nvPr>
        </p:nvSpPr>
        <p:spPr>
          <a:xfrm>
            <a:off x="1935502" y="236066"/>
            <a:ext cx="9392082" cy="1184156"/>
          </a:xfrm>
        </p:spPr>
        <p:txBody>
          <a:bodyPr/>
          <a:lstStyle/>
          <a:p>
            <a:r>
              <a:rPr lang="en-US" dirty="0">
                <a:cs typeface="Arial"/>
              </a:rPr>
              <a:t> Test Cases</a:t>
            </a:r>
            <a:endParaRPr lang="en-US" dirty="0"/>
          </a:p>
        </p:txBody>
      </p:sp>
      <p:sp>
        <p:nvSpPr>
          <p:cNvPr id="8" name="Content Placeholder 6">
            <a:extLst>
              <a:ext uri="{FF2B5EF4-FFF2-40B4-BE49-F238E27FC236}">
                <a16:creationId xmlns:a16="http://schemas.microsoft.com/office/drawing/2014/main" id="{17B486A2-38EF-42F1-AC45-9BD5907711C5}"/>
              </a:ext>
            </a:extLst>
          </p:cNvPr>
          <p:cNvSpPr txBox="1">
            <a:spLocks/>
          </p:cNvSpPr>
          <p:nvPr/>
        </p:nvSpPr>
        <p:spPr>
          <a:xfrm>
            <a:off x="1935791" y="1545706"/>
            <a:ext cx="9343227" cy="4777123"/>
          </a:xfrm>
          <a:prstGeom prst="rect">
            <a:avLst/>
          </a:prstGeom>
        </p:spPr>
        <p:txBody>
          <a:bodyPr vert="horz" lIns="91440" tIns="45720" rIns="91440" bIns="45720" rtlCol="0" anchor="t">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r>
              <a:rPr lang="en-US" i="1" dirty="0">
                <a:ea typeface="+mn-lt"/>
                <a:cs typeface="+mn-lt"/>
              </a:rPr>
              <a:t>Test case</a:t>
            </a:r>
            <a:r>
              <a:rPr lang="en-US" dirty="0">
                <a:ea typeface="+mn-lt"/>
                <a:cs typeface="+mn-lt"/>
              </a:rPr>
              <a:t> ID</a:t>
            </a:r>
            <a:r>
              <a:rPr lang="en-US" b="1" dirty="0">
                <a:ea typeface="+mn-lt"/>
                <a:cs typeface="+mn-lt"/>
              </a:rPr>
              <a:t>:</a:t>
            </a:r>
            <a:r>
              <a:rPr lang="en-US" dirty="0">
                <a:ea typeface="+mn-lt"/>
                <a:cs typeface="+mn-lt"/>
              </a:rPr>
              <a:t> BMI-LogPatient-Sunny01</a:t>
            </a:r>
            <a:endParaRPr lang="en-US" dirty="0">
              <a:cs typeface="Arial" panose="020B0604020202020204"/>
            </a:endParaRPr>
          </a:p>
          <a:p>
            <a:pPr marL="457200" lvl="1" indent="0">
              <a:buNone/>
            </a:pPr>
            <a:r>
              <a:rPr lang="en-US" i="1" dirty="0">
                <a:ea typeface="+mn-lt"/>
                <a:cs typeface="+mn-lt"/>
              </a:rPr>
              <a:t>Purpose</a:t>
            </a:r>
            <a:r>
              <a:rPr lang="en-US" b="1" dirty="0">
                <a:ea typeface="+mn-lt"/>
                <a:cs typeface="+mn-lt"/>
              </a:rPr>
              <a:t>: </a:t>
            </a:r>
            <a:r>
              <a:rPr lang="en-US" dirty="0">
                <a:ea typeface="+mn-lt"/>
                <a:cs typeface="+mn-lt"/>
              </a:rPr>
              <a:t>Test that all fields are uploaded to database from </a:t>
            </a:r>
            <a:r>
              <a:rPr lang="en-US" dirty="0" err="1">
                <a:ea typeface="+mn-lt"/>
                <a:cs typeface="+mn-lt"/>
              </a:rPr>
              <a:t>LogPatient</a:t>
            </a:r>
            <a:r>
              <a:rPr lang="en-US" dirty="0">
                <a:ea typeface="+mn-lt"/>
                <a:cs typeface="+mn-lt"/>
              </a:rPr>
              <a:t> and that </a:t>
            </a:r>
            <a:r>
              <a:rPr lang="en-US" dirty="0" err="1">
                <a:ea typeface="+mn-lt"/>
                <a:cs typeface="+mn-lt"/>
              </a:rPr>
              <a:t>subject_id</a:t>
            </a:r>
            <a:r>
              <a:rPr lang="en-US" dirty="0">
                <a:ea typeface="+mn-lt"/>
                <a:cs typeface="+mn-lt"/>
              </a:rPr>
              <a:t> is the corresponding one</a:t>
            </a:r>
          </a:p>
          <a:p>
            <a:pPr marL="457200" lvl="1" indent="0">
              <a:buFont typeface="Arial" panose="020B0604020202020204" pitchFamily="34" charset="0"/>
              <a:buNone/>
            </a:pPr>
            <a:r>
              <a:rPr lang="en-US" i="1" dirty="0">
                <a:ea typeface="+mn-lt"/>
                <a:cs typeface="+mn-lt"/>
              </a:rPr>
              <a:t>Precondition</a:t>
            </a:r>
            <a:r>
              <a:rPr lang="en-US" b="1" dirty="0">
                <a:ea typeface="+mn-lt"/>
                <a:cs typeface="+mn-lt"/>
              </a:rPr>
              <a:t>: </a:t>
            </a:r>
            <a:r>
              <a:rPr lang="en-US" dirty="0">
                <a:ea typeface="+mn-lt"/>
                <a:cs typeface="+mn-lt"/>
              </a:rPr>
              <a:t>Connection must be established with Azure server</a:t>
            </a:r>
            <a:endParaRPr lang="en-US">
              <a:cs typeface="Arial" panose="020B0604020202020204"/>
            </a:endParaRPr>
          </a:p>
          <a:p>
            <a:pPr marL="457200" lvl="1" indent="0">
              <a:buNone/>
            </a:pPr>
            <a:r>
              <a:rPr lang="en-US" i="1" dirty="0">
                <a:ea typeface="+mn-lt"/>
                <a:cs typeface="+mn-lt"/>
              </a:rPr>
              <a:t>Input</a:t>
            </a:r>
            <a:r>
              <a:rPr lang="en-US" b="1" dirty="0">
                <a:ea typeface="+mn-lt"/>
                <a:cs typeface="+mn-lt"/>
              </a:rPr>
              <a:t>:</a:t>
            </a:r>
            <a:r>
              <a:rPr lang="en-US" dirty="0">
                <a:ea typeface="+mn-lt"/>
                <a:cs typeface="+mn-lt"/>
              </a:rPr>
              <a:t> Age: "30"</a:t>
            </a:r>
          </a:p>
          <a:p>
            <a:pPr marL="457200" lvl="1" indent="0">
              <a:buNone/>
            </a:pPr>
            <a:r>
              <a:rPr lang="en-US" dirty="0">
                <a:ea typeface="+mn-lt"/>
                <a:cs typeface="+mn-lt"/>
              </a:rPr>
              <a:t>          Sex: "Male"</a:t>
            </a:r>
          </a:p>
          <a:p>
            <a:pPr marL="457200" lvl="1" indent="0">
              <a:buNone/>
            </a:pPr>
            <a:r>
              <a:rPr lang="en-US" dirty="0">
                <a:ea typeface="+mn-lt"/>
                <a:cs typeface="+mn-lt"/>
              </a:rPr>
              <a:t>          Weight: "300"</a:t>
            </a:r>
          </a:p>
          <a:p>
            <a:pPr marL="457200" lvl="1" indent="0">
              <a:buNone/>
            </a:pPr>
            <a:r>
              <a:rPr lang="en-US" dirty="0">
                <a:ea typeface="+mn-lt"/>
                <a:cs typeface="+mn-lt"/>
              </a:rPr>
              <a:t>          </a:t>
            </a:r>
            <a:r>
              <a:rPr lang="en-US" dirty="0" err="1">
                <a:ea typeface="+mn-lt"/>
                <a:cs typeface="+mn-lt"/>
              </a:rPr>
              <a:t>Height_ft</a:t>
            </a:r>
            <a:r>
              <a:rPr lang="en-US" dirty="0">
                <a:ea typeface="+mn-lt"/>
                <a:cs typeface="+mn-lt"/>
              </a:rPr>
              <a:t>: "5" </a:t>
            </a:r>
          </a:p>
          <a:p>
            <a:pPr marL="457200" lvl="1" indent="0">
              <a:buNone/>
            </a:pPr>
            <a:r>
              <a:rPr lang="en-US" dirty="0">
                <a:ea typeface="+mn-lt"/>
                <a:cs typeface="+mn-lt"/>
              </a:rPr>
              <a:t>          </a:t>
            </a:r>
            <a:r>
              <a:rPr lang="en-US" dirty="0" err="1">
                <a:ea typeface="+mn-lt"/>
                <a:cs typeface="+mn-lt"/>
              </a:rPr>
              <a:t>Height_in</a:t>
            </a:r>
            <a:r>
              <a:rPr lang="en-US" dirty="0">
                <a:ea typeface="+mn-lt"/>
                <a:cs typeface="+mn-lt"/>
              </a:rPr>
              <a:t>: "11"</a:t>
            </a:r>
          </a:p>
          <a:p>
            <a:pPr marL="457200" lvl="1" indent="0">
              <a:buNone/>
            </a:pPr>
            <a:r>
              <a:rPr lang="en-US" dirty="0">
                <a:ea typeface="+mn-lt"/>
                <a:cs typeface="+mn-lt"/>
              </a:rPr>
              <a:t>          Ethnicity: "Caribbean"</a:t>
            </a:r>
          </a:p>
          <a:p>
            <a:pPr marL="457200" lvl="1" indent="0">
              <a:buNone/>
            </a:pPr>
            <a:r>
              <a:rPr lang="en-US" dirty="0">
                <a:ea typeface="+mn-lt"/>
                <a:cs typeface="+mn-lt"/>
              </a:rPr>
              <a:t>          Fitzpatric Scale: "Type II"</a:t>
            </a:r>
          </a:p>
          <a:p>
            <a:pPr marL="457200" lvl="1" indent="0">
              <a:buNone/>
            </a:pPr>
            <a:r>
              <a:rPr lang="en-US" i="1" dirty="0">
                <a:ea typeface="+mn-lt"/>
                <a:cs typeface="+mn-lt"/>
              </a:rPr>
              <a:t>Expected Output</a:t>
            </a:r>
            <a:r>
              <a:rPr lang="en-US" b="1" dirty="0">
                <a:ea typeface="+mn-lt"/>
                <a:cs typeface="+mn-lt"/>
              </a:rPr>
              <a:t>: </a:t>
            </a:r>
            <a:r>
              <a:rPr lang="en-US" dirty="0">
                <a:ea typeface="+mn-lt"/>
                <a:cs typeface="+mn-lt"/>
              </a:rPr>
              <a:t>Database will insert new patient's information and </a:t>
            </a:r>
            <a:r>
              <a:rPr lang="en-US" dirty="0" err="1">
                <a:ea typeface="+mn-lt"/>
                <a:cs typeface="+mn-lt"/>
              </a:rPr>
              <a:t>subject_id</a:t>
            </a:r>
            <a:r>
              <a:rPr lang="en-US" dirty="0">
                <a:ea typeface="+mn-lt"/>
                <a:cs typeface="+mn-lt"/>
              </a:rPr>
              <a:t> will be display accordantly.</a:t>
            </a:r>
            <a:endParaRPr lang="en-US" dirty="0">
              <a:cs typeface="Arial" panose="020B0604020202020204"/>
            </a:endParaRPr>
          </a:p>
          <a:p>
            <a:pPr marL="457200" lvl="1" indent="0">
              <a:buNone/>
            </a:pPr>
            <a:endParaRPr lang="en-US" dirty="0">
              <a:cs typeface="Arial" panose="020B0604020202020204"/>
            </a:endParaRPr>
          </a:p>
          <a:p>
            <a:pPr marL="342900" indent="-342900"/>
            <a:r>
              <a:rPr lang="en-US" i="1" dirty="0">
                <a:cs typeface="Arial" panose="020B0604020202020204"/>
              </a:rPr>
              <a:t>Test case</a:t>
            </a:r>
            <a:r>
              <a:rPr lang="en-US" dirty="0">
                <a:cs typeface="Arial" panose="020B0604020202020204"/>
              </a:rPr>
              <a:t> ID</a:t>
            </a:r>
            <a:r>
              <a:rPr lang="en-US" b="1" dirty="0">
                <a:cs typeface="Arial" panose="020B0604020202020204"/>
              </a:rPr>
              <a:t>:</a:t>
            </a:r>
            <a:r>
              <a:rPr lang="en-US" dirty="0">
                <a:cs typeface="Arial" panose="020B0604020202020204"/>
              </a:rPr>
              <a:t> BMI-LogPatient-Rainy01</a:t>
            </a:r>
            <a:endParaRPr lang="en-US" dirty="0">
              <a:ea typeface="+mn-lt"/>
              <a:cs typeface="+mn-lt"/>
            </a:endParaRPr>
          </a:p>
          <a:p>
            <a:pPr marL="457200" lvl="1" indent="0">
              <a:buNone/>
            </a:pPr>
            <a:r>
              <a:rPr lang="en-US" i="1" dirty="0">
                <a:cs typeface="Arial" panose="020B0604020202020204"/>
              </a:rPr>
              <a:t>Purpose</a:t>
            </a:r>
            <a:r>
              <a:rPr lang="en-US" b="1" dirty="0">
                <a:cs typeface="Arial" panose="020B0604020202020204"/>
              </a:rPr>
              <a:t>: </a:t>
            </a:r>
            <a:r>
              <a:rPr lang="en-US" dirty="0">
                <a:cs typeface="Arial" panose="020B0604020202020204"/>
              </a:rPr>
              <a:t>Test authentication of the patient's information in the </a:t>
            </a:r>
            <a:r>
              <a:rPr lang="en-US" err="1">
                <a:cs typeface="Arial" panose="020B0604020202020204"/>
              </a:rPr>
              <a:t>LogPatient</a:t>
            </a:r>
            <a:r>
              <a:rPr lang="en-US" dirty="0">
                <a:cs typeface="Arial" panose="020B0604020202020204"/>
              </a:rPr>
              <a:t> class by putting wrong information in all the fields</a:t>
            </a:r>
          </a:p>
          <a:p>
            <a:pPr marL="457200" lvl="1" indent="0">
              <a:buNone/>
            </a:pPr>
            <a:r>
              <a:rPr lang="en-US" i="1" dirty="0">
                <a:cs typeface="Arial" panose="020B0604020202020204"/>
              </a:rPr>
              <a:t>Precondition</a:t>
            </a:r>
            <a:r>
              <a:rPr lang="en-US" b="1" dirty="0">
                <a:cs typeface="Arial" panose="020B0604020202020204"/>
              </a:rPr>
              <a:t>: </a:t>
            </a:r>
            <a:r>
              <a:rPr lang="en-US">
                <a:cs typeface="Arial" panose="020B0604020202020204"/>
              </a:rPr>
              <a:t>Platform needs to be running </a:t>
            </a:r>
            <a:endParaRPr lang="en-US" dirty="0">
              <a:ea typeface="+mn-lt"/>
              <a:cs typeface="+mn-lt"/>
            </a:endParaRPr>
          </a:p>
          <a:p>
            <a:pPr marL="457200" lvl="1" indent="0">
              <a:buNone/>
            </a:pPr>
            <a:r>
              <a:rPr lang="en-US" i="1" dirty="0">
                <a:cs typeface="Arial" panose="020B0604020202020204"/>
              </a:rPr>
              <a:t>Input</a:t>
            </a:r>
            <a:r>
              <a:rPr lang="en-US" b="1" dirty="0">
                <a:cs typeface="Arial" panose="020B0604020202020204"/>
              </a:rPr>
              <a:t>:</a:t>
            </a:r>
            <a:r>
              <a:rPr lang="en-US" dirty="0">
                <a:cs typeface="Arial" panose="020B0604020202020204"/>
              </a:rPr>
              <a:t> Age: "17"</a:t>
            </a:r>
            <a:endParaRPr lang="en-US" dirty="0">
              <a:ea typeface="+mn-lt"/>
              <a:cs typeface="+mn-lt"/>
            </a:endParaRPr>
          </a:p>
          <a:p>
            <a:pPr marL="457200" lvl="1" indent="0">
              <a:buNone/>
            </a:pPr>
            <a:r>
              <a:rPr lang="en-US" dirty="0">
                <a:cs typeface="Arial" panose="020B0604020202020204"/>
              </a:rPr>
              <a:t>          Sex: "No selection"</a:t>
            </a:r>
            <a:endParaRPr lang="en-US" dirty="0">
              <a:ea typeface="+mn-lt"/>
              <a:cs typeface="+mn-lt"/>
            </a:endParaRPr>
          </a:p>
          <a:p>
            <a:pPr marL="457200" lvl="1" indent="0">
              <a:buNone/>
            </a:pPr>
            <a:r>
              <a:rPr lang="en-US" dirty="0">
                <a:cs typeface="Arial" panose="020B0604020202020204"/>
              </a:rPr>
              <a:t>          Weight: "1000"</a:t>
            </a:r>
            <a:endParaRPr lang="en-US" dirty="0">
              <a:ea typeface="+mn-lt"/>
              <a:cs typeface="+mn-lt"/>
            </a:endParaRPr>
          </a:p>
          <a:p>
            <a:pPr marL="457200" lvl="1" indent="0">
              <a:buNone/>
            </a:pPr>
            <a:r>
              <a:rPr lang="en-US" dirty="0">
                <a:cs typeface="Arial" panose="020B0604020202020204"/>
              </a:rPr>
              <a:t>          </a:t>
            </a:r>
            <a:r>
              <a:rPr lang="en-US" dirty="0" err="1">
                <a:cs typeface="Arial" panose="020B0604020202020204"/>
              </a:rPr>
              <a:t>Height_ft</a:t>
            </a:r>
            <a:r>
              <a:rPr lang="en-US" dirty="0">
                <a:cs typeface="Arial" panose="020B0604020202020204"/>
              </a:rPr>
              <a:t>: "9" </a:t>
            </a:r>
            <a:endParaRPr lang="en-US" dirty="0">
              <a:ea typeface="+mn-lt"/>
              <a:cs typeface="+mn-lt"/>
            </a:endParaRPr>
          </a:p>
          <a:p>
            <a:pPr marL="457200" lvl="1" indent="0">
              <a:buNone/>
            </a:pPr>
            <a:r>
              <a:rPr lang="en-US" dirty="0">
                <a:ea typeface="+mn-lt"/>
                <a:cs typeface="+mn-lt"/>
              </a:rPr>
              <a:t>          </a:t>
            </a:r>
            <a:r>
              <a:rPr lang="en-US" dirty="0" err="1">
                <a:ea typeface="+mn-lt"/>
                <a:cs typeface="+mn-lt"/>
              </a:rPr>
              <a:t>Height_in</a:t>
            </a:r>
            <a:r>
              <a:rPr lang="en-US" dirty="0">
                <a:ea typeface="+mn-lt"/>
                <a:cs typeface="+mn-lt"/>
              </a:rPr>
              <a:t>: "13"</a:t>
            </a:r>
          </a:p>
          <a:p>
            <a:pPr marL="457200" lvl="1" indent="0">
              <a:buNone/>
            </a:pPr>
            <a:r>
              <a:rPr lang="en-US" dirty="0">
                <a:cs typeface="Arial" panose="020B0604020202020204"/>
              </a:rPr>
              <a:t>          Ethnicity: "No selection"</a:t>
            </a:r>
            <a:endParaRPr lang="en-US" dirty="0">
              <a:ea typeface="+mn-lt"/>
              <a:cs typeface="+mn-lt"/>
            </a:endParaRPr>
          </a:p>
          <a:p>
            <a:pPr marL="457200" lvl="1" indent="0">
              <a:buNone/>
            </a:pPr>
            <a:r>
              <a:rPr lang="en-US" dirty="0">
                <a:cs typeface="Arial" panose="020B0604020202020204"/>
              </a:rPr>
              <a:t>          Fitzpatric Scale: "No selection"</a:t>
            </a:r>
            <a:endParaRPr lang="en-US" dirty="0">
              <a:ea typeface="+mn-lt"/>
              <a:cs typeface="+mn-lt"/>
            </a:endParaRPr>
          </a:p>
          <a:p>
            <a:pPr marL="457200" lvl="1" indent="0">
              <a:buNone/>
            </a:pPr>
            <a:r>
              <a:rPr lang="en-US" i="1" dirty="0">
                <a:cs typeface="Arial" panose="020B0604020202020204"/>
              </a:rPr>
              <a:t>Expected Output</a:t>
            </a:r>
            <a:r>
              <a:rPr lang="en-US" b="1" dirty="0">
                <a:cs typeface="Arial" panose="020B0604020202020204"/>
              </a:rPr>
              <a:t>: </a:t>
            </a:r>
            <a:r>
              <a:rPr lang="en-US" dirty="0">
                <a:cs typeface="Arial" panose="020B0604020202020204"/>
              </a:rPr>
              <a:t>Error message will prompt stating all the fields that are invalid.</a:t>
            </a:r>
          </a:p>
        </p:txBody>
      </p:sp>
    </p:spTree>
    <p:extLst>
      <p:ext uri="{BB962C8B-B14F-4D97-AF65-F5344CB8AC3E}">
        <p14:creationId xmlns:p14="http://schemas.microsoft.com/office/powerpoint/2010/main" val="8098823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D239BE-7595-C945-8B49-59119C2E49F8}"/>
              </a:ext>
            </a:extLst>
          </p:cNvPr>
          <p:cNvSpPr>
            <a:spLocks noGrp="1"/>
          </p:cNvSpPr>
          <p:nvPr>
            <p:ph type="title"/>
          </p:nvPr>
        </p:nvSpPr>
        <p:spPr>
          <a:xfrm>
            <a:off x="1935502" y="236066"/>
            <a:ext cx="9392082" cy="1184156"/>
          </a:xfrm>
        </p:spPr>
        <p:txBody>
          <a:bodyPr/>
          <a:lstStyle/>
          <a:p>
            <a:r>
              <a:rPr lang="en-US" dirty="0">
                <a:cs typeface="Arial"/>
              </a:rPr>
              <a:t> Test Cases</a:t>
            </a:r>
            <a:endParaRPr lang="en-US" dirty="0"/>
          </a:p>
        </p:txBody>
      </p:sp>
      <p:sp>
        <p:nvSpPr>
          <p:cNvPr id="8" name="Content Placeholder 6">
            <a:extLst>
              <a:ext uri="{FF2B5EF4-FFF2-40B4-BE49-F238E27FC236}">
                <a16:creationId xmlns:a16="http://schemas.microsoft.com/office/drawing/2014/main" id="{17B486A2-38EF-42F1-AC45-9BD5907711C5}"/>
              </a:ext>
            </a:extLst>
          </p:cNvPr>
          <p:cNvSpPr txBox="1">
            <a:spLocks/>
          </p:cNvSpPr>
          <p:nvPr/>
        </p:nvSpPr>
        <p:spPr>
          <a:xfrm>
            <a:off x="1935791" y="1545706"/>
            <a:ext cx="9343227" cy="4777123"/>
          </a:xfrm>
          <a:prstGeom prst="rect">
            <a:avLst/>
          </a:prstGeom>
        </p:spPr>
        <p:txBody>
          <a:bodyPr vert="horz" lIns="91440" tIns="45720" rIns="91440" bIns="45720" rtlCol="0" anchor="t">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i="1">
                <a:solidFill>
                  <a:srgbClr val="404040"/>
                </a:solidFill>
                <a:ea typeface="+mn-lt"/>
                <a:cs typeface="+mn-lt"/>
              </a:rPr>
              <a:t>Test case</a:t>
            </a:r>
            <a:r>
              <a:rPr lang="en-US" dirty="0">
                <a:solidFill>
                  <a:srgbClr val="404040"/>
                </a:solidFill>
                <a:ea typeface="+mn-lt"/>
                <a:cs typeface="+mn-lt"/>
              </a:rPr>
              <a:t> ID</a:t>
            </a:r>
            <a:r>
              <a:rPr lang="en-US" b="1" dirty="0">
                <a:solidFill>
                  <a:srgbClr val="404040"/>
                </a:solidFill>
                <a:ea typeface="+mn-lt"/>
                <a:cs typeface="+mn-lt"/>
              </a:rPr>
              <a:t>:</a:t>
            </a:r>
            <a:r>
              <a:rPr lang="en-US" dirty="0">
                <a:solidFill>
                  <a:srgbClr val="404040"/>
                </a:solidFill>
                <a:ea typeface="+mn-lt"/>
                <a:cs typeface="+mn-lt"/>
              </a:rPr>
              <a:t> BMI-DataRecording-Sunny01</a:t>
            </a:r>
            <a:endParaRPr lang="en-US">
              <a:solidFill>
                <a:srgbClr val="404040"/>
              </a:solidFill>
              <a:cs typeface="Arial" panose="020B0604020202020204"/>
            </a:endParaRPr>
          </a:p>
          <a:p>
            <a:pPr marL="457200" lvl="1" indent="0">
              <a:buNone/>
            </a:pPr>
            <a:r>
              <a:rPr lang="en-US" i="1" dirty="0">
                <a:ea typeface="+mn-lt"/>
                <a:cs typeface="+mn-lt"/>
              </a:rPr>
              <a:t>Purpose</a:t>
            </a:r>
            <a:r>
              <a:rPr lang="en-US" b="1">
                <a:ea typeface="+mn-lt"/>
                <a:cs typeface="+mn-lt"/>
              </a:rPr>
              <a:t>: </a:t>
            </a:r>
            <a:r>
              <a:rPr lang="en-US">
                <a:ea typeface="+mn-lt"/>
                <a:cs typeface="+mn-lt"/>
              </a:rPr>
              <a:t>Test the connection with spectrometer is continuously feeding data to the graph and file is uploaded to Azure storage account</a:t>
            </a:r>
          </a:p>
          <a:p>
            <a:pPr marL="457200" lvl="1" indent="0">
              <a:buNone/>
            </a:pPr>
            <a:r>
              <a:rPr lang="en-US" i="1" dirty="0">
                <a:ea typeface="+mn-lt"/>
                <a:cs typeface="+mn-lt"/>
              </a:rPr>
              <a:t>Precondition</a:t>
            </a:r>
            <a:r>
              <a:rPr lang="en-US" b="1" dirty="0">
                <a:ea typeface="+mn-lt"/>
                <a:cs typeface="+mn-lt"/>
              </a:rPr>
              <a:t>: </a:t>
            </a:r>
            <a:r>
              <a:rPr lang="en-US">
                <a:ea typeface="+mn-lt"/>
                <a:cs typeface="+mn-lt"/>
              </a:rPr>
              <a:t>Connection must be established with Azure server and spectrometer has to be connected succesfully</a:t>
            </a:r>
            <a:endParaRPr lang="en-US">
              <a:cs typeface="Arial" panose="020B0604020202020204"/>
            </a:endParaRPr>
          </a:p>
          <a:p>
            <a:pPr marL="457200" lvl="1" indent="0">
              <a:buNone/>
            </a:pPr>
            <a:r>
              <a:rPr lang="en-US" i="1" dirty="0">
                <a:ea typeface="+mn-lt"/>
                <a:cs typeface="+mn-lt"/>
              </a:rPr>
              <a:t>Input</a:t>
            </a:r>
            <a:r>
              <a:rPr lang="en-US" b="1" dirty="0">
                <a:ea typeface="+mn-lt"/>
                <a:cs typeface="+mn-lt"/>
              </a:rPr>
              <a:t>: </a:t>
            </a:r>
            <a:r>
              <a:rPr lang="en-US">
                <a:ea typeface="+mn-lt"/>
                <a:cs typeface="+mn-lt"/>
              </a:rPr>
              <a:t>Integration Time: "30"</a:t>
            </a:r>
          </a:p>
          <a:p>
            <a:pPr marL="457200" lvl="1" indent="0">
              <a:buNone/>
            </a:pPr>
            <a:r>
              <a:rPr lang="en-US">
                <a:ea typeface="+mn-lt"/>
                <a:cs typeface="+mn-lt"/>
              </a:rPr>
              <a:t>          Number of spectra Returned: "3"</a:t>
            </a:r>
            <a:endParaRPr lang="en-US" dirty="0">
              <a:ea typeface="+mn-lt"/>
              <a:cs typeface="+mn-lt"/>
            </a:endParaRPr>
          </a:p>
          <a:p>
            <a:pPr marL="457200" lvl="1" indent="0">
              <a:buNone/>
            </a:pPr>
            <a:r>
              <a:rPr lang="en-US">
                <a:ea typeface="+mn-lt"/>
                <a:cs typeface="+mn-lt"/>
              </a:rPr>
              <a:t>          Amount of spectra to average: "1"</a:t>
            </a:r>
            <a:endParaRPr lang="en-US" dirty="0">
              <a:ea typeface="+mn-lt"/>
              <a:cs typeface="+mn-lt"/>
            </a:endParaRPr>
          </a:p>
          <a:p>
            <a:pPr marL="457200" lvl="1" indent="0">
              <a:buNone/>
            </a:pPr>
            <a:r>
              <a:rPr lang="en-US">
                <a:ea typeface="+mn-lt"/>
                <a:cs typeface="+mn-lt"/>
              </a:rPr>
              <a:t>          Body location: "Arm"</a:t>
            </a:r>
            <a:endParaRPr lang="en-US" dirty="0">
              <a:ea typeface="+mn-lt"/>
              <a:cs typeface="+mn-lt"/>
            </a:endParaRPr>
          </a:p>
          <a:p>
            <a:pPr marL="457200" lvl="1" indent="0">
              <a:buNone/>
            </a:pPr>
            <a:r>
              <a:rPr lang="en-US">
                <a:ea typeface="+mn-lt"/>
                <a:cs typeface="+mn-lt"/>
              </a:rPr>
              <a:t>          Start pressed</a:t>
            </a:r>
            <a:endParaRPr lang="en-US" dirty="0">
              <a:ea typeface="+mn-lt"/>
              <a:cs typeface="+mn-lt"/>
            </a:endParaRPr>
          </a:p>
          <a:p>
            <a:pPr marL="457200" lvl="1" indent="0">
              <a:buNone/>
            </a:pPr>
            <a:r>
              <a:rPr lang="en-US">
                <a:ea typeface="+mn-lt"/>
                <a:cs typeface="+mn-lt"/>
              </a:rPr>
              <a:t>          Stop pressed</a:t>
            </a:r>
            <a:endParaRPr lang="en-US" dirty="0">
              <a:ea typeface="+mn-lt"/>
              <a:cs typeface="+mn-lt"/>
            </a:endParaRPr>
          </a:p>
          <a:p>
            <a:pPr marL="457200" lvl="1" indent="0">
              <a:buNone/>
            </a:pPr>
            <a:r>
              <a:rPr lang="en-US">
                <a:ea typeface="+mn-lt"/>
                <a:cs typeface="+mn-lt"/>
              </a:rPr>
              <a:t>          Save pressed</a:t>
            </a:r>
            <a:endParaRPr lang="en-US" dirty="0">
              <a:ea typeface="+mn-lt"/>
              <a:cs typeface="+mn-lt"/>
            </a:endParaRPr>
          </a:p>
          <a:p>
            <a:pPr marL="457200" lvl="1" indent="0">
              <a:buNone/>
            </a:pPr>
            <a:r>
              <a:rPr lang="en-US" i="1" dirty="0">
                <a:ea typeface="+mn-lt"/>
                <a:cs typeface="+mn-lt"/>
              </a:rPr>
              <a:t>Expected Output</a:t>
            </a:r>
            <a:r>
              <a:rPr lang="en-US" b="1" dirty="0">
                <a:ea typeface="+mn-lt"/>
                <a:cs typeface="+mn-lt"/>
              </a:rPr>
              <a:t>: I</a:t>
            </a:r>
            <a:r>
              <a:rPr lang="en-US" dirty="0">
                <a:ea typeface="+mn-lt"/>
                <a:cs typeface="+mn-lt"/>
              </a:rPr>
              <a:t>nformation is gathered for 30 seconds and graph is updating as light source changes. Once save button is </a:t>
            </a:r>
            <a:r>
              <a:rPr lang="en-US">
                <a:ea typeface="+mn-lt"/>
                <a:cs typeface="+mn-lt"/>
              </a:rPr>
              <a:t>pressed, file is uploaded to storage account with name</a:t>
            </a:r>
            <a:r>
              <a:rPr lang="en-US" b="1" dirty="0">
                <a:ea typeface="+mn-lt"/>
                <a:cs typeface="+mn-lt"/>
              </a:rPr>
              <a:t> </a:t>
            </a:r>
            <a:r>
              <a:rPr lang="en-US" b="1" i="1">
                <a:ea typeface="+mn-lt"/>
                <a:cs typeface="+mn-lt"/>
              </a:rPr>
              <a:t>"subjectID_body_part.csv"</a:t>
            </a:r>
            <a:endParaRPr lang="en-US" dirty="0">
              <a:cs typeface="Arial" panose="020B0604020202020204"/>
            </a:endParaRPr>
          </a:p>
          <a:p>
            <a:pPr marL="457200" lvl="1" indent="0">
              <a:buNone/>
            </a:pPr>
            <a:endParaRPr lang="en-US" dirty="0">
              <a:ea typeface="+mn-lt"/>
              <a:cs typeface="+mn-lt"/>
            </a:endParaRPr>
          </a:p>
          <a:p>
            <a:pPr marL="342900" indent="-342900"/>
            <a:r>
              <a:rPr lang="en-US" sz="2300" i="1">
                <a:ea typeface="+mn-lt"/>
                <a:cs typeface="+mn-lt"/>
              </a:rPr>
              <a:t>Test case</a:t>
            </a:r>
            <a:r>
              <a:rPr lang="en-US" sz="2300" i="1" dirty="0">
                <a:ea typeface="+mn-lt"/>
                <a:cs typeface="+mn-lt"/>
              </a:rPr>
              <a:t> ID: BMI-DataRecording-Rainy01</a:t>
            </a:r>
          </a:p>
          <a:p>
            <a:pPr marL="457200" lvl="1" indent="0">
              <a:buNone/>
            </a:pPr>
            <a:r>
              <a:rPr lang="en-US" i="1" dirty="0">
                <a:cs typeface="Arial" panose="020B0604020202020204"/>
              </a:rPr>
              <a:t>Purpose</a:t>
            </a:r>
            <a:r>
              <a:rPr lang="en-US" b="1" dirty="0">
                <a:cs typeface="Arial" panose="020B0604020202020204"/>
              </a:rPr>
              <a:t>: </a:t>
            </a:r>
            <a:r>
              <a:rPr lang="en-US">
                <a:cs typeface="Arial" panose="020B0604020202020204"/>
              </a:rPr>
              <a:t>Test local file saving when connection is lost</a:t>
            </a:r>
          </a:p>
          <a:p>
            <a:pPr marL="457200" lvl="1" indent="0">
              <a:buNone/>
            </a:pPr>
            <a:r>
              <a:rPr lang="en-US" i="1" dirty="0">
                <a:cs typeface="Arial" panose="020B0604020202020204"/>
              </a:rPr>
              <a:t>Precondition</a:t>
            </a:r>
            <a:r>
              <a:rPr lang="en-US" b="1" dirty="0">
                <a:cs typeface="Arial" panose="020B0604020202020204"/>
              </a:rPr>
              <a:t>: </a:t>
            </a:r>
            <a:r>
              <a:rPr lang="en-US">
                <a:cs typeface="Arial" panose="020B0604020202020204"/>
              </a:rPr>
              <a:t>Connection with server will be dropped in the middle of the recording</a:t>
            </a:r>
            <a:endParaRPr lang="en-US">
              <a:ea typeface="+mn-lt"/>
              <a:cs typeface="+mn-lt"/>
            </a:endParaRPr>
          </a:p>
          <a:p>
            <a:pPr marL="457200" lvl="1" indent="0">
              <a:buNone/>
            </a:pPr>
            <a:r>
              <a:rPr lang="en-US" i="1">
                <a:cs typeface="Arial" panose="020B0604020202020204"/>
              </a:rPr>
              <a:t>Input</a:t>
            </a:r>
            <a:r>
              <a:rPr lang="en-US" b="1">
                <a:cs typeface="Arial" panose="020B0604020202020204"/>
              </a:rPr>
              <a:t>:</a:t>
            </a:r>
            <a:r>
              <a:rPr lang="en-US">
                <a:cs typeface="Arial" panose="020B0604020202020204"/>
              </a:rPr>
              <a:t> Integration Time: "30"</a:t>
            </a:r>
            <a:endParaRPr lang="en-US">
              <a:ea typeface="+mn-lt"/>
              <a:cs typeface="+mn-lt"/>
            </a:endParaRPr>
          </a:p>
          <a:p>
            <a:pPr marL="457200" lvl="1" indent="0">
              <a:buNone/>
            </a:pPr>
            <a:r>
              <a:rPr lang="en-US">
                <a:cs typeface="Arial" panose="020B0604020202020204"/>
              </a:rPr>
              <a:t>          Number of spectra Returned: "3"</a:t>
            </a:r>
            <a:endParaRPr lang="en-US">
              <a:ea typeface="+mn-lt"/>
              <a:cs typeface="+mn-lt"/>
            </a:endParaRPr>
          </a:p>
          <a:p>
            <a:pPr marL="457200" lvl="1" indent="0">
              <a:buNone/>
            </a:pPr>
            <a:r>
              <a:rPr lang="en-US">
                <a:cs typeface="Arial" panose="020B0604020202020204"/>
              </a:rPr>
              <a:t>          Amount of spectra to average: "</a:t>
            </a:r>
            <a:r>
              <a:rPr lang="en-US">
                <a:ea typeface="+mn-lt"/>
                <a:cs typeface="+mn-lt"/>
              </a:rPr>
              <a:t>1</a:t>
            </a:r>
            <a:r>
              <a:rPr lang="en-US">
                <a:cs typeface="Arial" panose="020B0604020202020204"/>
              </a:rPr>
              <a:t>"</a:t>
            </a:r>
            <a:endParaRPr lang="en-US">
              <a:ea typeface="+mn-lt"/>
              <a:cs typeface="+mn-lt"/>
            </a:endParaRPr>
          </a:p>
          <a:p>
            <a:pPr marL="457200" lvl="1" indent="0">
              <a:buNone/>
            </a:pPr>
            <a:r>
              <a:rPr lang="en-US" dirty="0">
                <a:cs typeface="Arial" panose="020B0604020202020204"/>
              </a:rPr>
              <a:t>         </a:t>
            </a:r>
            <a:r>
              <a:rPr lang="en-US">
                <a:ea typeface="+mn-lt"/>
                <a:cs typeface="+mn-lt"/>
              </a:rPr>
              <a:t> Body location</a:t>
            </a:r>
            <a:r>
              <a:rPr lang="en-US">
                <a:cs typeface="Arial" panose="020B0604020202020204"/>
              </a:rPr>
              <a:t>: "Arm"</a:t>
            </a:r>
            <a:endParaRPr lang="en-US">
              <a:ea typeface="+mn-lt"/>
              <a:cs typeface="+mn-lt"/>
            </a:endParaRPr>
          </a:p>
          <a:p>
            <a:pPr marL="457200" lvl="1" indent="0">
              <a:buNone/>
            </a:pPr>
            <a:r>
              <a:rPr lang="en-US" dirty="0">
                <a:ea typeface="+mn-lt"/>
                <a:cs typeface="+mn-lt"/>
              </a:rPr>
              <a:t>         </a:t>
            </a:r>
            <a:r>
              <a:rPr lang="en-US">
                <a:cs typeface="Arial" panose="020B0604020202020204"/>
              </a:rPr>
              <a:t> Start pressed</a:t>
            </a:r>
            <a:endParaRPr lang="en-US">
              <a:ea typeface="+mn-lt"/>
              <a:cs typeface="+mn-lt"/>
            </a:endParaRPr>
          </a:p>
          <a:p>
            <a:pPr marL="457200" lvl="1" indent="0">
              <a:buNone/>
            </a:pPr>
            <a:r>
              <a:rPr lang="en-US">
                <a:cs typeface="Arial" panose="020B0604020202020204"/>
              </a:rPr>
              <a:t>          Stop pressed</a:t>
            </a:r>
            <a:endParaRPr lang="en-US">
              <a:ea typeface="+mn-lt"/>
              <a:cs typeface="+mn-lt"/>
            </a:endParaRPr>
          </a:p>
          <a:p>
            <a:pPr marL="457200" lvl="1" indent="0">
              <a:buNone/>
            </a:pPr>
            <a:r>
              <a:rPr lang="en-US">
                <a:cs typeface="Arial" panose="020B0604020202020204"/>
              </a:rPr>
              <a:t>          Save pressed</a:t>
            </a:r>
            <a:endParaRPr lang="en-US">
              <a:ea typeface="+mn-lt"/>
              <a:cs typeface="+mn-lt"/>
            </a:endParaRPr>
          </a:p>
          <a:p>
            <a:pPr marL="457200" lvl="1" indent="0">
              <a:buNone/>
            </a:pPr>
            <a:r>
              <a:rPr lang="en-US" i="1" dirty="0">
                <a:cs typeface="Arial" panose="020B0604020202020204"/>
              </a:rPr>
              <a:t>Expected Output</a:t>
            </a:r>
            <a:r>
              <a:rPr lang="en-US" b="1" dirty="0">
                <a:cs typeface="Arial" panose="020B0604020202020204"/>
              </a:rPr>
              <a:t>: </a:t>
            </a:r>
            <a:r>
              <a:rPr lang="en-US">
                <a:cs typeface="Arial" panose="020B0604020202020204"/>
              </a:rPr>
              <a:t>Pop up message will be shown saying the upload of the file was unsuccessful and that the file was saved locally</a:t>
            </a:r>
          </a:p>
        </p:txBody>
      </p:sp>
    </p:spTree>
    <p:extLst>
      <p:ext uri="{BB962C8B-B14F-4D97-AF65-F5344CB8AC3E}">
        <p14:creationId xmlns:p14="http://schemas.microsoft.com/office/powerpoint/2010/main" val="5442803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75FDA22-4283-5441-AF77-C54110171EC2}"/>
              </a:ext>
            </a:extLst>
          </p:cNvPr>
          <p:cNvSpPr>
            <a:spLocks noGrp="1"/>
          </p:cNvSpPr>
          <p:nvPr>
            <p:ph type="title"/>
          </p:nvPr>
        </p:nvSpPr>
        <p:spPr>
          <a:xfrm>
            <a:off x="1881162" y="317512"/>
            <a:ext cx="2987653" cy="900849"/>
          </a:xfrm>
        </p:spPr>
        <p:txBody>
          <a:bodyPr/>
          <a:lstStyle/>
          <a:p>
            <a:r>
              <a:rPr lang="en-US">
                <a:ea typeface="+mj-lt"/>
                <a:cs typeface="+mj-lt"/>
              </a:rPr>
              <a:t>Summary</a:t>
            </a:r>
            <a:endParaRPr lang="en-US"/>
          </a:p>
        </p:txBody>
      </p:sp>
      <p:sp>
        <p:nvSpPr>
          <p:cNvPr id="6" name="Text Placeholder 5">
            <a:extLst>
              <a:ext uri="{FF2B5EF4-FFF2-40B4-BE49-F238E27FC236}">
                <a16:creationId xmlns:a16="http://schemas.microsoft.com/office/drawing/2014/main" id="{A0BAA700-9133-884E-8CEE-C63E8770A947}"/>
              </a:ext>
            </a:extLst>
          </p:cNvPr>
          <p:cNvSpPr>
            <a:spLocks noGrp="1"/>
          </p:cNvSpPr>
          <p:nvPr>
            <p:ph type="body" sz="quarter" idx="15"/>
          </p:nvPr>
        </p:nvSpPr>
        <p:spPr>
          <a:xfrm>
            <a:off x="1878922" y="1219216"/>
            <a:ext cx="6183265" cy="4755612"/>
          </a:xfrm>
        </p:spPr>
        <p:txBody>
          <a:bodyPr>
            <a:normAutofit/>
          </a:bodyPr>
          <a:lstStyle/>
          <a:p>
            <a:r>
              <a:rPr lang="en-US">
                <a:cs typeface="Arial"/>
              </a:rPr>
              <a:t>System Capabilities:</a:t>
            </a:r>
            <a:endParaRPr lang="en-US"/>
          </a:p>
          <a:p>
            <a:pPr marL="342900" indent="-342900">
              <a:buFont typeface="Courier New" panose="020B0604020202020204" pitchFamily="34" charset="0"/>
              <a:buChar char="o"/>
            </a:pPr>
            <a:r>
              <a:rPr lang="en-US" sz="2000" b="0">
                <a:cs typeface="Arial"/>
              </a:rPr>
              <a:t>Researchers can log in or sign up to start a session recording.</a:t>
            </a:r>
          </a:p>
          <a:p>
            <a:pPr marL="342900" indent="-342900">
              <a:buFont typeface="Courier New" panose="020B0604020202020204" pitchFamily="34" charset="0"/>
              <a:buChar char="o"/>
            </a:pPr>
            <a:r>
              <a:rPr lang="en-US" sz="2000" b="0">
                <a:cs typeface="Arial"/>
              </a:rPr>
              <a:t>Each session allows to log multiple subjects and perform recordings on different parts of their body.</a:t>
            </a:r>
          </a:p>
          <a:p>
            <a:pPr marL="342900" indent="-342900">
              <a:buFont typeface="Courier New" panose="020B0604020202020204" pitchFamily="34" charset="0"/>
              <a:buChar char="o"/>
            </a:pPr>
            <a:r>
              <a:rPr lang="en-US" sz="2000" b="0">
                <a:cs typeface="Arial"/>
              </a:rPr>
              <a:t>The data will be uploaded to corresponding directories in the cloud, this will be linked to subjects through their IDs and body part.</a:t>
            </a:r>
          </a:p>
          <a:p>
            <a:pPr marL="342900" indent="-342900">
              <a:buFont typeface="Courier New" panose="020B0604020202020204" pitchFamily="34" charset="0"/>
              <a:buChar char="o"/>
            </a:pPr>
            <a:r>
              <a:rPr lang="en-US" sz="2000" b="0">
                <a:cs typeface="Arial"/>
              </a:rPr>
              <a:t>Data gathered will be processed and displayed on a website that will be developed by future teams.</a:t>
            </a:r>
          </a:p>
          <a:p>
            <a:endParaRPr lang="en-US">
              <a:cs typeface="Arial"/>
            </a:endParaRPr>
          </a:p>
          <a:p>
            <a:endParaRPr lang="en-US">
              <a:cs typeface="Arial"/>
            </a:endParaRPr>
          </a:p>
        </p:txBody>
      </p:sp>
    </p:spTree>
    <p:extLst>
      <p:ext uri="{BB962C8B-B14F-4D97-AF65-F5344CB8AC3E}">
        <p14:creationId xmlns:p14="http://schemas.microsoft.com/office/powerpoint/2010/main" val="38012456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B5715F-E9C9-1D4D-9583-18347D3A7BA2}"/>
              </a:ext>
            </a:extLst>
          </p:cNvPr>
          <p:cNvSpPr>
            <a:spLocks noGrp="1"/>
          </p:cNvSpPr>
          <p:nvPr>
            <p:ph idx="1"/>
          </p:nvPr>
        </p:nvSpPr>
        <p:spPr/>
        <p:txBody>
          <a:bodyPr vert="horz" lIns="91440" tIns="45720" rIns="91440" bIns="45720" rtlCol="0" anchor="t">
            <a:normAutofit/>
          </a:bodyPr>
          <a:lstStyle/>
          <a:p>
            <a:pPr>
              <a:buFont typeface="Courier New" panose="020B0604020202020204" pitchFamily="34" charset="0"/>
              <a:buChar char="o"/>
            </a:pPr>
            <a:r>
              <a:rPr lang="en-US" dirty="0">
                <a:cs typeface="Arial" panose="020B0604020202020204"/>
              </a:rPr>
              <a:t>Create a website to display recorded data </a:t>
            </a:r>
          </a:p>
          <a:p>
            <a:pPr>
              <a:buFont typeface="Courier New" panose="020B0604020202020204" pitchFamily="34" charset="0"/>
              <a:buChar char="o"/>
            </a:pPr>
            <a:r>
              <a:rPr lang="en-US" dirty="0">
                <a:cs typeface="Arial" panose="020B0604020202020204"/>
              </a:rPr>
              <a:t>Ultimate goal is to develop a smaller wearable device with touch screen capabilities that runs an optimized version of the interface created. This will be tailored for overweight population and will be easy enough for them to manage and read. </a:t>
            </a:r>
          </a:p>
        </p:txBody>
      </p:sp>
      <p:sp>
        <p:nvSpPr>
          <p:cNvPr id="3" name="Title 2">
            <a:extLst>
              <a:ext uri="{FF2B5EF4-FFF2-40B4-BE49-F238E27FC236}">
                <a16:creationId xmlns:a16="http://schemas.microsoft.com/office/drawing/2014/main" id="{B5D239BE-7595-C945-8B49-59119C2E49F8}"/>
              </a:ext>
            </a:extLst>
          </p:cNvPr>
          <p:cNvSpPr>
            <a:spLocks noGrp="1"/>
          </p:cNvSpPr>
          <p:nvPr>
            <p:ph type="title"/>
          </p:nvPr>
        </p:nvSpPr>
        <p:spPr/>
        <p:txBody>
          <a:bodyPr/>
          <a:lstStyle/>
          <a:p>
            <a:r>
              <a:rPr lang="en-US" dirty="0">
                <a:cs typeface="Arial"/>
              </a:rPr>
              <a:t>Future Development</a:t>
            </a:r>
            <a:endParaRPr lang="en-US" dirty="0"/>
          </a:p>
        </p:txBody>
      </p:sp>
      <p:pic>
        <p:nvPicPr>
          <p:cNvPr id="5" name="Picture 8" descr="A picture containing logo&#10;&#10;Description automatically generated">
            <a:extLst>
              <a:ext uri="{FF2B5EF4-FFF2-40B4-BE49-F238E27FC236}">
                <a16:creationId xmlns:a16="http://schemas.microsoft.com/office/drawing/2014/main" id="{C023CDCF-9C24-48A5-B6E2-4200DBAC77DE}"/>
              </a:ext>
            </a:extLst>
          </p:cNvPr>
          <p:cNvPicPr>
            <a:picLocks noChangeAspect="1"/>
          </p:cNvPicPr>
          <p:nvPr/>
        </p:nvPicPr>
        <p:blipFill>
          <a:blip r:embed="rId3"/>
          <a:stretch>
            <a:fillRect/>
          </a:stretch>
        </p:blipFill>
        <p:spPr>
          <a:xfrm>
            <a:off x="5874847" y="3633979"/>
            <a:ext cx="1844952" cy="238542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30517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12B4-64C1-4E4C-B14C-F62F63640FC8}"/>
              </a:ext>
            </a:extLst>
          </p:cNvPr>
          <p:cNvSpPr>
            <a:spLocks noGrp="1"/>
          </p:cNvSpPr>
          <p:nvPr>
            <p:ph type="title"/>
          </p:nvPr>
        </p:nvSpPr>
        <p:spPr/>
        <p:txBody>
          <a:bodyPr/>
          <a:lstStyle/>
          <a:p>
            <a:r>
              <a:rPr lang="en-US" dirty="0">
                <a:cs typeface="Arial"/>
              </a:rPr>
              <a:t>Problem Definition (</a:t>
            </a:r>
            <a:r>
              <a:rPr lang="en-US" dirty="0" err="1">
                <a:cs typeface="Arial"/>
              </a:rPr>
              <a:t>cont</a:t>
            </a:r>
            <a:r>
              <a:rPr lang="en-US" dirty="0">
                <a:cs typeface="Arial"/>
              </a:rPr>
              <a:t>)</a:t>
            </a:r>
            <a:endParaRPr lang="en-US" dirty="0"/>
          </a:p>
        </p:txBody>
      </p:sp>
      <p:sp>
        <p:nvSpPr>
          <p:cNvPr id="19" name="Rectangle: Rounded Corners 10">
            <a:extLst>
              <a:ext uri="{FF2B5EF4-FFF2-40B4-BE49-F238E27FC236}">
                <a16:creationId xmlns:a16="http://schemas.microsoft.com/office/drawing/2014/main" id="{CB768D98-8C63-694E-ACC8-F46F7CDDECC2}"/>
              </a:ext>
            </a:extLst>
          </p:cNvPr>
          <p:cNvSpPr/>
          <p:nvPr/>
        </p:nvSpPr>
        <p:spPr>
          <a:xfrm>
            <a:off x="3291394" y="2039913"/>
            <a:ext cx="1998453" cy="1063924"/>
          </a:xfrm>
          <a:prstGeom prst="roundRect">
            <a:avLst/>
          </a:prstGeom>
          <a:solidFill>
            <a:schemeClr val="accent1">
              <a:lumMod val="25000"/>
              <a:lumOff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cs typeface="Arial"/>
              </a:rPr>
              <a:t>Software</a:t>
            </a:r>
            <a:endParaRPr lang="en-US">
              <a:cs typeface="Arial"/>
            </a:endParaRPr>
          </a:p>
        </p:txBody>
      </p:sp>
      <p:sp>
        <p:nvSpPr>
          <p:cNvPr id="20" name="Cylinder 11">
            <a:extLst>
              <a:ext uri="{FF2B5EF4-FFF2-40B4-BE49-F238E27FC236}">
                <a16:creationId xmlns:a16="http://schemas.microsoft.com/office/drawing/2014/main" id="{8DB1DCCB-B295-8548-AC95-13D551AC5978}"/>
              </a:ext>
            </a:extLst>
          </p:cNvPr>
          <p:cNvSpPr/>
          <p:nvPr/>
        </p:nvSpPr>
        <p:spPr>
          <a:xfrm>
            <a:off x="5288948" y="3570288"/>
            <a:ext cx="1236451" cy="1265207"/>
          </a:xfrm>
          <a:prstGeom prst="can">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cs typeface="Arial"/>
              </a:rPr>
              <a:t>Database</a:t>
            </a:r>
            <a:endParaRPr lang="en-US">
              <a:solidFill>
                <a:schemeClr val="tx1"/>
              </a:solidFill>
            </a:endParaRPr>
          </a:p>
        </p:txBody>
      </p:sp>
      <p:sp>
        <p:nvSpPr>
          <p:cNvPr id="21" name="Rectangle: Folded Corner 12">
            <a:extLst>
              <a:ext uri="{FF2B5EF4-FFF2-40B4-BE49-F238E27FC236}">
                <a16:creationId xmlns:a16="http://schemas.microsoft.com/office/drawing/2014/main" id="{0FD2BBE5-48FA-0448-943C-DD98E4061D3B}"/>
              </a:ext>
            </a:extLst>
          </p:cNvPr>
          <p:cNvSpPr/>
          <p:nvPr/>
        </p:nvSpPr>
        <p:spPr>
          <a:xfrm>
            <a:off x="3289597" y="5353626"/>
            <a:ext cx="1998450" cy="833884"/>
          </a:xfrm>
          <a:prstGeom prst="foldedCorner">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cs typeface="Arial"/>
              </a:rPr>
              <a:t>Web Page</a:t>
            </a:r>
            <a:endParaRPr lang="en-US" dirty="0">
              <a:solidFill>
                <a:schemeClr val="tx1"/>
              </a:solidFill>
            </a:endParaRPr>
          </a:p>
        </p:txBody>
      </p:sp>
      <p:sp>
        <p:nvSpPr>
          <p:cNvPr id="22" name="Arrow: Up-Down 14">
            <a:extLst>
              <a:ext uri="{FF2B5EF4-FFF2-40B4-BE49-F238E27FC236}">
                <a16:creationId xmlns:a16="http://schemas.microsoft.com/office/drawing/2014/main" id="{034FF096-91DC-904B-9D42-D9819958772A}"/>
              </a:ext>
            </a:extLst>
          </p:cNvPr>
          <p:cNvSpPr/>
          <p:nvPr/>
        </p:nvSpPr>
        <p:spPr>
          <a:xfrm rot="2220000">
            <a:off x="2828848" y="2640345"/>
            <a:ext cx="195262" cy="928687"/>
          </a:xfrm>
          <a:prstGeom prst="upDownArrow">
            <a:avLst/>
          </a:prstGeom>
          <a:solidFill>
            <a:srgbClr val="F5426C"/>
          </a:solidFill>
          <a:ln>
            <a:solidFill>
              <a:schemeClr val="tx1"/>
            </a:solid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3" name="Arrow: Up-Down 15">
            <a:extLst>
              <a:ext uri="{FF2B5EF4-FFF2-40B4-BE49-F238E27FC236}">
                <a16:creationId xmlns:a16="http://schemas.microsoft.com/office/drawing/2014/main" id="{208EFA34-EC8B-B84F-9B5D-86E425A9D336}"/>
              </a:ext>
            </a:extLst>
          </p:cNvPr>
          <p:cNvSpPr/>
          <p:nvPr/>
        </p:nvSpPr>
        <p:spPr>
          <a:xfrm rot="8820000">
            <a:off x="5614911" y="2554620"/>
            <a:ext cx="195262" cy="928687"/>
          </a:xfrm>
          <a:prstGeom prst="upDownArrow">
            <a:avLst/>
          </a:prstGeom>
          <a:solidFill>
            <a:srgbClr val="F5426C"/>
          </a:solidFill>
          <a:ln>
            <a:solidFill>
              <a:schemeClr val="tx1"/>
            </a:solid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4" name="Arrow: Up-Down 16">
            <a:extLst>
              <a:ext uri="{FF2B5EF4-FFF2-40B4-BE49-F238E27FC236}">
                <a16:creationId xmlns:a16="http://schemas.microsoft.com/office/drawing/2014/main" id="{68E503C0-D298-F549-95E6-712CBA888A78}"/>
              </a:ext>
            </a:extLst>
          </p:cNvPr>
          <p:cNvSpPr/>
          <p:nvPr/>
        </p:nvSpPr>
        <p:spPr>
          <a:xfrm rot="1680000">
            <a:off x="5581572" y="4888245"/>
            <a:ext cx="195262" cy="928687"/>
          </a:xfrm>
          <a:prstGeom prst="upDownArrow">
            <a:avLst/>
          </a:prstGeom>
          <a:solidFill>
            <a:srgbClr val="F5426C"/>
          </a:solidFill>
          <a:ln>
            <a:solidFill>
              <a:schemeClr val="tx1"/>
            </a:solid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6534D20B-6D64-8B48-AFF0-F76269358C97}"/>
              </a:ext>
            </a:extLst>
          </p:cNvPr>
          <p:cNvSpPr txBox="1"/>
          <p:nvPr/>
        </p:nvSpPr>
        <p:spPr>
          <a:xfrm>
            <a:off x="6991350" y="2586038"/>
            <a:ext cx="4438650"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400" dirty="0">
                <a:solidFill>
                  <a:schemeClr val="bg1"/>
                </a:solidFill>
                <a:cs typeface="Arial"/>
              </a:rPr>
              <a:t>Wearable device with calibrated optical sensors</a:t>
            </a:r>
          </a:p>
          <a:p>
            <a:pPr marL="285750" indent="-285750">
              <a:buFont typeface="Arial"/>
              <a:buChar char="•"/>
            </a:pPr>
            <a:endParaRPr lang="en-US" sz="2400" dirty="0">
              <a:solidFill>
                <a:schemeClr val="bg1"/>
              </a:solidFill>
              <a:cs typeface="Arial"/>
            </a:endParaRPr>
          </a:p>
          <a:p>
            <a:pPr marL="285750" indent="-285750">
              <a:buFont typeface="Arial"/>
              <a:buChar char="•"/>
            </a:pPr>
            <a:r>
              <a:rPr lang="en-US" sz="2400" dirty="0">
                <a:solidFill>
                  <a:schemeClr val="bg1"/>
                </a:solidFill>
                <a:cs typeface="Arial"/>
              </a:rPr>
              <a:t>Software platform to control and manipulate the device</a:t>
            </a:r>
          </a:p>
          <a:p>
            <a:pPr marL="285750" indent="-285750">
              <a:buFont typeface="Arial"/>
              <a:buChar char="•"/>
            </a:pPr>
            <a:endParaRPr lang="en-US" sz="2400" dirty="0">
              <a:solidFill>
                <a:schemeClr val="bg1"/>
              </a:solidFill>
              <a:cs typeface="Arial"/>
            </a:endParaRPr>
          </a:p>
          <a:p>
            <a:pPr marL="285750" indent="-285750">
              <a:buFont typeface="Arial"/>
              <a:buChar char="•"/>
            </a:pPr>
            <a:r>
              <a:rPr lang="en-US" sz="2400" dirty="0">
                <a:solidFill>
                  <a:schemeClr val="bg1"/>
                </a:solidFill>
                <a:cs typeface="Arial"/>
              </a:rPr>
              <a:t>Web platform for data accessibility</a:t>
            </a:r>
          </a:p>
        </p:txBody>
      </p:sp>
      <p:sp>
        <p:nvSpPr>
          <p:cNvPr id="26" name="Arrow: Up-Down 13">
            <a:extLst>
              <a:ext uri="{FF2B5EF4-FFF2-40B4-BE49-F238E27FC236}">
                <a16:creationId xmlns:a16="http://schemas.microsoft.com/office/drawing/2014/main" id="{473A7E09-2C26-0941-A7F6-6841B66FD173}"/>
              </a:ext>
            </a:extLst>
          </p:cNvPr>
          <p:cNvSpPr/>
          <p:nvPr/>
        </p:nvSpPr>
        <p:spPr>
          <a:xfrm rot="5400000">
            <a:off x="4188585" y="3703495"/>
            <a:ext cx="195262" cy="928687"/>
          </a:xfrm>
          <a:prstGeom prst="upDownArrow">
            <a:avLst/>
          </a:prstGeom>
          <a:solidFill>
            <a:srgbClr val="F5426C"/>
          </a:solidFill>
          <a:ln>
            <a:solidFill>
              <a:schemeClr val="tx1"/>
            </a:solid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7" name="Cube 26">
            <a:extLst>
              <a:ext uri="{FF2B5EF4-FFF2-40B4-BE49-F238E27FC236}">
                <a16:creationId xmlns:a16="http://schemas.microsoft.com/office/drawing/2014/main" id="{AFCF831C-07B1-834D-A353-5351664A6B8C}"/>
              </a:ext>
            </a:extLst>
          </p:cNvPr>
          <p:cNvSpPr/>
          <p:nvPr/>
        </p:nvSpPr>
        <p:spPr>
          <a:xfrm>
            <a:off x="1920239" y="3572984"/>
            <a:ext cx="1365849" cy="1279585"/>
          </a:xfrm>
          <a:prstGeom prst="cube">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cs typeface="Arial"/>
              </a:rPr>
              <a:t>Device</a:t>
            </a:r>
            <a:endParaRPr lang="en-US">
              <a:solidFill>
                <a:schemeClr val="tx1"/>
              </a:solidFill>
            </a:endParaRPr>
          </a:p>
        </p:txBody>
      </p:sp>
      <p:pic>
        <p:nvPicPr>
          <p:cNvPr id="28" name="Picture 4" descr="A picture containing logo&#10;&#10;Description automatically generated">
            <a:extLst>
              <a:ext uri="{FF2B5EF4-FFF2-40B4-BE49-F238E27FC236}">
                <a16:creationId xmlns:a16="http://schemas.microsoft.com/office/drawing/2014/main" id="{C9CD2ACF-660E-5848-9EE4-696823C4D720}"/>
              </a:ext>
            </a:extLst>
          </p:cNvPr>
          <p:cNvPicPr>
            <a:picLocks noChangeAspect="1"/>
          </p:cNvPicPr>
          <p:nvPr/>
        </p:nvPicPr>
        <p:blipFill>
          <a:blip r:embed="rId2"/>
          <a:stretch>
            <a:fillRect/>
          </a:stretch>
        </p:blipFill>
        <p:spPr>
          <a:xfrm>
            <a:off x="27981" y="5003762"/>
            <a:ext cx="1468038" cy="4926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634838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ADCA63-C4CB-8A4A-9320-5722E69F7467}"/>
              </a:ext>
            </a:extLst>
          </p:cNvPr>
          <p:cNvSpPr>
            <a:spLocks noGrp="1"/>
          </p:cNvSpPr>
          <p:nvPr>
            <p:ph type="title"/>
          </p:nvPr>
        </p:nvSpPr>
        <p:spPr/>
        <p:txBody>
          <a:bodyPr/>
          <a:lstStyle/>
          <a:p>
            <a:r>
              <a:rPr lang="en-US">
                <a:cs typeface="Arial"/>
              </a:rPr>
              <a:t>Hardware Resources</a:t>
            </a:r>
            <a:endParaRPr lang="en-US"/>
          </a:p>
        </p:txBody>
      </p:sp>
      <p:pic>
        <p:nvPicPr>
          <p:cNvPr id="6" name="Picture 6" descr="A picture containing text&#10;&#10;Description automatically generated">
            <a:extLst>
              <a:ext uri="{FF2B5EF4-FFF2-40B4-BE49-F238E27FC236}">
                <a16:creationId xmlns:a16="http://schemas.microsoft.com/office/drawing/2014/main" id="{6EE1A6CD-1130-46AF-8208-DC70C77913BF}"/>
              </a:ext>
            </a:extLst>
          </p:cNvPr>
          <p:cNvPicPr>
            <a:picLocks noChangeAspect="1"/>
          </p:cNvPicPr>
          <p:nvPr/>
        </p:nvPicPr>
        <p:blipFill>
          <a:blip r:embed="rId2"/>
          <a:stretch>
            <a:fillRect/>
          </a:stretch>
        </p:blipFill>
        <p:spPr>
          <a:xfrm>
            <a:off x="1951826" y="6072378"/>
            <a:ext cx="2095500" cy="637794"/>
          </a:xfrm>
          <a:prstGeom prst="rect">
            <a:avLst/>
          </a:prstGeom>
        </p:spPr>
      </p:pic>
      <p:sp>
        <p:nvSpPr>
          <p:cNvPr id="9" name="TextBox 8">
            <a:extLst>
              <a:ext uri="{FF2B5EF4-FFF2-40B4-BE49-F238E27FC236}">
                <a16:creationId xmlns:a16="http://schemas.microsoft.com/office/drawing/2014/main" id="{D41AE147-F8D5-46EB-870F-D4B91BF65CB4}"/>
              </a:ext>
            </a:extLst>
          </p:cNvPr>
          <p:cNvSpPr txBox="1"/>
          <p:nvPr/>
        </p:nvSpPr>
        <p:spPr>
          <a:xfrm>
            <a:off x="1933575" y="1695450"/>
            <a:ext cx="655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t>OCEAN INSIGHT STS-VIS SPECTROMETER</a:t>
            </a:r>
          </a:p>
        </p:txBody>
      </p:sp>
      <p:sp>
        <p:nvSpPr>
          <p:cNvPr id="12" name="TextBox 11">
            <a:extLst>
              <a:ext uri="{FF2B5EF4-FFF2-40B4-BE49-F238E27FC236}">
                <a16:creationId xmlns:a16="http://schemas.microsoft.com/office/drawing/2014/main" id="{C2250056-778F-4D44-9B05-184BF7C58F60}"/>
              </a:ext>
            </a:extLst>
          </p:cNvPr>
          <p:cNvSpPr txBox="1"/>
          <p:nvPr/>
        </p:nvSpPr>
        <p:spPr>
          <a:xfrm>
            <a:off x="1952625" y="3562350"/>
            <a:ext cx="325755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t>RASPBERRY PI 3 B+</a:t>
            </a:r>
            <a:endParaRPr lang="en-US" sz="2400" b="1">
              <a:cs typeface="Arial"/>
            </a:endParaRPr>
          </a:p>
        </p:txBody>
      </p:sp>
      <p:sp>
        <p:nvSpPr>
          <p:cNvPr id="13" name="TextBox 12">
            <a:extLst>
              <a:ext uri="{FF2B5EF4-FFF2-40B4-BE49-F238E27FC236}">
                <a16:creationId xmlns:a16="http://schemas.microsoft.com/office/drawing/2014/main" id="{EA3489F3-A5C9-42DA-BA2C-8D0C158E7741}"/>
              </a:ext>
            </a:extLst>
          </p:cNvPr>
          <p:cNvSpPr txBox="1"/>
          <p:nvPr/>
        </p:nvSpPr>
        <p:spPr>
          <a:xfrm>
            <a:off x="1933575" y="2228850"/>
            <a:ext cx="6553200"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t>Used in gathering and recording of data from patients, via multi-wavelength LED light sources.</a:t>
            </a:r>
          </a:p>
        </p:txBody>
      </p:sp>
      <p:pic>
        <p:nvPicPr>
          <p:cNvPr id="14" name="Picture 14" descr="A picture containing electronics, circuit&#10;&#10;Description automatically generated">
            <a:extLst>
              <a:ext uri="{FF2B5EF4-FFF2-40B4-BE49-F238E27FC236}">
                <a16:creationId xmlns:a16="http://schemas.microsoft.com/office/drawing/2014/main" id="{9D6455C7-2672-4203-B8B3-4A60B261C292}"/>
              </a:ext>
            </a:extLst>
          </p:cNvPr>
          <p:cNvPicPr>
            <a:picLocks noChangeAspect="1"/>
          </p:cNvPicPr>
          <p:nvPr/>
        </p:nvPicPr>
        <p:blipFill rotWithShape="1">
          <a:blip r:embed="rId3"/>
          <a:srcRect l="30249" t="17778" r="29537" b="9206"/>
          <a:stretch/>
        </p:blipFill>
        <p:spPr>
          <a:xfrm>
            <a:off x="9029700" y="1229224"/>
            <a:ext cx="2152655" cy="2023591"/>
          </a:xfrm>
          <a:prstGeom prst="rect">
            <a:avLst/>
          </a:prstGeom>
        </p:spPr>
      </p:pic>
      <p:sp>
        <p:nvSpPr>
          <p:cNvPr id="15" name="TextBox 14">
            <a:extLst>
              <a:ext uri="{FF2B5EF4-FFF2-40B4-BE49-F238E27FC236}">
                <a16:creationId xmlns:a16="http://schemas.microsoft.com/office/drawing/2014/main" id="{8BBEE847-0489-4EC6-BCCE-3C7017331945}"/>
              </a:ext>
            </a:extLst>
          </p:cNvPr>
          <p:cNvSpPr txBox="1"/>
          <p:nvPr/>
        </p:nvSpPr>
        <p:spPr>
          <a:xfrm>
            <a:off x="1943100" y="4181475"/>
            <a:ext cx="654367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t>Used to run our software solution, controlling the spectrometer and manipulating data entry.</a:t>
            </a:r>
            <a:endParaRPr lang="en-US" sz="2400">
              <a:cs typeface="Arial"/>
            </a:endParaRPr>
          </a:p>
        </p:txBody>
      </p:sp>
      <p:pic>
        <p:nvPicPr>
          <p:cNvPr id="16" name="Picture 16" descr="A circuit board&#10;&#10;Description automatically generated">
            <a:extLst>
              <a:ext uri="{FF2B5EF4-FFF2-40B4-BE49-F238E27FC236}">
                <a16:creationId xmlns:a16="http://schemas.microsoft.com/office/drawing/2014/main" id="{EF2AC36B-841F-4B11-B66A-FCC30006DE7E}"/>
              </a:ext>
            </a:extLst>
          </p:cNvPr>
          <p:cNvPicPr>
            <a:picLocks noChangeAspect="1"/>
          </p:cNvPicPr>
          <p:nvPr/>
        </p:nvPicPr>
        <p:blipFill rotWithShape="1">
          <a:blip r:embed="rId4"/>
          <a:srcRect l="1389" t="12500" r="-1389" b="15972"/>
          <a:stretch/>
        </p:blipFill>
        <p:spPr>
          <a:xfrm>
            <a:off x="8915400" y="3561780"/>
            <a:ext cx="2400988" cy="1711194"/>
          </a:xfrm>
          <a:prstGeom prst="rect">
            <a:avLst/>
          </a:prstGeom>
        </p:spPr>
      </p:pic>
      <p:pic>
        <p:nvPicPr>
          <p:cNvPr id="19" name="Picture 19" descr="A close up of a logo&#10;&#10;Description automatically generated">
            <a:extLst>
              <a:ext uri="{FF2B5EF4-FFF2-40B4-BE49-F238E27FC236}">
                <a16:creationId xmlns:a16="http://schemas.microsoft.com/office/drawing/2014/main" id="{D6B84897-A418-4EBF-9483-414517622753}"/>
              </a:ext>
            </a:extLst>
          </p:cNvPr>
          <p:cNvPicPr>
            <a:picLocks noGrp="1" noChangeAspect="1"/>
          </p:cNvPicPr>
          <p:nvPr>
            <p:ph sz="half" idx="14"/>
          </p:nvPr>
        </p:nvPicPr>
        <p:blipFill>
          <a:blip r:embed="rId5"/>
          <a:stretch>
            <a:fillRect/>
          </a:stretch>
        </p:blipFill>
        <p:spPr>
          <a:xfrm>
            <a:off x="9927106" y="5721821"/>
            <a:ext cx="800100" cy="990600"/>
          </a:xfrm>
        </p:spPr>
      </p:pic>
    </p:spTree>
    <p:extLst>
      <p:ext uri="{BB962C8B-B14F-4D97-AF65-F5344CB8AC3E}">
        <p14:creationId xmlns:p14="http://schemas.microsoft.com/office/powerpoint/2010/main" val="30970515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p:txBody>
          <a:bodyPr/>
          <a:lstStyle/>
          <a:p>
            <a:r>
              <a:rPr lang="en-US">
                <a:cs typeface="Arial"/>
              </a:rPr>
              <a:t>Software Resources</a:t>
            </a:r>
            <a:endParaRPr lang="en-US"/>
          </a:p>
        </p:txBody>
      </p:sp>
      <p:sp>
        <p:nvSpPr>
          <p:cNvPr id="8" name="TextBox 7">
            <a:extLst>
              <a:ext uri="{FF2B5EF4-FFF2-40B4-BE49-F238E27FC236}">
                <a16:creationId xmlns:a16="http://schemas.microsoft.com/office/drawing/2014/main" id="{162D3D15-50C6-4F5B-9850-5DD078E27253}"/>
              </a:ext>
            </a:extLst>
          </p:cNvPr>
          <p:cNvSpPr txBox="1"/>
          <p:nvPr/>
        </p:nvSpPr>
        <p:spPr>
          <a:xfrm>
            <a:off x="1925013" y="1712574"/>
            <a:ext cx="655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FFFFFF"/>
                </a:solidFill>
              </a:rPr>
              <a:t>RASPBIAN OS</a:t>
            </a:r>
            <a:endParaRPr lang="en-US" sz="2400" b="1">
              <a:solidFill>
                <a:srgbClr val="FFFFFF"/>
              </a:solidFill>
              <a:cs typeface="Arial"/>
            </a:endParaRPr>
          </a:p>
        </p:txBody>
      </p:sp>
      <p:sp>
        <p:nvSpPr>
          <p:cNvPr id="10" name="TextBox 9">
            <a:extLst>
              <a:ext uri="{FF2B5EF4-FFF2-40B4-BE49-F238E27FC236}">
                <a16:creationId xmlns:a16="http://schemas.microsoft.com/office/drawing/2014/main" id="{E4D042E8-D6F9-4BA5-BE0B-6114901B2440}"/>
              </a:ext>
            </a:extLst>
          </p:cNvPr>
          <p:cNvSpPr txBox="1"/>
          <p:nvPr/>
        </p:nvSpPr>
        <p:spPr>
          <a:xfrm>
            <a:off x="1923301" y="3055064"/>
            <a:ext cx="655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FFFFFF"/>
                </a:solidFill>
              </a:rPr>
              <a:t>PYTHON</a:t>
            </a:r>
          </a:p>
        </p:txBody>
      </p:sp>
      <p:pic>
        <p:nvPicPr>
          <p:cNvPr id="11" name="Picture 11" descr="A picture containing drawing&#10;&#10;Description automatically generated">
            <a:extLst>
              <a:ext uri="{FF2B5EF4-FFF2-40B4-BE49-F238E27FC236}">
                <a16:creationId xmlns:a16="http://schemas.microsoft.com/office/drawing/2014/main" id="{5A36D685-1515-4A35-A230-3DFFAC020996}"/>
              </a:ext>
            </a:extLst>
          </p:cNvPr>
          <p:cNvPicPr>
            <a:picLocks noChangeAspect="1"/>
          </p:cNvPicPr>
          <p:nvPr/>
        </p:nvPicPr>
        <p:blipFill>
          <a:blip r:embed="rId2"/>
          <a:stretch>
            <a:fillRect/>
          </a:stretch>
        </p:blipFill>
        <p:spPr>
          <a:xfrm>
            <a:off x="9718872" y="1366215"/>
            <a:ext cx="930314" cy="1150986"/>
          </a:xfrm>
          <a:prstGeom prst="rect">
            <a:avLst/>
          </a:prstGeom>
        </p:spPr>
      </p:pic>
      <p:pic>
        <p:nvPicPr>
          <p:cNvPr id="12" name="Picture 12" descr="Icon&#10;&#10;Description automatically generated">
            <a:extLst>
              <a:ext uri="{FF2B5EF4-FFF2-40B4-BE49-F238E27FC236}">
                <a16:creationId xmlns:a16="http://schemas.microsoft.com/office/drawing/2014/main" id="{23A9C3A2-EF01-4D76-B829-C1585630383B}"/>
              </a:ext>
            </a:extLst>
          </p:cNvPr>
          <p:cNvPicPr>
            <a:picLocks noChangeAspect="1"/>
          </p:cNvPicPr>
          <p:nvPr/>
        </p:nvPicPr>
        <p:blipFill>
          <a:blip r:embed="rId3"/>
          <a:stretch>
            <a:fillRect/>
          </a:stretch>
        </p:blipFill>
        <p:spPr>
          <a:xfrm>
            <a:off x="9707819" y="3045336"/>
            <a:ext cx="941036" cy="955124"/>
          </a:xfrm>
          <a:prstGeom prst="rect">
            <a:avLst/>
          </a:prstGeom>
        </p:spPr>
      </p:pic>
      <p:sp>
        <p:nvSpPr>
          <p:cNvPr id="15" name="TextBox 14">
            <a:extLst>
              <a:ext uri="{FF2B5EF4-FFF2-40B4-BE49-F238E27FC236}">
                <a16:creationId xmlns:a16="http://schemas.microsoft.com/office/drawing/2014/main" id="{B9C3BC77-04F0-46C1-A9F3-5418F349905A}"/>
              </a:ext>
            </a:extLst>
          </p:cNvPr>
          <p:cNvSpPr txBox="1"/>
          <p:nvPr/>
        </p:nvSpPr>
        <p:spPr>
          <a:xfrm>
            <a:off x="1916451" y="2237412"/>
            <a:ext cx="655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solidFill>
                  <a:srgbClr val="FFFFFF"/>
                </a:solidFill>
                <a:cs typeface="Arial"/>
              </a:rPr>
              <a:t>Linux-based Operative System for the Raspberry Pi.</a:t>
            </a:r>
          </a:p>
        </p:txBody>
      </p:sp>
      <p:sp>
        <p:nvSpPr>
          <p:cNvPr id="16" name="TextBox 15">
            <a:extLst>
              <a:ext uri="{FF2B5EF4-FFF2-40B4-BE49-F238E27FC236}">
                <a16:creationId xmlns:a16="http://schemas.microsoft.com/office/drawing/2014/main" id="{7D779D18-C3FD-49E5-B1FD-0115B0E36EB7}"/>
              </a:ext>
            </a:extLst>
          </p:cNvPr>
          <p:cNvSpPr txBox="1"/>
          <p:nvPr/>
        </p:nvSpPr>
        <p:spPr>
          <a:xfrm>
            <a:off x="1916450" y="3607300"/>
            <a:ext cx="681005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solidFill>
                  <a:srgbClr val="FFFFFF"/>
                </a:solidFill>
              </a:rPr>
              <a:t>Scripting language used to develop the platform.</a:t>
            </a:r>
            <a:endParaRPr lang="en-US" sz="2000">
              <a:solidFill>
                <a:srgbClr val="FFFFFF"/>
              </a:solidFill>
              <a:cs typeface="Arial"/>
            </a:endParaRPr>
          </a:p>
        </p:txBody>
      </p:sp>
      <p:pic>
        <p:nvPicPr>
          <p:cNvPr id="17" name="Picture 17" descr="A close up of a card&#10;&#10;Description automatically generated">
            <a:extLst>
              <a:ext uri="{FF2B5EF4-FFF2-40B4-BE49-F238E27FC236}">
                <a16:creationId xmlns:a16="http://schemas.microsoft.com/office/drawing/2014/main" id="{1F6006CF-EFE9-4845-8738-DE50009E7AAD}"/>
              </a:ext>
            </a:extLst>
          </p:cNvPr>
          <p:cNvPicPr>
            <a:picLocks noChangeAspect="1"/>
          </p:cNvPicPr>
          <p:nvPr/>
        </p:nvPicPr>
        <p:blipFill>
          <a:blip r:embed="rId4"/>
          <a:stretch>
            <a:fillRect/>
          </a:stretch>
        </p:blipFill>
        <p:spPr>
          <a:xfrm>
            <a:off x="10338734" y="4518992"/>
            <a:ext cx="999057" cy="907801"/>
          </a:xfrm>
          <a:prstGeom prst="rect">
            <a:avLst/>
          </a:prstGeom>
        </p:spPr>
      </p:pic>
      <p:pic>
        <p:nvPicPr>
          <p:cNvPr id="18" name="Picture 18" descr="Icon&#10;&#10;Description automatically generated">
            <a:extLst>
              <a:ext uri="{FF2B5EF4-FFF2-40B4-BE49-F238E27FC236}">
                <a16:creationId xmlns:a16="http://schemas.microsoft.com/office/drawing/2014/main" id="{5869CB94-46D4-4EDD-9EFE-4F3DA4FAB18A}"/>
              </a:ext>
            </a:extLst>
          </p:cNvPr>
          <p:cNvPicPr>
            <a:picLocks noChangeAspect="1"/>
          </p:cNvPicPr>
          <p:nvPr/>
        </p:nvPicPr>
        <p:blipFill>
          <a:blip r:embed="rId5"/>
          <a:stretch>
            <a:fillRect/>
          </a:stretch>
        </p:blipFill>
        <p:spPr>
          <a:xfrm>
            <a:off x="9126087" y="4517866"/>
            <a:ext cx="953990" cy="963680"/>
          </a:xfrm>
          <a:prstGeom prst="rect">
            <a:avLst/>
          </a:prstGeom>
        </p:spPr>
      </p:pic>
      <p:sp>
        <p:nvSpPr>
          <p:cNvPr id="20" name="TextBox 19">
            <a:extLst>
              <a:ext uri="{FF2B5EF4-FFF2-40B4-BE49-F238E27FC236}">
                <a16:creationId xmlns:a16="http://schemas.microsoft.com/office/drawing/2014/main" id="{CEBF8D28-9C31-4760-A15C-A36F80014D1F}"/>
              </a:ext>
            </a:extLst>
          </p:cNvPr>
          <p:cNvSpPr txBox="1"/>
          <p:nvPr/>
        </p:nvSpPr>
        <p:spPr>
          <a:xfrm>
            <a:off x="1914739" y="4347895"/>
            <a:ext cx="655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FFFFFF"/>
                </a:solidFill>
              </a:rPr>
              <a:t>PYCHARM &amp; VISUAL STUDIO CODE</a:t>
            </a:r>
          </a:p>
        </p:txBody>
      </p:sp>
      <p:sp>
        <p:nvSpPr>
          <p:cNvPr id="21" name="TextBox 20">
            <a:extLst>
              <a:ext uri="{FF2B5EF4-FFF2-40B4-BE49-F238E27FC236}">
                <a16:creationId xmlns:a16="http://schemas.microsoft.com/office/drawing/2014/main" id="{21A79963-9F34-419F-BF6B-41CD1DEB9A8A}"/>
              </a:ext>
            </a:extLst>
          </p:cNvPr>
          <p:cNvSpPr txBox="1"/>
          <p:nvPr/>
        </p:nvSpPr>
        <p:spPr>
          <a:xfrm>
            <a:off x="1925011" y="5071366"/>
            <a:ext cx="6810053"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solidFill>
                  <a:srgbClr val="FFFFFF"/>
                </a:solidFill>
                <a:cs typeface="Arial"/>
              </a:rPr>
              <a:t>Development environments in which the platform was developed.</a:t>
            </a:r>
          </a:p>
        </p:txBody>
      </p:sp>
    </p:spTree>
    <p:extLst>
      <p:ext uri="{BB962C8B-B14F-4D97-AF65-F5344CB8AC3E}">
        <p14:creationId xmlns:p14="http://schemas.microsoft.com/office/powerpoint/2010/main" val="15647687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p:txBody>
          <a:bodyPr/>
          <a:lstStyle/>
          <a:p>
            <a:pPr algn="r"/>
            <a:r>
              <a:rPr lang="en-US">
                <a:cs typeface="Arial"/>
              </a:rPr>
              <a:t>Software Resources</a:t>
            </a:r>
            <a:endParaRPr lang="en-US"/>
          </a:p>
        </p:txBody>
      </p:sp>
      <p:sp>
        <p:nvSpPr>
          <p:cNvPr id="8" name="TextBox 7">
            <a:extLst>
              <a:ext uri="{FF2B5EF4-FFF2-40B4-BE49-F238E27FC236}">
                <a16:creationId xmlns:a16="http://schemas.microsoft.com/office/drawing/2014/main" id="{162D3D15-50C6-4F5B-9850-5DD078E27253}"/>
              </a:ext>
            </a:extLst>
          </p:cNvPr>
          <p:cNvSpPr txBox="1"/>
          <p:nvPr/>
        </p:nvSpPr>
        <p:spPr>
          <a:xfrm>
            <a:off x="5088879" y="1816341"/>
            <a:ext cx="655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2400" b="1">
                <a:solidFill>
                  <a:srgbClr val="FFFFFF"/>
                </a:solidFill>
              </a:rPr>
              <a:t>MICROSOFT TEAMS</a:t>
            </a:r>
            <a:endParaRPr lang="en-US" sz="2400" b="1">
              <a:solidFill>
                <a:srgbClr val="FFFFFF"/>
              </a:solidFill>
              <a:cs typeface="Arial"/>
            </a:endParaRPr>
          </a:p>
        </p:txBody>
      </p:sp>
      <p:sp>
        <p:nvSpPr>
          <p:cNvPr id="10" name="TextBox 9">
            <a:extLst>
              <a:ext uri="{FF2B5EF4-FFF2-40B4-BE49-F238E27FC236}">
                <a16:creationId xmlns:a16="http://schemas.microsoft.com/office/drawing/2014/main" id="{E4D042E8-D6F9-4BA5-BE0B-6114901B2440}"/>
              </a:ext>
            </a:extLst>
          </p:cNvPr>
          <p:cNvSpPr txBox="1"/>
          <p:nvPr/>
        </p:nvSpPr>
        <p:spPr>
          <a:xfrm>
            <a:off x="4971301" y="3280747"/>
            <a:ext cx="655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2400" b="1">
                <a:solidFill>
                  <a:srgbClr val="FFFFFF"/>
                </a:solidFill>
              </a:rPr>
              <a:t>GITHUB</a:t>
            </a:r>
            <a:endParaRPr lang="en-US"/>
          </a:p>
        </p:txBody>
      </p:sp>
      <p:sp>
        <p:nvSpPr>
          <p:cNvPr id="15" name="TextBox 14">
            <a:extLst>
              <a:ext uri="{FF2B5EF4-FFF2-40B4-BE49-F238E27FC236}">
                <a16:creationId xmlns:a16="http://schemas.microsoft.com/office/drawing/2014/main" id="{B9C3BC77-04F0-46C1-A9F3-5418F349905A}"/>
              </a:ext>
            </a:extLst>
          </p:cNvPr>
          <p:cNvSpPr txBox="1"/>
          <p:nvPr/>
        </p:nvSpPr>
        <p:spPr>
          <a:xfrm>
            <a:off x="4746408" y="2357739"/>
            <a:ext cx="6895671"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2000">
                <a:solidFill>
                  <a:srgbClr val="FFFFFF"/>
                </a:solidFill>
                <a:cs typeface="Arial"/>
              </a:rPr>
              <a:t>Communication and Agile development platform.</a:t>
            </a:r>
            <a:endParaRPr lang="en-US" sz="1600"/>
          </a:p>
        </p:txBody>
      </p:sp>
      <p:sp>
        <p:nvSpPr>
          <p:cNvPr id="16" name="TextBox 15">
            <a:extLst>
              <a:ext uri="{FF2B5EF4-FFF2-40B4-BE49-F238E27FC236}">
                <a16:creationId xmlns:a16="http://schemas.microsoft.com/office/drawing/2014/main" id="{7D779D18-C3FD-49E5-B1FD-0115B0E36EB7}"/>
              </a:ext>
            </a:extLst>
          </p:cNvPr>
          <p:cNvSpPr txBox="1"/>
          <p:nvPr/>
        </p:nvSpPr>
        <p:spPr>
          <a:xfrm>
            <a:off x="4716158" y="3741725"/>
            <a:ext cx="681005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2000">
                <a:solidFill>
                  <a:srgbClr val="FFFFFF"/>
                </a:solidFill>
              </a:rPr>
              <a:t>Version control repository.</a:t>
            </a:r>
            <a:endParaRPr lang="en-US" sz="2000">
              <a:solidFill>
                <a:srgbClr val="FFFFFF"/>
              </a:solidFill>
              <a:cs typeface="Arial"/>
            </a:endParaRPr>
          </a:p>
        </p:txBody>
      </p:sp>
      <p:sp>
        <p:nvSpPr>
          <p:cNvPr id="20" name="TextBox 19">
            <a:extLst>
              <a:ext uri="{FF2B5EF4-FFF2-40B4-BE49-F238E27FC236}">
                <a16:creationId xmlns:a16="http://schemas.microsoft.com/office/drawing/2014/main" id="{CEBF8D28-9C31-4760-A15C-A36F80014D1F}"/>
              </a:ext>
            </a:extLst>
          </p:cNvPr>
          <p:cNvSpPr txBox="1"/>
          <p:nvPr/>
        </p:nvSpPr>
        <p:spPr>
          <a:xfrm>
            <a:off x="4971301" y="4708105"/>
            <a:ext cx="655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2400" b="1">
                <a:solidFill>
                  <a:srgbClr val="FFFFFF"/>
                </a:solidFill>
              </a:rPr>
              <a:t>MICROSOFT AZURE</a:t>
            </a:r>
          </a:p>
        </p:txBody>
      </p:sp>
      <p:sp>
        <p:nvSpPr>
          <p:cNvPr id="21" name="TextBox 20">
            <a:extLst>
              <a:ext uri="{FF2B5EF4-FFF2-40B4-BE49-F238E27FC236}">
                <a16:creationId xmlns:a16="http://schemas.microsoft.com/office/drawing/2014/main" id="{21A79963-9F34-419F-BF6B-41CD1DEB9A8A}"/>
              </a:ext>
            </a:extLst>
          </p:cNvPr>
          <p:cNvSpPr txBox="1"/>
          <p:nvPr/>
        </p:nvSpPr>
        <p:spPr>
          <a:xfrm>
            <a:off x="4830229" y="5169136"/>
            <a:ext cx="681005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2000">
                <a:solidFill>
                  <a:srgbClr val="FFFFFF"/>
                </a:solidFill>
                <a:cs typeface="Arial"/>
              </a:rPr>
              <a:t>Cloud platform for storage and data processing.</a:t>
            </a:r>
            <a:endParaRPr lang="en-US" sz="1600"/>
          </a:p>
        </p:txBody>
      </p:sp>
      <p:pic>
        <p:nvPicPr>
          <p:cNvPr id="2" name="Picture 3" descr="A picture containing icon&#10;&#10;Description automatically generated">
            <a:extLst>
              <a:ext uri="{FF2B5EF4-FFF2-40B4-BE49-F238E27FC236}">
                <a16:creationId xmlns:a16="http://schemas.microsoft.com/office/drawing/2014/main" id="{C5E6F6B3-B462-4635-99EF-8547DBCB6F7F}"/>
              </a:ext>
            </a:extLst>
          </p:cNvPr>
          <p:cNvPicPr>
            <a:picLocks noChangeAspect="1"/>
          </p:cNvPicPr>
          <p:nvPr/>
        </p:nvPicPr>
        <p:blipFill>
          <a:blip r:embed="rId2"/>
          <a:stretch>
            <a:fillRect/>
          </a:stretch>
        </p:blipFill>
        <p:spPr>
          <a:xfrm>
            <a:off x="1918590" y="4714278"/>
            <a:ext cx="3154166" cy="908713"/>
          </a:xfrm>
          <a:prstGeom prst="rect">
            <a:avLst/>
          </a:prstGeom>
        </p:spPr>
      </p:pic>
      <p:pic>
        <p:nvPicPr>
          <p:cNvPr id="5" name="Picture 5" descr="Icon&#10;&#10;Description automatically generated">
            <a:extLst>
              <a:ext uri="{FF2B5EF4-FFF2-40B4-BE49-F238E27FC236}">
                <a16:creationId xmlns:a16="http://schemas.microsoft.com/office/drawing/2014/main" id="{DAEB0329-148B-4ABF-830A-660DC10B6AF2}"/>
              </a:ext>
            </a:extLst>
          </p:cNvPr>
          <p:cNvPicPr>
            <a:picLocks noChangeAspect="1"/>
          </p:cNvPicPr>
          <p:nvPr/>
        </p:nvPicPr>
        <p:blipFill>
          <a:blip r:embed="rId3"/>
          <a:stretch>
            <a:fillRect/>
          </a:stretch>
        </p:blipFill>
        <p:spPr>
          <a:xfrm>
            <a:off x="2440194" y="2901941"/>
            <a:ext cx="1655852" cy="1681537"/>
          </a:xfrm>
          <a:prstGeom prst="ellipse">
            <a:avLst/>
          </a:prstGeom>
          <a:ln>
            <a:noFill/>
          </a:ln>
          <a:effectLst>
            <a:softEdge rad="112500"/>
          </a:effectLst>
        </p:spPr>
      </p:pic>
      <p:pic>
        <p:nvPicPr>
          <p:cNvPr id="6" name="Picture 6" descr="Icon&#10;&#10;Description automatically generated">
            <a:extLst>
              <a:ext uri="{FF2B5EF4-FFF2-40B4-BE49-F238E27FC236}">
                <a16:creationId xmlns:a16="http://schemas.microsoft.com/office/drawing/2014/main" id="{1AB453E6-004E-40A6-A447-E08F651499C8}"/>
              </a:ext>
            </a:extLst>
          </p:cNvPr>
          <p:cNvPicPr>
            <a:picLocks noChangeAspect="1"/>
          </p:cNvPicPr>
          <p:nvPr/>
        </p:nvPicPr>
        <p:blipFill>
          <a:blip r:embed="rId4"/>
          <a:stretch>
            <a:fillRect/>
          </a:stretch>
        </p:blipFill>
        <p:spPr>
          <a:xfrm>
            <a:off x="1921819" y="1182907"/>
            <a:ext cx="2600777" cy="1722828"/>
          </a:xfrm>
          <a:prstGeom prst="rect">
            <a:avLst/>
          </a:prstGeom>
        </p:spPr>
      </p:pic>
    </p:spTree>
    <p:extLst>
      <p:ext uri="{BB962C8B-B14F-4D97-AF65-F5344CB8AC3E}">
        <p14:creationId xmlns:p14="http://schemas.microsoft.com/office/powerpoint/2010/main" val="42557341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3967A0A-680F-4136-933F-5AB37C833527}"/>
              </a:ext>
            </a:extLst>
          </p:cNvPr>
          <p:cNvSpPr txBox="1">
            <a:spLocks/>
          </p:cNvSpPr>
          <p:nvPr/>
        </p:nvSpPr>
        <p:spPr>
          <a:xfrm>
            <a:off x="1920239" y="345823"/>
            <a:ext cx="6336997" cy="80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75000"/>
                    <a:lumOff val="25000"/>
                  </a:schemeClr>
                </a:solidFill>
                <a:latin typeface="+mj-lt"/>
                <a:ea typeface="+mj-ea"/>
                <a:cs typeface="+mj-cs"/>
              </a:defRPr>
            </a:lvl1pPr>
          </a:lstStyle>
          <a:p>
            <a:r>
              <a:rPr lang="en-US" b="1" dirty="0">
                <a:cs typeface="Arial"/>
              </a:rPr>
              <a:t>User Stories</a:t>
            </a:r>
          </a:p>
        </p:txBody>
      </p:sp>
      <p:sp>
        <p:nvSpPr>
          <p:cNvPr id="4" name="TextBox 3">
            <a:extLst>
              <a:ext uri="{FF2B5EF4-FFF2-40B4-BE49-F238E27FC236}">
                <a16:creationId xmlns:a16="http://schemas.microsoft.com/office/drawing/2014/main" id="{F6F1E503-0FA4-45FF-AD18-6FEFF877432B}"/>
              </a:ext>
            </a:extLst>
          </p:cNvPr>
          <p:cNvSpPr txBox="1"/>
          <p:nvPr/>
        </p:nvSpPr>
        <p:spPr>
          <a:xfrm>
            <a:off x="4724400" y="32004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sp>
        <p:nvSpPr>
          <p:cNvPr id="17" name="TextBox 16">
            <a:extLst>
              <a:ext uri="{FF2B5EF4-FFF2-40B4-BE49-F238E27FC236}">
                <a16:creationId xmlns:a16="http://schemas.microsoft.com/office/drawing/2014/main" id="{51F39502-A6D0-426A-99BE-0FEBE7FCDDFD}"/>
              </a:ext>
            </a:extLst>
          </p:cNvPr>
          <p:cNvSpPr txBox="1"/>
          <p:nvPr/>
        </p:nvSpPr>
        <p:spPr>
          <a:xfrm>
            <a:off x="4724400" y="32004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pic>
        <p:nvPicPr>
          <p:cNvPr id="6" name="Picture 7" descr="Table&#10;&#10;Description automatically generated">
            <a:extLst>
              <a:ext uri="{FF2B5EF4-FFF2-40B4-BE49-F238E27FC236}">
                <a16:creationId xmlns:a16="http://schemas.microsoft.com/office/drawing/2014/main" id="{CD5F8F28-6C72-49B4-86F1-0375A1F068C1}"/>
              </a:ext>
            </a:extLst>
          </p:cNvPr>
          <p:cNvPicPr>
            <a:picLocks noChangeAspect="1"/>
          </p:cNvPicPr>
          <p:nvPr/>
        </p:nvPicPr>
        <p:blipFill>
          <a:blip r:embed="rId3"/>
          <a:stretch>
            <a:fillRect/>
          </a:stretch>
        </p:blipFill>
        <p:spPr>
          <a:xfrm>
            <a:off x="4294554" y="1199663"/>
            <a:ext cx="5185506" cy="5142522"/>
          </a:xfrm>
          <a:prstGeom prst="rect">
            <a:avLst/>
          </a:prstGeom>
        </p:spPr>
      </p:pic>
    </p:spTree>
    <p:extLst>
      <p:ext uri="{BB962C8B-B14F-4D97-AF65-F5344CB8AC3E}">
        <p14:creationId xmlns:p14="http://schemas.microsoft.com/office/powerpoint/2010/main" val="24110536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3967A0A-680F-4136-933F-5AB37C833527}"/>
              </a:ext>
            </a:extLst>
          </p:cNvPr>
          <p:cNvSpPr txBox="1">
            <a:spLocks/>
          </p:cNvSpPr>
          <p:nvPr/>
        </p:nvSpPr>
        <p:spPr>
          <a:xfrm>
            <a:off x="1920239" y="345823"/>
            <a:ext cx="6336997" cy="80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75000"/>
                    <a:lumOff val="25000"/>
                  </a:schemeClr>
                </a:solidFill>
                <a:latin typeface="+mj-lt"/>
                <a:ea typeface="+mj-ea"/>
                <a:cs typeface="+mj-cs"/>
              </a:defRPr>
            </a:lvl1pPr>
          </a:lstStyle>
          <a:p>
            <a:r>
              <a:rPr lang="en-US" b="1" dirty="0">
                <a:cs typeface="Arial"/>
              </a:rPr>
              <a:t>User Stories</a:t>
            </a:r>
          </a:p>
        </p:txBody>
      </p:sp>
      <p:sp>
        <p:nvSpPr>
          <p:cNvPr id="4" name="TextBox 3">
            <a:extLst>
              <a:ext uri="{FF2B5EF4-FFF2-40B4-BE49-F238E27FC236}">
                <a16:creationId xmlns:a16="http://schemas.microsoft.com/office/drawing/2014/main" id="{F6F1E503-0FA4-45FF-AD18-6FEFF877432B}"/>
              </a:ext>
            </a:extLst>
          </p:cNvPr>
          <p:cNvSpPr txBox="1"/>
          <p:nvPr/>
        </p:nvSpPr>
        <p:spPr>
          <a:xfrm>
            <a:off x="4724400" y="32004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sp>
        <p:nvSpPr>
          <p:cNvPr id="17" name="TextBox 16">
            <a:extLst>
              <a:ext uri="{FF2B5EF4-FFF2-40B4-BE49-F238E27FC236}">
                <a16:creationId xmlns:a16="http://schemas.microsoft.com/office/drawing/2014/main" id="{51F39502-A6D0-426A-99BE-0FEBE7FCDDFD}"/>
              </a:ext>
            </a:extLst>
          </p:cNvPr>
          <p:cNvSpPr txBox="1"/>
          <p:nvPr/>
        </p:nvSpPr>
        <p:spPr>
          <a:xfrm>
            <a:off x="4724400" y="32004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pic>
        <p:nvPicPr>
          <p:cNvPr id="2" name="Picture 2" descr="Table&#10;&#10;Description automatically generated">
            <a:extLst>
              <a:ext uri="{FF2B5EF4-FFF2-40B4-BE49-F238E27FC236}">
                <a16:creationId xmlns:a16="http://schemas.microsoft.com/office/drawing/2014/main" id="{BE743379-000E-4A4E-A531-E1582642D61D}"/>
              </a:ext>
            </a:extLst>
          </p:cNvPr>
          <p:cNvPicPr>
            <a:picLocks noChangeAspect="1"/>
          </p:cNvPicPr>
          <p:nvPr/>
        </p:nvPicPr>
        <p:blipFill>
          <a:blip r:embed="rId3"/>
          <a:stretch>
            <a:fillRect/>
          </a:stretch>
        </p:blipFill>
        <p:spPr>
          <a:xfrm>
            <a:off x="3200400" y="1159133"/>
            <a:ext cx="6621584" cy="5194272"/>
          </a:xfrm>
          <a:prstGeom prst="rect">
            <a:avLst/>
          </a:prstGeom>
        </p:spPr>
      </p:pic>
    </p:spTree>
    <p:extLst>
      <p:ext uri="{BB962C8B-B14F-4D97-AF65-F5344CB8AC3E}">
        <p14:creationId xmlns:p14="http://schemas.microsoft.com/office/powerpoint/2010/main" val="269061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3967A0A-680F-4136-933F-5AB37C833527}"/>
              </a:ext>
            </a:extLst>
          </p:cNvPr>
          <p:cNvSpPr txBox="1">
            <a:spLocks/>
          </p:cNvSpPr>
          <p:nvPr/>
        </p:nvSpPr>
        <p:spPr>
          <a:xfrm>
            <a:off x="1920239" y="345823"/>
            <a:ext cx="6336997" cy="80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75000"/>
                    <a:lumOff val="25000"/>
                  </a:schemeClr>
                </a:solidFill>
                <a:latin typeface="+mj-lt"/>
                <a:ea typeface="+mj-ea"/>
                <a:cs typeface="+mj-cs"/>
              </a:defRPr>
            </a:lvl1pPr>
          </a:lstStyle>
          <a:p>
            <a:r>
              <a:rPr lang="en-US" b="1" dirty="0">
                <a:cs typeface="Arial"/>
              </a:rPr>
              <a:t>Relevant User Stories</a:t>
            </a:r>
          </a:p>
        </p:txBody>
      </p:sp>
      <p:sp>
        <p:nvSpPr>
          <p:cNvPr id="9" name="Content Placeholder 6">
            <a:extLst>
              <a:ext uri="{FF2B5EF4-FFF2-40B4-BE49-F238E27FC236}">
                <a16:creationId xmlns:a16="http://schemas.microsoft.com/office/drawing/2014/main" id="{512EF14F-6DE3-43ED-8AD3-D5F4805308E2}"/>
              </a:ext>
            </a:extLst>
          </p:cNvPr>
          <p:cNvSpPr>
            <a:spLocks noGrp="1"/>
          </p:cNvSpPr>
          <p:nvPr>
            <p:ph idx="1"/>
          </p:nvPr>
        </p:nvSpPr>
        <p:spPr>
          <a:xfrm>
            <a:off x="1920240" y="1444625"/>
            <a:ext cx="9358778" cy="4652716"/>
          </a:xfrm>
        </p:spPr>
        <p:txBody>
          <a:bodyPr vert="horz" lIns="91440" tIns="45720" rIns="91440" bIns="45720" rtlCol="0" anchor="t">
            <a:normAutofit fontScale="62500" lnSpcReduction="20000"/>
          </a:bodyPr>
          <a:lstStyle/>
          <a:p>
            <a:pPr marL="0" indent="0">
              <a:buNone/>
            </a:pPr>
            <a:endParaRPr lang="en" b="1">
              <a:ea typeface="+mn-lt"/>
              <a:cs typeface="+mn-lt"/>
            </a:endParaRPr>
          </a:p>
          <a:p>
            <a:pPr marL="0" indent="0">
              <a:buNone/>
            </a:pPr>
            <a:r>
              <a:rPr lang="en" b="1">
                <a:ea typeface="+mn-lt"/>
                <a:cs typeface="+mn-lt"/>
              </a:rPr>
              <a:t>10. Basic Interface Design</a:t>
            </a:r>
            <a:endParaRPr lang="en">
              <a:ea typeface="+mn-lt"/>
              <a:cs typeface="+mn-lt"/>
            </a:endParaRPr>
          </a:p>
          <a:p>
            <a:pPr>
              <a:buNone/>
            </a:pPr>
            <a:r>
              <a:rPr lang="en" i="1">
                <a:ea typeface="+mn-lt"/>
                <a:cs typeface="+mn-lt"/>
              </a:rPr>
              <a:t>Assigned to: </a:t>
            </a:r>
            <a:r>
              <a:rPr lang="en" i="1" err="1">
                <a:ea typeface="+mn-lt"/>
                <a:cs typeface="+mn-lt"/>
              </a:rPr>
              <a:t>Idiel</a:t>
            </a:r>
            <a:r>
              <a:rPr lang="en" i="1">
                <a:ea typeface="+mn-lt"/>
                <a:cs typeface="+mn-lt"/>
              </a:rPr>
              <a:t> Guerra, Robert Rodriguez</a:t>
            </a:r>
            <a:endParaRPr lang="en"/>
          </a:p>
          <a:p>
            <a:pPr>
              <a:buNone/>
            </a:pPr>
            <a:r>
              <a:rPr lang="en">
                <a:ea typeface="+mn-lt"/>
                <a:cs typeface="+mn-lt"/>
              </a:rPr>
              <a:t>As a researcher, I want the software solution to have a simple User Interface that allows my team to control the device via buttons, such that device management can be done with ease.</a:t>
            </a:r>
            <a:endParaRPr lang="en"/>
          </a:p>
          <a:p>
            <a:pPr>
              <a:buNone/>
            </a:pPr>
            <a:endParaRPr lang="en"/>
          </a:p>
          <a:p>
            <a:pPr>
              <a:buNone/>
            </a:pPr>
            <a:r>
              <a:rPr lang="en">
                <a:ea typeface="+mn-lt"/>
                <a:cs typeface="+mn-lt"/>
              </a:rPr>
              <a:t>Acceptance Criteria:</a:t>
            </a:r>
            <a:endParaRPr lang="en"/>
          </a:p>
          <a:p>
            <a:pPr>
              <a:buNone/>
            </a:pPr>
            <a:r>
              <a:rPr lang="en">
                <a:ea typeface="+mn-lt"/>
                <a:cs typeface="+mn-lt"/>
              </a:rPr>
              <a:t>·      Define necessary libraries for solution’s interface design.</a:t>
            </a:r>
            <a:endParaRPr lang="en"/>
          </a:p>
          <a:p>
            <a:pPr marL="0" indent="0">
              <a:buNone/>
            </a:pPr>
            <a:r>
              <a:rPr lang="en">
                <a:ea typeface="+mn-lt"/>
                <a:cs typeface="+mn-lt"/>
              </a:rPr>
              <a:t>·      Design a basic interface and verify that it’s to the POs liking.</a:t>
            </a:r>
            <a:endParaRPr lang="en"/>
          </a:p>
          <a:p>
            <a:pPr marL="0" indent="0">
              <a:buNone/>
            </a:pPr>
            <a:endParaRPr lang="en">
              <a:ea typeface="+mn-lt"/>
              <a:cs typeface="+mn-lt"/>
            </a:endParaRPr>
          </a:p>
          <a:p>
            <a:pPr marL="0" indent="0">
              <a:buNone/>
            </a:pPr>
            <a:r>
              <a:rPr lang="en" b="1">
                <a:ea typeface="+mn-lt"/>
                <a:cs typeface="+mn-lt"/>
              </a:rPr>
              <a:t>11. Implementing database in PostgreSQL</a:t>
            </a:r>
          </a:p>
          <a:p>
            <a:pPr>
              <a:buNone/>
            </a:pPr>
            <a:r>
              <a:rPr lang="en" i="1">
                <a:ea typeface="+mn-lt"/>
                <a:cs typeface="+mn-lt"/>
              </a:rPr>
              <a:t>Assigned to: Jose Bello</a:t>
            </a:r>
            <a:endParaRPr lang="en"/>
          </a:p>
          <a:p>
            <a:pPr>
              <a:buNone/>
            </a:pPr>
            <a:r>
              <a:rPr lang="en">
                <a:ea typeface="+mn-lt"/>
                <a:cs typeface="+mn-lt"/>
              </a:rPr>
              <a:t>As a developer, I want to be able to test my database design locally and in accordance to our Azure deployment selection (PostgreSQL), such that I may test the database system with various queries and pinpoint errors or efficiency issues.</a:t>
            </a:r>
            <a:endParaRPr lang="en"/>
          </a:p>
          <a:p>
            <a:pPr>
              <a:buNone/>
            </a:pPr>
            <a:endParaRPr lang="en"/>
          </a:p>
          <a:p>
            <a:pPr>
              <a:buNone/>
            </a:pPr>
            <a:r>
              <a:rPr lang="en">
                <a:ea typeface="+mn-lt"/>
                <a:cs typeface="+mn-lt"/>
              </a:rPr>
              <a:t>Acceptance Criteria:</a:t>
            </a:r>
            <a:endParaRPr lang="en"/>
          </a:p>
          <a:p>
            <a:pPr>
              <a:buNone/>
            </a:pPr>
            <a:r>
              <a:rPr lang="en">
                <a:ea typeface="+mn-lt"/>
                <a:cs typeface="+mn-lt"/>
              </a:rPr>
              <a:t>·      Build the database using PostgreSQL software.</a:t>
            </a:r>
            <a:endParaRPr lang="en"/>
          </a:p>
          <a:p>
            <a:pPr marL="0" indent="0">
              <a:buNone/>
            </a:pPr>
            <a:r>
              <a:rPr lang="en">
                <a:ea typeface="+mn-lt"/>
                <a:cs typeface="+mn-lt"/>
              </a:rPr>
              <a:t>·      Test its usability through random querying.</a:t>
            </a:r>
            <a:endParaRPr lang="en"/>
          </a:p>
          <a:p>
            <a:pPr marL="0" indent="0">
              <a:buNone/>
            </a:pPr>
            <a:endParaRPr lang="en" b="1">
              <a:ea typeface="+mn-lt"/>
              <a:cs typeface="+mn-lt"/>
            </a:endParaRPr>
          </a:p>
        </p:txBody>
      </p:sp>
    </p:spTree>
    <p:extLst>
      <p:ext uri="{BB962C8B-B14F-4D97-AF65-F5344CB8AC3E}">
        <p14:creationId xmlns:p14="http://schemas.microsoft.com/office/powerpoint/2010/main" val="2433388172"/>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DD525A6F7889D47A5A75E735E4EEDDF" ma:contentTypeVersion="8" ma:contentTypeDescription="Create a new document." ma:contentTypeScope="" ma:versionID="91191763cda34ec821f2378f757ac8e2">
  <xsd:schema xmlns:xsd="http://www.w3.org/2001/XMLSchema" xmlns:xs="http://www.w3.org/2001/XMLSchema" xmlns:p="http://schemas.microsoft.com/office/2006/metadata/properties" xmlns:ns2="622988fb-2f95-4249-8d8c-f8398105d88e" targetNamespace="http://schemas.microsoft.com/office/2006/metadata/properties" ma:root="true" ma:fieldsID="6703d576800be6d208480d3a6f9cea44" ns2:_="">
    <xsd:import namespace="622988fb-2f95-4249-8d8c-f8398105d88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2988fb-2f95-4249-8d8c-f8398105d8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899C4F-194D-47FC-918D-4EED357B8EAD}">
  <ds:schemaRefs>
    <ds:schemaRef ds:uri="59a830c1-7073-48e7-a623-528add45a120"/>
    <ds:schemaRef ds:uri="8234652b-4e88-4c30-a994-e272914a045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E5D7DEE-718E-46F3-B2B6-3CB8F10F751D}">
  <ds:schemaRefs>
    <ds:schemaRef ds:uri="622988fb-2f95-4249-8d8c-f8398105d88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65</TotalTime>
  <Words>2999</Words>
  <Application>Microsoft Macintosh PowerPoint</Application>
  <PresentationFormat>Widescreen</PresentationFormat>
  <Paragraphs>328</Paragraphs>
  <Slides>28</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Courier New</vt:lpstr>
      <vt:lpstr>Office Theme</vt:lpstr>
      <vt:lpstr>Senior Project Final Presentation Fall 2020</vt:lpstr>
      <vt:lpstr>Problem Definition</vt:lpstr>
      <vt:lpstr>Problem Definition (cont)</vt:lpstr>
      <vt:lpstr>Hardware Resources</vt:lpstr>
      <vt:lpstr>Software Resources</vt:lpstr>
      <vt:lpstr>Software Resources</vt:lpstr>
      <vt:lpstr>PowerPoint Presentation</vt:lpstr>
      <vt:lpstr>PowerPoint Presentation</vt:lpstr>
      <vt:lpstr>PowerPoint Presentation</vt:lpstr>
      <vt:lpstr>PowerPoint Presentation</vt:lpstr>
      <vt:lpstr>PowerPoint Presentation</vt:lpstr>
      <vt:lpstr>Use Case Diagrams</vt:lpstr>
      <vt:lpstr>PowerPoint Presentation</vt:lpstr>
      <vt:lpstr>PowerPoint Presentation</vt:lpstr>
      <vt:lpstr>Use Case Diagrams</vt:lpstr>
      <vt:lpstr>Sequence Diagram</vt:lpstr>
      <vt:lpstr>Sequence Diagram</vt:lpstr>
      <vt:lpstr>System Design: Architecture </vt:lpstr>
      <vt:lpstr>System Design: Deployment</vt:lpstr>
      <vt:lpstr>System and Subsystem Decomposition</vt:lpstr>
      <vt:lpstr>Minimal Class Diagram</vt:lpstr>
      <vt:lpstr>Database Structure</vt:lpstr>
      <vt:lpstr> Test Cases</vt:lpstr>
      <vt:lpstr> Test Cases</vt:lpstr>
      <vt:lpstr> Test Cases</vt:lpstr>
      <vt:lpstr> Test Cases</vt:lpstr>
      <vt:lpstr>Summary</vt:lpstr>
      <vt:lpstr>Future Development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Gustavo Cordido</cp:lastModifiedBy>
  <cp:revision>578</cp:revision>
  <dcterms:created xsi:type="dcterms:W3CDTF">2019-06-25T19:12:02Z</dcterms:created>
  <dcterms:modified xsi:type="dcterms:W3CDTF">2020-12-12T18:56:52Z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0x0101006DD525A6F7889D47A5A75E735E4EEDDF</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