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8" r:id="rId4"/>
  </p:sldMasterIdLst>
  <p:sldIdLst>
    <p:sldId id="294" r:id="rId5"/>
  </p:sldIdLst>
  <p:sldSz cx="32918400" cy="43891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F2FF"/>
    <a:srgbClr val="D9E9FF"/>
    <a:srgbClr val="FFFFFF"/>
    <a:srgbClr val="E8D8CF"/>
    <a:srgbClr val="B5872B"/>
    <a:srgbClr val="091E40"/>
    <a:srgbClr val="00FFFF"/>
    <a:srgbClr val="081E3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5B7145-4969-457C-803C-D487DC806CD9}" v="10" dt="2020-12-01T01:14:40.974"/>
    <p1510:client id="{198E8F08-6A39-49A5-9042-694E412AE2FB}" v="1295" dt="2020-12-01T01:13:04.496"/>
    <p1510:client id="{4B0BCC05-29BF-4358-A07E-ABC584DF8D44}" v="2" dt="2020-11-30T21:09:17.463"/>
    <p1510:client id="{7839D87B-162A-4874-8956-A4D7B91712D6}" v="2600" dt="2020-11-27T19:55:45.850"/>
    <p1510:client id="{89EBD38C-3D23-4566-8A17-8D463B7C8A52}" v="28" dt="2020-12-01T01:52:17.943"/>
    <p1510:client id="{8DB3C15E-F06C-4196-9D5F-EC243802FD4C}" v="327" dt="2020-12-01T01:39:54.860"/>
    <p1510:client id="{B2D0428D-CE11-46FE-894F-0FF733EA597A}" v="52" dt="2020-11-30T22:12:36.679"/>
    <p1510:client id="{D0C00D45-6B87-474D-91B4-A144CD095AA6}" v="1942" dt="2020-12-01T01:47:44.472"/>
    <p1510:client id="{D339A7C2-0A01-455C-9D87-7885F634871C}" v="9" dt="2020-12-01T02:52:35.971"/>
    <p1510:client id="{D7BAD9CD-A628-4D46-9EAC-A9BF475A2D81}" v="805" dt="2020-12-01T02:10:58.625"/>
    <p1510:client id="{EEF40F08-513A-494B-B4BA-A0316641366A}" v="448" dt="2020-12-01T01:35:34.381"/>
    <p1510:client id="{F3736264-7927-4A0E-882B-2FE3C0CF11A5}" v="5" dt="2020-12-01T02:54:11.250"/>
    <p1510:client id="{FA6585F4-2FA2-4469-BACA-3B4683911BB0}" v="462" dt="2020-11-30T22:14:43.297"/>
  </p1510:revLst>
</p1510:revInfo>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18" d="100"/>
          <a:sy n="18" d="100"/>
        </p:scale>
        <p:origin x="3656" y="4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1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Title and Content">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2" y="0"/>
            <a:ext cx="4213571" cy="438912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5184648" y="3407586"/>
            <a:ext cx="26240363" cy="7578599"/>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2700" kern="120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7608975" y="21797475"/>
            <a:ext cx="43891213" cy="296266"/>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sp>
        <p:nvSpPr>
          <p:cNvPr id="24" name="TextBox 23">
            <a:extLst>
              <a:ext uri="{FF2B5EF4-FFF2-40B4-BE49-F238E27FC236}">
                <a16:creationId xmlns:a16="http://schemas.microsoft.com/office/drawing/2014/main" id="{E9821644-C4F5-274A-A062-4CF06AA02F02}"/>
              </a:ext>
            </a:extLst>
          </p:cNvPr>
          <p:cNvSpPr txBox="1"/>
          <p:nvPr userDrawn="1"/>
        </p:nvSpPr>
        <p:spPr>
          <a:xfrm>
            <a:off x="21667031" y="41821399"/>
            <a:ext cx="10505705" cy="553998"/>
          </a:xfrm>
          <a:prstGeom prst="rect">
            <a:avLst/>
          </a:prstGeom>
          <a:noFill/>
        </p:spPr>
        <p:txBody>
          <a:bodyPr wrap="square" rtlCol="0">
            <a:spAutoFit/>
          </a:bodyPr>
          <a:lstStyle/>
          <a:p>
            <a:pPr algn="ctr"/>
            <a:r>
              <a:rPr lang="en-US" sz="3000" kern="1200" spc="225">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3" name="Picture 2" descr="A picture containing drawing&#10;&#10;Description automatically generated">
            <a:extLst>
              <a:ext uri="{FF2B5EF4-FFF2-40B4-BE49-F238E27FC236}">
                <a16:creationId xmlns:a16="http://schemas.microsoft.com/office/drawing/2014/main" id="{98F77297-B301-4A5C-834A-211E4577782B}"/>
              </a:ext>
            </a:extLst>
          </p:cNvPr>
          <p:cNvPicPr>
            <a:picLocks noChangeAspect="1"/>
          </p:cNvPicPr>
          <p:nvPr userDrawn="1"/>
        </p:nvPicPr>
        <p:blipFill>
          <a:blip r:embed="rId3"/>
          <a:stretch>
            <a:fillRect/>
          </a:stretch>
        </p:blipFill>
        <p:spPr>
          <a:xfrm>
            <a:off x="449398" y="40455279"/>
            <a:ext cx="3194613" cy="2743200"/>
          </a:xfrm>
          <a:prstGeom prst="rect">
            <a:avLst/>
          </a:prstGeom>
        </p:spPr>
      </p:pic>
      <p:grpSp>
        <p:nvGrpSpPr>
          <p:cNvPr id="12" name="Group 11">
            <a:extLst>
              <a:ext uri="{FF2B5EF4-FFF2-40B4-BE49-F238E27FC236}">
                <a16:creationId xmlns:a16="http://schemas.microsoft.com/office/drawing/2014/main" id="{A9403892-47E2-4409-9D94-B0A46C157DB0}"/>
              </a:ext>
            </a:extLst>
          </p:cNvPr>
          <p:cNvGrpSpPr/>
          <p:nvPr userDrawn="1"/>
        </p:nvGrpSpPr>
        <p:grpSpPr>
          <a:xfrm flipH="1">
            <a:off x="30294072" y="1014984"/>
            <a:ext cx="1881295" cy="2545853"/>
            <a:chOff x="2645664" y="2011680"/>
            <a:chExt cx="735606" cy="746592"/>
          </a:xfrm>
        </p:grpSpPr>
        <p:sp>
          <p:nvSpPr>
            <p:cNvPr id="13" name="Rectangle 12">
              <a:extLst>
                <a:ext uri="{FF2B5EF4-FFF2-40B4-BE49-F238E27FC236}">
                  <a16:creationId xmlns:a16="http://schemas.microsoft.com/office/drawing/2014/main" id="{29894C06-A9F9-4305-B57C-CD1B571E26E4}"/>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16" name="Rectangle 15">
              <a:extLst>
                <a:ext uri="{FF2B5EF4-FFF2-40B4-BE49-F238E27FC236}">
                  <a16:creationId xmlns:a16="http://schemas.microsoft.com/office/drawing/2014/main" id="{C135C6C5-E06D-4378-93E7-4251715096B5}"/>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spTree>
    <p:extLst>
      <p:ext uri="{BB962C8B-B14F-4D97-AF65-F5344CB8AC3E}">
        <p14:creationId xmlns:p14="http://schemas.microsoft.com/office/powerpoint/2010/main" val="2091086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4526421" y="12"/>
            <a:ext cx="28391980" cy="43891193"/>
          </a:xfrm>
          <a:prstGeom prst="rect">
            <a:avLst/>
          </a:prstGeom>
        </p:spPr>
      </p:pic>
      <p:sp>
        <p:nvSpPr>
          <p:cNvPr id="15" name="Rectangle 14">
            <a:extLst>
              <a:ext uri="{FF2B5EF4-FFF2-40B4-BE49-F238E27FC236}">
                <a16:creationId xmlns:a16="http://schemas.microsoft.com/office/drawing/2014/main" id="{0008B41F-7AC6-4646-A4EF-B85BEC21B971}"/>
              </a:ext>
            </a:extLst>
          </p:cNvPr>
          <p:cNvSpPr/>
          <p:nvPr userDrawn="1"/>
        </p:nvSpPr>
        <p:spPr>
          <a:xfrm rot="16200000">
            <a:off x="-17542246" y="21797475"/>
            <a:ext cx="43891213" cy="296266"/>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sp>
        <p:nvSpPr>
          <p:cNvPr id="5" name="TextBox 4">
            <a:extLst>
              <a:ext uri="{FF2B5EF4-FFF2-40B4-BE49-F238E27FC236}">
                <a16:creationId xmlns:a16="http://schemas.microsoft.com/office/drawing/2014/main" id="{43DFFA47-0EB6-420B-B4D0-2C31769288CC}"/>
              </a:ext>
            </a:extLst>
          </p:cNvPr>
          <p:cNvSpPr txBox="1"/>
          <p:nvPr userDrawn="1"/>
        </p:nvSpPr>
        <p:spPr>
          <a:xfrm>
            <a:off x="21667031" y="41821399"/>
            <a:ext cx="10505705" cy="553998"/>
          </a:xfrm>
          <a:prstGeom prst="rect">
            <a:avLst/>
          </a:prstGeom>
          <a:noFill/>
        </p:spPr>
        <p:txBody>
          <a:bodyPr wrap="square" rtlCol="0">
            <a:spAutoFit/>
          </a:bodyPr>
          <a:lstStyle/>
          <a:p>
            <a:pPr algn="ctr"/>
            <a:r>
              <a:rPr lang="en-US" sz="3000" kern="1200" spc="225">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6" name="Content Placeholder 4" descr="A close up of a sign&#10;&#10;Description automatically generated">
            <a:extLst>
              <a:ext uri="{FF2B5EF4-FFF2-40B4-BE49-F238E27FC236}">
                <a16:creationId xmlns:a16="http://schemas.microsoft.com/office/drawing/2014/main" id="{0466606F-106B-44F5-9555-11130B55FDC0}"/>
              </a:ext>
            </a:extLst>
          </p:cNvPr>
          <p:cNvPicPr>
            <a:picLocks noChangeAspect="1"/>
          </p:cNvPicPr>
          <p:nvPr userDrawn="1"/>
        </p:nvPicPr>
        <p:blipFill>
          <a:blip r:embed="rId3"/>
          <a:stretch>
            <a:fillRect/>
          </a:stretch>
        </p:blipFill>
        <p:spPr>
          <a:xfrm>
            <a:off x="745663" y="40430954"/>
            <a:ext cx="3194615" cy="2743200"/>
          </a:xfrm>
          <a:prstGeom prst="rect">
            <a:avLst/>
          </a:prstGeom>
        </p:spPr>
      </p:pic>
      <p:grpSp>
        <p:nvGrpSpPr>
          <p:cNvPr id="22" name="Group 21">
            <a:extLst>
              <a:ext uri="{FF2B5EF4-FFF2-40B4-BE49-F238E27FC236}">
                <a16:creationId xmlns:a16="http://schemas.microsoft.com/office/drawing/2014/main" id="{7A7A8422-1292-4B3A-8793-12825DB2D972}"/>
              </a:ext>
            </a:extLst>
          </p:cNvPr>
          <p:cNvGrpSpPr/>
          <p:nvPr userDrawn="1"/>
        </p:nvGrpSpPr>
        <p:grpSpPr>
          <a:xfrm flipH="1">
            <a:off x="30294072" y="1014984"/>
            <a:ext cx="1881295" cy="2545853"/>
            <a:chOff x="2645664" y="2011680"/>
            <a:chExt cx="735606" cy="746592"/>
          </a:xfrm>
        </p:grpSpPr>
        <p:sp>
          <p:nvSpPr>
            <p:cNvPr id="23" name="Rectangle 22">
              <a:extLst>
                <a:ext uri="{FF2B5EF4-FFF2-40B4-BE49-F238E27FC236}">
                  <a16:creationId xmlns:a16="http://schemas.microsoft.com/office/drawing/2014/main" id="{1A9CCCE5-C5B2-4A79-9FA5-064FFF0722F4}"/>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24" name="Rectangle 23">
              <a:extLst>
                <a:ext uri="{FF2B5EF4-FFF2-40B4-BE49-F238E27FC236}">
                  <a16:creationId xmlns:a16="http://schemas.microsoft.com/office/drawing/2014/main" id="{1758ACF0-71A8-44E2-9A27-6D4DB2F67C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spTree>
    <p:extLst>
      <p:ext uri="{BB962C8B-B14F-4D97-AF65-F5344CB8AC3E}">
        <p14:creationId xmlns:p14="http://schemas.microsoft.com/office/powerpoint/2010/main" val="31675335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10904220" y="40680650"/>
            <a:ext cx="11109960" cy="2336800"/>
          </a:xfrm>
          <a:prstGeom prst="rect">
            <a:avLst/>
          </a:prstGeom>
        </p:spPr>
        <p:txBody>
          <a:bodyPr vert="horz" lIns="91440" tIns="45720" rIns="91440" bIns="45720" rtlCol="0" anchor="ctr"/>
          <a:lstStyle>
            <a:lvl1pPr algn="ctr">
              <a:defRPr sz="43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40680650"/>
            <a:ext cx="7406640" cy="2336800"/>
          </a:xfrm>
          <a:prstGeom prst="rect">
            <a:avLst/>
          </a:prstGeom>
        </p:spPr>
        <p:txBody>
          <a:bodyPr vert="horz" lIns="91440" tIns="45720" rIns="91440" bIns="45720" rtlCol="0" anchor="ctr"/>
          <a:lstStyle>
            <a:lvl1pPr algn="r">
              <a:defRPr sz="4320">
                <a:solidFill>
                  <a:schemeClr val="tx1">
                    <a:tint val="75000"/>
                  </a:schemeClr>
                </a:solidFill>
              </a:defRPr>
            </a:lvl1pPr>
          </a:lstStyle>
          <a:p>
            <a:fld id="{7EE6AFEC-37F4-1D48-80F4-D3D02F74536C}" type="slidenum">
              <a:rPr lang="en-US" smtClean="0"/>
              <a:t>‹#›</a:t>
            </a:fld>
            <a:endParaRPr lang="en-US"/>
          </a:p>
        </p:txBody>
      </p:sp>
      <p:pic>
        <p:nvPicPr>
          <p:cNvPr id="7" name="Picture 6" descr="A picture containing bird&#10;&#10;Description automatically generated">
            <a:extLst>
              <a:ext uri="{FF2B5EF4-FFF2-40B4-BE49-F238E27FC236}">
                <a16:creationId xmlns:a16="http://schemas.microsoft.com/office/drawing/2014/main" id="{C132517F-172E-4324-B14E-DD9498587612}"/>
              </a:ext>
            </a:extLst>
          </p:cNvPr>
          <p:cNvPicPr>
            <a:picLocks noChangeAspect="1"/>
          </p:cNvPicPr>
          <p:nvPr userDrawn="1"/>
        </p:nvPicPr>
        <p:blipFill rotWithShape="1">
          <a:blip r:embed="rId4"/>
          <a:srcRect l="13750" b="14612"/>
          <a:stretch/>
        </p:blipFill>
        <p:spPr>
          <a:xfrm>
            <a:off x="4526421" y="12"/>
            <a:ext cx="28391980" cy="43891193"/>
          </a:xfrm>
          <a:prstGeom prst="rect">
            <a:avLst/>
          </a:prstGeom>
        </p:spPr>
      </p:pic>
      <p:sp>
        <p:nvSpPr>
          <p:cNvPr id="8" name="Title 1">
            <a:extLst>
              <a:ext uri="{FF2B5EF4-FFF2-40B4-BE49-F238E27FC236}">
                <a16:creationId xmlns:a16="http://schemas.microsoft.com/office/drawing/2014/main" id="{61F7D557-9C91-4EE1-B049-D73E7681B330}"/>
              </a:ext>
            </a:extLst>
          </p:cNvPr>
          <p:cNvSpPr txBox="1">
            <a:spLocks/>
          </p:cNvSpPr>
          <p:nvPr userDrawn="1"/>
        </p:nvSpPr>
        <p:spPr>
          <a:xfrm>
            <a:off x="5184648" y="3407586"/>
            <a:ext cx="26240363" cy="7578599"/>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2700"/>
          </a:p>
        </p:txBody>
      </p:sp>
      <p:sp>
        <p:nvSpPr>
          <p:cNvPr id="9" name="Content Placeholder 2">
            <a:extLst>
              <a:ext uri="{FF2B5EF4-FFF2-40B4-BE49-F238E27FC236}">
                <a16:creationId xmlns:a16="http://schemas.microsoft.com/office/drawing/2014/main" id="{4059B079-AF37-4381-AC17-DBEE7906EAF1}"/>
              </a:ext>
            </a:extLst>
          </p:cNvPr>
          <p:cNvSpPr txBox="1">
            <a:spLocks/>
          </p:cNvSpPr>
          <p:nvPr userDrawn="1"/>
        </p:nvSpPr>
        <p:spPr>
          <a:xfrm>
            <a:off x="5184649" y="11684003"/>
            <a:ext cx="26240360" cy="253146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500"/>
          </a:p>
        </p:txBody>
      </p:sp>
      <p:sp>
        <p:nvSpPr>
          <p:cNvPr id="10" name="Rectangle 9">
            <a:extLst>
              <a:ext uri="{FF2B5EF4-FFF2-40B4-BE49-F238E27FC236}">
                <a16:creationId xmlns:a16="http://schemas.microsoft.com/office/drawing/2014/main" id="{B5F50E1A-508B-4AC2-96AE-A6F6F1B5E9D6}"/>
              </a:ext>
            </a:extLst>
          </p:cNvPr>
          <p:cNvSpPr/>
          <p:nvPr userDrawn="1"/>
        </p:nvSpPr>
        <p:spPr>
          <a:xfrm rot="5400000" flipH="1">
            <a:off x="-17567315" y="21797468"/>
            <a:ext cx="43891200" cy="296266"/>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spTree>
    <p:extLst>
      <p:ext uri="{BB962C8B-B14F-4D97-AF65-F5344CB8AC3E}">
        <p14:creationId xmlns:p14="http://schemas.microsoft.com/office/powerpoint/2010/main" val="2445737655"/>
      </p:ext>
    </p:extLst>
  </p:cSld>
  <p:clrMap bg1="lt1" tx1="dk1" bg2="lt2" tx2="dk2" accent1="accent1" accent2="accent2" accent3="accent3" accent4="accent4" accent5="accent5" accent6="accent6" hlink="hlink" folHlink="folHlink"/>
  <p:sldLayoutIdLst>
    <p:sldLayoutId id="2147483692" r:id="rId1"/>
    <p:sldLayoutId id="2147483674" r:id="rId2"/>
  </p:sldLayoutIdLst>
  <p:txStyles>
    <p:titleStyle>
      <a:lvl1pPr algn="l" defTabSz="3291840" rtl="0" eaLnBrk="1" latinLnBrk="0" hangingPunct="1">
        <a:lnSpc>
          <a:spcPct val="90000"/>
        </a:lnSpc>
        <a:spcBef>
          <a:spcPct val="0"/>
        </a:spcBef>
        <a:buNone/>
        <a:defRPr sz="15840" kern="1200">
          <a:solidFill>
            <a:schemeClr val="tx1"/>
          </a:solidFill>
          <a:latin typeface="+mj-lt"/>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graphical user interface&#10;&#10;Description automatically generated">
            <a:extLst>
              <a:ext uri="{FF2B5EF4-FFF2-40B4-BE49-F238E27FC236}">
                <a16:creationId xmlns:a16="http://schemas.microsoft.com/office/drawing/2014/main" id="{0BCD978A-B011-4E6C-BD78-68A024E1E9AE}"/>
              </a:ext>
            </a:extLst>
          </p:cNvPr>
          <p:cNvPicPr>
            <a:picLocks noChangeAspect="1"/>
          </p:cNvPicPr>
          <p:nvPr/>
        </p:nvPicPr>
        <p:blipFill rotWithShape="1">
          <a:blip r:embed="rId2"/>
          <a:srcRect r="38247"/>
          <a:stretch/>
        </p:blipFill>
        <p:spPr>
          <a:xfrm>
            <a:off x="14353703" y="23460390"/>
            <a:ext cx="10609522" cy="11753879"/>
          </a:xfrm>
          <a:prstGeom prst="rect">
            <a:avLst/>
          </a:prstGeom>
        </p:spPr>
      </p:pic>
      <p:sp>
        <p:nvSpPr>
          <p:cNvPr id="47" name="TextBox 3">
            <a:extLst>
              <a:ext uri="{FF2B5EF4-FFF2-40B4-BE49-F238E27FC236}">
                <a16:creationId xmlns:a16="http://schemas.microsoft.com/office/drawing/2014/main" id="{F052C27E-E866-42B8-BE0F-614DCEA2126F}"/>
              </a:ext>
            </a:extLst>
          </p:cNvPr>
          <p:cNvSpPr txBox="1">
            <a:spLocks noChangeArrowheads="1"/>
          </p:cNvSpPr>
          <p:nvPr/>
        </p:nvSpPr>
        <p:spPr bwMode="auto">
          <a:xfrm>
            <a:off x="4925499" y="1590533"/>
            <a:ext cx="26657710" cy="2554545"/>
          </a:xfrm>
          <a:prstGeom prst="rect">
            <a:avLst/>
          </a:prstGeom>
          <a:noFill/>
          <a:ln>
            <a:noFill/>
          </a:ln>
        </p:spPr>
        <p:txBody>
          <a:bodyPr wrap="square" lIns="91440" tIns="45720" rIns="91440" bIns="45720" anchor="t">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r>
              <a:rPr lang="en-US" altLang="en-US" sz="8800" b="1">
                <a:solidFill>
                  <a:schemeClr val="tx1">
                    <a:lumMod val="75000"/>
                    <a:lumOff val="25000"/>
                  </a:schemeClr>
                </a:solidFill>
                <a:latin typeface="Arial"/>
                <a:ea typeface="ＭＳ Ｐゴシック"/>
                <a:cs typeface="Arial"/>
              </a:rPr>
              <a:t>School of Computing and Information Sciences</a:t>
            </a:r>
            <a:endParaRPr lang="en-US">
              <a:solidFill>
                <a:schemeClr val="tx1">
                  <a:lumMod val="75000"/>
                  <a:lumOff val="25000"/>
                </a:schemeClr>
              </a:solidFill>
            </a:endParaRPr>
          </a:p>
          <a:p>
            <a:r>
              <a:rPr lang="en-US" altLang="en-US" i="1">
                <a:solidFill>
                  <a:schemeClr val="tx1">
                    <a:lumMod val="75000"/>
                    <a:lumOff val="25000"/>
                  </a:schemeClr>
                </a:solidFill>
                <a:latin typeface="Arial"/>
                <a:ea typeface="ＭＳ Ｐゴシック"/>
                <a:cs typeface="Arial"/>
              </a:rPr>
              <a:t>Fall 2020 Senior Design Project</a:t>
            </a:r>
          </a:p>
        </p:txBody>
      </p:sp>
      <p:sp>
        <p:nvSpPr>
          <p:cNvPr id="49" name="Text Box 12">
            <a:extLst>
              <a:ext uri="{FF2B5EF4-FFF2-40B4-BE49-F238E27FC236}">
                <a16:creationId xmlns:a16="http://schemas.microsoft.com/office/drawing/2014/main" id="{1FCCA59D-6BF5-43EB-8068-AAF5D092F10C}"/>
              </a:ext>
            </a:extLst>
          </p:cNvPr>
          <p:cNvSpPr txBox="1">
            <a:spLocks noChangeArrowheads="1"/>
          </p:cNvSpPr>
          <p:nvPr/>
        </p:nvSpPr>
        <p:spPr bwMode="auto">
          <a:xfrm>
            <a:off x="4961493" y="4179015"/>
            <a:ext cx="26403300" cy="4749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5493" tIns="27746" rIns="55493" bIns="27746" anchor="t">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spcBef>
                <a:spcPct val="0"/>
              </a:spcBef>
              <a:buNone/>
            </a:pPr>
            <a:r>
              <a:rPr lang="en-US" altLang="en-US" sz="10000" b="1">
                <a:solidFill>
                  <a:srgbClr val="081E3F"/>
                </a:solidFill>
                <a:latin typeface="Arial"/>
                <a:ea typeface="ＭＳ Ｐゴシック"/>
                <a:cs typeface="Arial"/>
              </a:rPr>
              <a:t>Enabling Wearable Technology on Patients with High Body Mass Index</a:t>
            </a:r>
            <a:endParaRPr lang="en-US"/>
          </a:p>
          <a:p>
            <a:pPr>
              <a:spcBef>
                <a:spcPct val="0"/>
              </a:spcBef>
              <a:buNone/>
            </a:pPr>
            <a:r>
              <a:rPr lang="en-US" altLang="en-US" sz="3500" b="1">
                <a:solidFill>
                  <a:schemeClr val="tx1">
                    <a:lumMod val="75000"/>
                    <a:lumOff val="25000"/>
                  </a:schemeClr>
                </a:solidFill>
                <a:latin typeface="Arial"/>
                <a:ea typeface="ＭＳ Ｐゴシック"/>
                <a:cs typeface="Arial"/>
              </a:rPr>
              <a:t>Students: </a:t>
            </a:r>
            <a:r>
              <a:rPr lang="en-US" altLang="en-US" sz="3500">
                <a:solidFill>
                  <a:schemeClr val="tx1">
                    <a:lumMod val="75000"/>
                    <a:lumOff val="25000"/>
                  </a:schemeClr>
                </a:solidFill>
                <a:latin typeface="Arial"/>
                <a:ea typeface="ＭＳ Ｐゴシック"/>
                <a:cs typeface="Arial"/>
              </a:rPr>
              <a:t>Robert Rodriguez</a:t>
            </a:r>
          </a:p>
          <a:p>
            <a:pPr>
              <a:spcBef>
                <a:spcPct val="0"/>
              </a:spcBef>
              <a:buNone/>
            </a:pPr>
            <a:r>
              <a:rPr lang="en-US" altLang="en-US" sz="3500" b="1">
                <a:solidFill>
                  <a:schemeClr val="tx1">
                    <a:lumMod val="75000"/>
                    <a:lumOff val="25000"/>
                  </a:schemeClr>
                </a:solidFill>
                <a:latin typeface="Arial"/>
                <a:ea typeface="ＭＳ Ｐゴシック"/>
                <a:cs typeface="Arial"/>
              </a:rPr>
              <a:t>Mentor:</a:t>
            </a:r>
            <a:r>
              <a:rPr lang="en-US" altLang="en-US" sz="3500" b="1" i="1">
                <a:solidFill>
                  <a:schemeClr val="tx1">
                    <a:lumMod val="75000"/>
                    <a:lumOff val="25000"/>
                  </a:schemeClr>
                </a:solidFill>
                <a:latin typeface="Arial"/>
                <a:ea typeface="ＭＳ Ｐゴシック"/>
                <a:cs typeface="Arial"/>
              </a:rPr>
              <a:t> </a:t>
            </a:r>
            <a:r>
              <a:rPr lang="en-US" sz="3500">
                <a:solidFill>
                  <a:schemeClr val="tx1">
                    <a:lumMod val="75000"/>
                    <a:lumOff val="25000"/>
                  </a:schemeClr>
                </a:solidFill>
                <a:latin typeface="Arial"/>
                <a:ea typeface="ＭＳ Ｐゴシック"/>
                <a:cs typeface="Arial"/>
              </a:rPr>
              <a:t>Andres Rodriguez, Dr. Jessica Ramella; Florida International University</a:t>
            </a:r>
            <a:r>
              <a:rPr lang="en-US" altLang="ja-JP" sz="3500">
                <a:solidFill>
                  <a:schemeClr val="tx1">
                    <a:lumMod val="75000"/>
                    <a:lumOff val="25000"/>
                  </a:schemeClr>
                </a:solidFill>
                <a:latin typeface="Arial"/>
                <a:ea typeface="ＭＳ Ｐゴシック"/>
                <a:cs typeface="Arial"/>
              </a:rPr>
              <a:t> </a:t>
            </a:r>
            <a:endParaRPr lang="en-US" altLang="ja-JP" sz="3500">
              <a:solidFill>
                <a:schemeClr val="tx1">
                  <a:lumMod val="75000"/>
                  <a:lumOff val="25000"/>
                </a:schemeClr>
              </a:solidFill>
              <a:cs typeface="Arial"/>
            </a:endParaRPr>
          </a:p>
          <a:p>
            <a:pPr eaLnBrk="1" hangingPunct="1">
              <a:spcBef>
                <a:spcPct val="0"/>
              </a:spcBef>
              <a:buFontTx/>
              <a:buNone/>
            </a:pPr>
            <a:r>
              <a:rPr lang="en-US" altLang="en-US" sz="3500" b="1">
                <a:solidFill>
                  <a:schemeClr val="tx1">
                    <a:lumMod val="75000"/>
                    <a:lumOff val="25000"/>
                  </a:schemeClr>
                </a:solidFill>
                <a:latin typeface="Arial"/>
                <a:ea typeface="ＭＳ Ｐゴシック"/>
                <a:cs typeface="Arial"/>
              </a:rPr>
              <a:t>Instructor/Faculty:</a:t>
            </a:r>
            <a:r>
              <a:rPr lang="en-US" altLang="en-US" sz="3500" b="1" i="1">
                <a:solidFill>
                  <a:schemeClr val="tx1">
                    <a:lumMod val="75000"/>
                    <a:lumOff val="25000"/>
                  </a:schemeClr>
                </a:solidFill>
                <a:latin typeface="Arial"/>
                <a:ea typeface="ＭＳ Ｐゴシック"/>
                <a:cs typeface="Arial"/>
              </a:rPr>
              <a:t> </a:t>
            </a:r>
            <a:r>
              <a:rPr lang="en-US" altLang="en-US" sz="3500" i="1">
                <a:solidFill>
                  <a:schemeClr val="tx1">
                    <a:lumMod val="75000"/>
                    <a:lumOff val="25000"/>
                  </a:schemeClr>
                </a:solidFill>
                <a:latin typeface="Arial"/>
                <a:ea typeface="ＭＳ Ｐゴシック"/>
                <a:cs typeface="Arial"/>
              </a:rPr>
              <a:t>&lt;</a:t>
            </a:r>
            <a:r>
              <a:rPr lang="en-US" altLang="en-US" sz="3500">
                <a:solidFill>
                  <a:schemeClr val="tx1">
                    <a:lumMod val="75000"/>
                    <a:lumOff val="25000"/>
                  </a:schemeClr>
                </a:solidFill>
                <a:latin typeface="Arial"/>
                <a:ea typeface="ＭＳ Ｐゴシック"/>
                <a:cs typeface="Arial"/>
              </a:rPr>
              <a:t>Instructor/Faculty </a:t>
            </a:r>
            <a:r>
              <a:rPr lang="en-US" altLang="ja-JP" sz="3500">
                <a:solidFill>
                  <a:schemeClr val="tx1">
                    <a:lumMod val="75000"/>
                    <a:lumOff val="25000"/>
                  </a:schemeClr>
                </a:solidFill>
                <a:latin typeface="Arial"/>
                <a:ea typeface="ＭＳ Ｐゴシック"/>
                <a:cs typeface="Arial"/>
              </a:rPr>
              <a:t>Name&gt;,</a:t>
            </a:r>
            <a:r>
              <a:rPr lang="en-US" altLang="ja-JP" sz="3500" i="1">
                <a:solidFill>
                  <a:schemeClr val="tx1">
                    <a:lumMod val="75000"/>
                    <a:lumOff val="25000"/>
                  </a:schemeClr>
                </a:solidFill>
                <a:latin typeface="Arial"/>
                <a:ea typeface="ＭＳ Ｐゴシック"/>
                <a:cs typeface="Arial"/>
              </a:rPr>
              <a:t> </a:t>
            </a:r>
            <a:r>
              <a:rPr lang="en-US" altLang="en-US" sz="3500">
                <a:solidFill>
                  <a:schemeClr val="tx1">
                    <a:lumMod val="75000"/>
                    <a:lumOff val="25000"/>
                  </a:schemeClr>
                </a:solidFill>
                <a:latin typeface="Arial"/>
                <a:ea typeface="ＭＳ Ｐゴシック"/>
                <a:cs typeface="Arial"/>
              </a:rPr>
              <a:t>Florida International University</a:t>
            </a:r>
          </a:p>
        </p:txBody>
      </p:sp>
      <p:sp>
        <p:nvSpPr>
          <p:cNvPr id="51" name="Text Box 72">
            <a:extLst>
              <a:ext uri="{FF2B5EF4-FFF2-40B4-BE49-F238E27FC236}">
                <a16:creationId xmlns:a16="http://schemas.microsoft.com/office/drawing/2014/main" id="{92CF786B-D4B1-49F9-8150-A53F633695B2}"/>
              </a:ext>
            </a:extLst>
          </p:cNvPr>
          <p:cNvSpPr txBox="1">
            <a:spLocks noChangeArrowheads="1"/>
          </p:cNvSpPr>
          <p:nvPr/>
        </p:nvSpPr>
        <p:spPr bwMode="auto">
          <a:xfrm>
            <a:off x="4905584" y="40184175"/>
            <a:ext cx="25233383" cy="1441028"/>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55493" tIns="27746" rIns="55493" bIns="27746"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a:spcBef>
                <a:spcPct val="0"/>
              </a:spcBef>
              <a:buClr>
                <a:srgbClr val="3333CC"/>
              </a:buClr>
              <a:buNone/>
            </a:pPr>
            <a:r>
              <a:rPr lang="en-US" altLang="en-US" sz="3000">
                <a:solidFill>
                  <a:schemeClr val="tx1">
                    <a:lumMod val="75000"/>
                    <a:lumOff val="25000"/>
                  </a:schemeClr>
                </a:solidFill>
              </a:rPr>
              <a:t>The material presented in this poster is based upon the work supported by XXXXX (</a:t>
            </a:r>
            <a:r>
              <a:rPr lang="en-US" altLang="en-US" sz="3000" i="1">
                <a:solidFill>
                  <a:schemeClr val="tx1">
                    <a:lumMod val="75000"/>
                    <a:lumOff val="25000"/>
                  </a:schemeClr>
                </a:solidFill>
              </a:rPr>
              <a:t>name of the project sponsor: federal, state or local government, or corporate partners, where applicable</a:t>
            </a:r>
            <a:r>
              <a:rPr lang="en-US" altLang="en-US" sz="3000">
                <a:solidFill>
                  <a:schemeClr val="tx1">
                    <a:lumMod val="75000"/>
                    <a:lumOff val="25000"/>
                  </a:schemeClr>
                </a:solidFill>
              </a:rPr>
              <a:t>). We/I thank XXXX for his/her/their assistance and mentorship that I/we received throughout the senior design project.</a:t>
            </a:r>
          </a:p>
        </p:txBody>
      </p:sp>
      <p:sp>
        <p:nvSpPr>
          <p:cNvPr id="53" name="Text Box 19">
            <a:extLst>
              <a:ext uri="{FF2B5EF4-FFF2-40B4-BE49-F238E27FC236}">
                <a16:creationId xmlns:a16="http://schemas.microsoft.com/office/drawing/2014/main" id="{540048ED-2D8F-42D1-9A54-9AD0F26653A9}"/>
              </a:ext>
            </a:extLst>
          </p:cNvPr>
          <p:cNvSpPr txBox="1">
            <a:spLocks noChangeArrowheads="1"/>
          </p:cNvSpPr>
          <p:nvPr/>
        </p:nvSpPr>
        <p:spPr bwMode="auto">
          <a:xfrm>
            <a:off x="4508480" y="39497199"/>
            <a:ext cx="659918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a:solidFill>
                  <a:srgbClr val="081E3F"/>
                </a:solidFill>
                <a:latin typeface="Arial" charset="0"/>
                <a:ea typeface="ＭＳ Ｐゴシック" charset="-128"/>
                <a:cs typeface="ＭＳ Ｐゴシック" charset="-128"/>
              </a:rPr>
              <a:t>ACKNOWLEDGEMENT</a:t>
            </a:r>
          </a:p>
        </p:txBody>
      </p:sp>
      <p:sp>
        <p:nvSpPr>
          <p:cNvPr id="55" name="Text Box 19">
            <a:extLst>
              <a:ext uri="{FF2B5EF4-FFF2-40B4-BE49-F238E27FC236}">
                <a16:creationId xmlns:a16="http://schemas.microsoft.com/office/drawing/2014/main" id="{9946B7A8-EB37-4862-9CB2-A4F0F2D207A2}"/>
              </a:ext>
            </a:extLst>
          </p:cNvPr>
          <p:cNvSpPr txBox="1">
            <a:spLocks noChangeArrowheads="1"/>
          </p:cNvSpPr>
          <p:nvPr/>
        </p:nvSpPr>
        <p:spPr bwMode="auto">
          <a:xfrm>
            <a:off x="5231002" y="10097363"/>
            <a:ext cx="6721266" cy="794698"/>
          </a:xfrm>
          <a:prstGeom prst="rect">
            <a:avLst/>
          </a:prstGeom>
          <a:noFill/>
          <a:ln w="12700">
            <a:noFill/>
            <a:miter lim="800000"/>
            <a:headEnd/>
            <a:tailEnd/>
          </a:ln>
          <a:effectLst/>
        </p:spPr>
        <p:txBody>
          <a:bodyPr wrap="square" lIns="55493" tIns="27746" rIns="55493" bIns="27746" anchor="t">
            <a:spAutoFit/>
          </a:bodyPr>
          <a:lstStyle/>
          <a:p>
            <a:pPr algn="ctr" defTabSz="554492">
              <a:spcBef>
                <a:spcPct val="50000"/>
              </a:spcBef>
              <a:defRPr/>
            </a:pPr>
            <a:r>
              <a:rPr lang="en-US" sz="4800" b="1">
                <a:solidFill>
                  <a:schemeClr val="tx1">
                    <a:lumMod val="75000"/>
                    <a:lumOff val="25000"/>
                  </a:schemeClr>
                </a:solidFill>
                <a:latin typeface="Arial"/>
                <a:ea typeface="ＭＳ Ｐゴシック"/>
                <a:cs typeface="ＭＳ Ｐゴシック" charset="-128"/>
              </a:rPr>
              <a:t>PROBLEM</a:t>
            </a:r>
          </a:p>
        </p:txBody>
      </p:sp>
      <p:sp>
        <p:nvSpPr>
          <p:cNvPr id="57" name="Text Box 19">
            <a:extLst>
              <a:ext uri="{FF2B5EF4-FFF2-40B4-BE49-F238E27FC236}">
                <a16:creationId xmlns:a16="http://schemas.microsoft.com/office/drawing/2014/main" id="{307C949A-DEFD-43FD-B59D-0914CC988E51}"/>
              </a:ext>
            </a:extLst>
          </p:cNvPr>
          <p:cNvSpPr txBox="1">
            <a:spLocks noChangeArrowheads="1"/>
          </p:cNvSpPr>
          <p:nvPr/>
        </p:nvSpPr>
        <p:spPr bwMode="auto">
          <a:xfrm>
            <a:off x="6026568" y="22053403"/>
            <a:ext cx="6013343" cy="794698"/>
          </a:xfrm>
          <a:prstGeom prst="rect">
            <a:avLst/>
          </a:prstGeom>
          <a:noFill/>
          <a:ln w="12700">
            <a:noFill/>
            <a:miter lim="800000"/>
            <a:headEnd/>
            <a:tailEnd/>
          </a:ln>
          <a:effectLst/>
        </p:spPr>
        <p:txBody>
          <a:bodyPr wrap="square" lIns="55493" tIns="27746" rIns="55493" bIns="27746" anchor="t">
            <a:spAutoFit/>
          </a:bodyPr>
          <a:lstStyle/>
          <a:p>
            <a:pPr algn="ctr" defTabSz="554492">
              <a:spcBef>
                <a:spcPct val="50000"/>
              </a:spcBef>
              <a:defRPr/>
            </a:pPr>
            <a:r>
              <a:rPr lang="en-US" sz="4800" b="1">
                <a:solidFill>
                  <a:schemeClr val="tx1">
                    <a:lumMod val="75000"/>
                    <a:lumOff val="25000"/>
                  </a:schemeClr>
                </a:solidFill>
                <a:latin typeface="Arial"/>
                <a:ea typeface="ＭＳ Ｐゴシック"/>
                <a:cs typeface="ＭＳ Ｐゴシック" charset="-128"/>
              </a:rPr>
              <a:t>CURRENT SYSTEM</a:t>
            </a:r>
          </a:p>
        </p:txBody>
      </p:sp>
      <p:sp>
        <p:nvSpPr>
          <p:cNvPr id="59" name="Text Box 19">
            <a:extLst>
              <a:ext uri="{FF2B5EF4-FFF2-40B4-BE49-F238E27FC236}">
                <a16:creationId xmlns:a16="http://schemas.microsoft.com/office/drawing/2014/main" id="{9E15E313-4566-4275-A884-2E9D0B7EF695}"/>
              </a:ext>
            </a:extLst>
          </p:cNvPr>
          <p:cNvSpPr txBox="1">
            <a:spLocks noChangeArrowheads="1"/>
          </p:cNvSpPr>
          <p:nvPr/>
        </p:nvSpPr>
        <p:spPr bwMode="auto">
          <a:xfrm>
            <a:off x="6299734" y="28831683"/>
            <a:ext cx="5406553" cy="794698"/>
          </a:xfrm>
          <a:prstGeom prst="rect">
            <a:avLst/>
          </a:prstGeom>
          <a:noFill/>
          <a:ln w="12700">
            <a:noFill/>
            <a:miter lim="800000"/>
            <a:headEnd/>
            <a:tailEnd/>
          </a:ln>
          <a:effectLst/>
        </p:spPr>
        <p:txBody>
          <a:bodyPr wrap="square" lIns="55493" tIns="27746" rIns="55493" bIns="27746" anchor="t">
            <a:spAutoFit/>
          </a:bodyPr>
          <a:lstStyle/>
          <a:p>
            <a:pPr algn="ctr" defTabSz="554492">
              <a:spcBef>
                <a:spcPct val="50000"/>
              </a:spcBef>
              <a:defRPr/>
            </a:pPr>
            <a:r>
              <a:rPr lang="en-US" sz="4800" b="1">
                <a:solidFill>
                  <a:schemeClr val="tx1">
                    <a:lumMod val="75000"/>
                    <a:lumOff val="25000"/>
                  </a:schemeClr>
                </a:solidFill>
                <a:latin typeface="Arial"/>
                <a:ea typeface="ＭＳ Ｐゴシック"/>
                <a:cs typeface="ＭＳ Ｐゴシック" charset="-128"/>
              </a:rPr>
              <a:t>REQUIREMENTS</a:t>
            </a:r>
          </a:p>
        </p:txBody>
      </p:sp>
      <p:sp>
        <p:nvSpPr>
          <p:cNvPr id="61" name="Text Box 19">
            <a:extLst>
              <a:ext uri="{FF2B5EF4-FFF2-40B4-BE49-F238E27FC236}">
                <a16:creationId xmlns:a16="http://schemas.microsoft.com/office/drawing/2014/main" id="{5310DD1F-D476-4EF3-A115-08487FD771E6}"/>
              </a:ext>
            </a:extLst>
          </p:cNvPr>
          <p:cNvSpPr txBox="1">
            <a:spLocks noChangeArrowheads="1"/>
          </p:cNvSpPr>
          <p:nvPr/>
        </p:nvSpPr>
        <p:spPr bwMode="auto">
          <a:xfrm>
            <a:off x="16658895" y="10058852"/>
            <a:ext cx="5406553" cy="794698"/>
          </a:xfrm>
          <a:prstGeom prst="rect">
            <a:avLst/>
          </a:prstGeom>
          <a:noFill/>
          <a:ln w="12700">
            <a:noFill/>
            <a:miter lim="800000"/>
            <a:headEnd/>
            <a:tailEnd/>
          </a:ln>
          <a:effectLst/>
        </p:spPr>
        <p:txBody>
          <a:bodyPr wrap="square" lIns="55493" tIns="27746" rIns="55493" bIns="27746" anchor="t">
            <a:spAutoFit/>
          </a:bodyPr>
          <a:lstStyle/>
          <a:p>
            <a:pPr algn="ctr" defTabSz="554492">
              <a:spcBef>
                <a:spcPct val="50000"/>
              </a:spcBef>
              <a:defRPr/>
            </a:pPr>
            <a:r>
              <a:rPr lang="en-US" sz="4800" b="1">
                <a:solidFill>
                  <a:schemeClr val="tx1">
                    <a:lumMod val="75000"/>
                    <a:lumOff val="25000"/>
                  </a:schemeClr>
                </a:solidFill>
                <a:latin typeface="Arial"/>
                <a:ea typeface="ＭＳ Ｐゴシック"/>
                <a:cs typeface="ＭＳ Ｐゴシック" charset="-128"/>
              </a:rPr>
              <a:t>SYSTEM DESIGN</a:t>
            </a:r>
          </a:p>
        </p:txBody>
      </p:sp>
      <p:sp>
        <p:nvSpPr>
          <p:cNvPr id="67" name="Text Box 19">
            <a:extLst>
              <a:ext uri="{FF2B5EF4-FFF2-40B4-BE49-F238E27FC236}">
                <a16:creationId xmlns:a16="http://schemas.microsoft.com/office/drawing/2014/main" id="{8EC5C141-FDB5-4C26-B5F3-CCD8B65728CF}"/>
              </a:ext>
            </a:extLst>
          </p:cNvPr>
          <p:cNvSpPr txBox="1">
            <a:spLocks noChangeArrowheads="1"/>
          </p:cNvSpPr>
          <p:nvPr/>
        </p:nvSpPr>
        <p:spPr bwMode="auto">
          <a:xfrm>
            <a:off x="24951704" y="10088666"/>
            <a:ext cx="5406553" cy="794698"/>
          </a:xfrm>
          <a:prstGeom prst="rect">
            <a:avLst/>
          </a:prstGeom>
          <a:noFill/>
          <a:ln w="12700">
            <a:noFill/>
            <a:miter lim="800000"/>
            <a:headEnd/>
            <a:tailEnd/>
          </a:ln>
          <a:effectLst/>
        </p:spPr>
        <p:txBody>
          <a:bodyPr wrap="square" lIns="55493" tIns="27746" rIns="55493" bIns="27746" anchor="t">
            <a:spAutoFit/>
          </a:bodyPr>
          <a:lstStyle/>
          <a:p>
            <a:pPr algn="ctr" defTabSz="554492">
              <a:spcBef>
                <a:spcPct val="50000"/>
              </a:spcBef>
              <a:defRPr/>
            </a:pPr>
            <a:r>
              <a:rPr lang="en-US" sz="4800" b="1">
                <a:solidFill>
                  <a:schemeClr val="tx1">
                    <a:lumMod val="75000"/>
                    <a:lumOff val="25000"/>
                  </a:schemeClr>
                </a:solidFill>
                <a:latin typeface="Arial"/>
                <a:ea typeface="ＭＳ Ｐゴシック"/>
              </a:rPr>
              <a:t>Contributions</a:t>
            </a:r>
            <a:endParaRPr lang="en-US" sz="4800" b="1">
              <a:solidFill>
                <a:schemeClr val="tx1">
                  <a:lumMod val="75000"/>
                  <a:lumOff val="25000"/>
                </a:schemeClr>
              </a:solidFill>
              <a:latin typeface="Arial"/>
              <a:cs typeface="Arial"/>
            </a:endParaRPr>
          </a:p>
        </p:txBody>
      </p:sp>
      <p:sp>
        <p:nvSpPr>
          <p:cNvPr id="69" name="Text Box 19">
            <a:extLst>
              <a:ext uri="{FF2B5EF4-FFF2-40B4-BE49-F238E27FC236}">
                <a16:creationId xmlns:a16="http://schemas.microsoft.com/office/drawing/2014/main" id="{3F195535-9AA3-462A-A572-B1B17EB955EB}"/>
              </a:ext>
            </a:extLst>
          </p:cNvPr>
          <p:cNvSpPr txBox="1">
            <a:spLocks noChangeArrowheads="1"/>
          </p:cNvSpPr>
          <p:nvPr/>
        </p:nvSpPr>
        <p:spPr bwMode="auto">
          <a:xfrm>
            <a:off x="24938213" y="21364863"/>
            <a:ext cx="5406553" cy="794698"/>
          </a:xfrm>
          <a:prstGeom prst="rect">
            <a:avLst/>
          </a:prstGeom>
          <a:noFill/>
          <a:ln w="12700">
            <a:noFill/>
            <a:miter lim="800000"/>
            <a:headEnd/>
            <a:tailEnd/>
          </a:ln>
          <a:effectLst/>
        </p:spPr>
        <p:txBody>
          <a:bodyPr wrap="square" lIns="55493" tIns="27746" rIns="55493" bIns="27746" anchor="t">
            <a:spAutoFit/>
          </a:bodyPr>
          <a:lstStyle/>
          <a:p>
            <a:pPr algn="ctr" defTabSz="554492">
              <a:spcBef>
                <a:spcPct val="50000"/>
              </a:spcBef>
              <a:defRPr/>
            </a:pPr>
            <a:r>
              <a:rPr lang="en-US" sz="4800" b="1">
                <a:solidFill>
                  <a:schemeClr val="tx1">
                    <a:lumMod val="75000"/>
                    <a:lumOff val="25000"/>
                  </a:schemeClr>
                </a:solidFill>
                <a:latin typeface="Arial"/>
                <a:ea typeface="ＭＳ Ｐゴシック"/>
                <a:cs typeface="ＭＳ Ｐゴシック" charset="-128"/>
              </a:rPr>
              <a:t>SUMMARY</a:t>
            </a:r>
          </a:p>
        </p:txBody>
      </p:sp>
      <p:sp>
        <p:nvSpPr>
          <p:cNvPr id="73" name="TextBox 18">
            <a:extLst>
              <a:ext uri="{FF2B5EF4-FFF2-40B4-BE49-F238E27FC236}">
                <a16:creationId xmlns:a16="http://schemas.microsoft.com/office/drawing/2014/main" id="{C3453124-72FF-4047-B2BE-DE500C319F37}"/>
              </a:ext>
            </a:extLst>
          </p:cNvPr>
          <p:cNvSpPr txBox="1">
            <a:spLocks noChangeArrowheads="1"/>
          </p:cNvSpPr>
          <p:nvPr/>
        </p:nvSpPr>
        <p:spPr bwMode="auto">
          <a:xfrm>
            <a:off x="4824367" y="37399385"/>
            <a:ext cx="2669492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p>
            <a:endParaRPr lang="en-US" altLang="en-US" sz="3600" i="1">
              <a:solidFill>
                <a:srgbClr val="C00000"/>
              </a:solidFill>
              <a:cs typeface="Calibri"/>
            </a:endParaRPr>
          </a:p>
        </p:txBody>
      </p:sp>
      <p:sp>
        <p:nvSpPr>
          <p:cNvPr id="2" name="TextBox 1">
            <a:extLst>
              <a:ext uri="{FF2B5EF4-FFF2-40B4-BE49-F238E27FC236}">
                <a16:creationId xmlns:a16="http://schemas.microsoft.com/office/drawing/2014/main" id="{698DD002-181B-402A-B9D6-322D8FDAEB7E}"/>
              </a:ext>
            </a:extLst>
          </p:cNvPr>
          <p:cNvSpPr txBox="1"/>
          <p:nvPr/>
        </p:nvSpPr>
        <p:spPr>
          <a:xfrm>
            <a:off x="4956906" y="11383617"/>
            <a:ext cx="9391289" cy="94487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800" b="1">
                <a:ea typeface="+mn-lt"/>
                <a:cs typeface="+mn-lt"/>
              </a:rPr>
              <a:t>Obesity</a:t>
            </a:r>
            <a:r>
              <a:rPr lang="en-US" sz="3800">
                <a:ea typeface="+mn-lt"/>
                <a:cs typeface="+mn-lt"/>
              </a:rPr>
              <a:t> is second only to cigarette smoking as a </a:t>
            </a:r>
            <a:r>
              <a:rPr lang="en-US" sz="3800" b="1">
                <a:ea typeface="+mn-lt"/>
                <a:cs typeface="+mn-lt"/>
              </a:rPr>
              <a:t>leading preventable death</a:t>
            </a:r>
            <a:r>
              <a:rPr lang="en-US" sz="3800">
                <a:ea typeface="+mn-lt"/>
                <a:cs typeface="+mn-lt"/>
              </a:rPr>
              <a:t> in the U.S. Moreover, there have been serious research done that shows that this disease affects certain social groups even more. In fact, nearly one in five </a:t>
            </a:r>
            <a:r>
              <a:rPr lang="en-US" sz="3800" b="1">
                <a:ea typeface="+mn-lt"/>
                <a:cs typeface="+mn-lt"/>
              </a:rPr>
              <a:t>deaths</a:t>
            </a:r>
            <a:r>
              <a:rPr lang="en-US" sz="3800">
                <a:ea typeface="+mn-lt"/>
                <a:cs typeface="+mn-lt"/>
              </a:rPr>
              <a:t> of African Americans and Caucasians age 40 to 85 is attributed to </a:t>
            </a:r>
            <a:r>
              <a:rPr lang="en-US" sz="3800" b="1">
                <a:ea typeface="+mn-lt"/>
                <a:cs typeface="+mn-lt"/>
              </a:rPr>
              <a:t>obesity</a:t>
            </a:r>
            <a:r>
              <a:rPr lang="en-US" sz="3800">
                <a:ea typeface="+mn-lt"/>
                <a:cs typeface="+mn-lt"/>
              </a:rPr>
              <a:t>, a rate that is increasing across generations.</a:t>
            </a:r>
            <a:r>
              <a:rPr lang="en-US" sz="3800">
                <a:latin typeface="Calibri"/>
              </a:rPr>
              <a:t>  A wearable technology that gives you live feedback of your blood pressure may save thousands of lives in the future, maybe even millions. With this project, we are opening the possibility for this technology to exists and we also plan to gather data to enhance further studies of small social groups and how this disease impacts them.</a:t>
            </a:r>
            <a:endParaRPr lang="en-US" sz="3800">
              <a:cs typeface="Calibri"/>
            </a:endParaRPr>
          </a:p>
        </p:txBody>
      </p:sp>
      <p:sp>
        <p:nvSpPr>
          <p:cNvPr id="20" name="TextBox 19">
            <a:extLst>
              <a:ext uri="{FF2B5EF4-FFF2-40B4-BE49-F238E27FC236}">
                <a16:creationId xmlns:a16="http://schemas.microsoft.com/office/drawing/2014/main" id="{8C37AFF9-85E0-46B6-9257-13F28486A34E}"/>
              </a:ext>
            </a:extLst>
          </p:cNvPr>
          <p:cNvSpPr txBox="1"/>
          <p:nvPr/>
        </p:nvSpPr>
        <p:spPr>
          <a:xfrm>
            <a:off x="4963489" y="22943322"/>
            <a:ext cx="9391289" cy="477053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800">
                <a:cs typeface="Calibri"/>
              </a:rPr>
              <a:t>If you have diabetes and you also suffer from obesity, the world's current technology represent a risk for your safety, because this technologies do not consider these two diseases together, therefore an error margin is presented. Such margin can define whether you get to see tomorrow. We are addressing this issue more aggressively than never before.</a:t>
            </a:r>
          </a:p>
        </p:txBody>
      </p:sp>
      <p:sp>
        <p:nvSpPr>
          <p:cNvPr id="3" name="TextBox 2">
            <a:extLst>
              <a:ext uri="{FF2B5EF4-FFF2-40B4-BE49-F238E27FC236}">
                <a16:creationId xmlns:a16="http://schemas.microsoft.com/office/drawing/2014/main" id="{99D99077-4BD3-4A28-B9E6-766165382D38}"/>
              </a:ext>
            </a:extLst>
          </p:cNvPr>
          <p:cNvSpPr txBox="1"/>
          <p:nvPr/>
        </p:nvSpPr>
        <p:spPr>
          <a:xfrm>
            <a:off x="5218028" y="29749798"/>
            <a:ext cx="7943850" cy="7694414"/>
          </a:xfrm>
          <a:prstGeom prst="rect">
            <a:avLst/>
          </a:prstGeom>
          <a:noFill/>
        </p:spPr>
        <p:txBody>
          <a:bodyPr wrap="square" lIns="91440" tIns="45720" rIns="91440" bIns="45720" rtlCol="0" anchor="t">
            <a:spAutoFit/>
          </a:bodyPr>
          <a:lstStyle/>
          <a:p>
            <a:r>
              <a:rPr lang="en-US" sz="3800">
                <a:latin typeface="Arial"/>
                <a:cs typeface="Arial"/>
              </a:rPr>
              <a:t>The requirements from the PO was to have a platform with the following capabilities:</a:t>
            </a:r>
          </a:p>
          <a:p>
            <a:pPr marL="571500" indent="-571500">
              <a:buFont typeface="Arial" panose="020B0604020202020204" pitchFamily="34" charset="0"/>
              <a:buChar char="•"/>
            </a:pPr>
            <a:r>
              <a:rPr lang="en-US" sz="3800">
                <a:latin typeface="Arial"/>
                <a:cs typeface="Arial"/>
              </a:rPr>
              <a:t>Researchers can login/signup to the platform</a:t>
            </a:r>
          </a:p>
          <a:p>
            <a:pPr marL="571500" indent="-571500">
              <a:buFont typeface="Arial" panose="020B0604020202020204" pitchFamily="34" charset="0"/>
              <a:buChar char="•"/>
            </a:pPr>
            <a:r>
              <a:rPr lang="en-US" sz="3800">
                <a:latin typeface="Arial"/>
                <a:cs typeface="Arial"/>
              </a:rPr>
              <a:t>Collect and save patient’s biographical information</a:t>
            </a:r>
          </a:p>
          <a:p>
            <a:pPr marL="571500" indent="-571500">
              <a:buFont typeface="Arial" panose="020B0604020202020204" pitchFamily="34" charset="0"/>
              <a:buChar char="•"/>
            </a:pPr>
            <a:r>
              <a:rPr lang="en-US" sz="3800">
                <a:latin typeface="Arial"/>
                <a:cs typeface="Arial"/>
              </a:rPr>
              <a:t>Trigger spectrometer and start recording on patients (on multiple body locations)</a:t>
            </a:r>
          </a:p>
          <a:p>
            <a:pPr marL="571500" indent="-571500">
              <a:buFont typeface="Arial" panose="020B0604020202020204" pitchFamily="34" charset="0"/>
              <a:buChar char="•"/>
            </a:pPr>
            <a:r>
              <a:rPr lang="en-US" sz="3800">
                <a:latin typeface="Arial"/>
                <a:cs typeface="Arial"/>
              </a:rPr>
              <a:t>Store data gathered and information recorded locally and in the cloud.</a:t>
            </a:r>
          </a:p>
        </p:txBody>
      </p:sp>
      <p:sp>
        <p:nvSpPr>
          <p:cNvPr id="23" name="TextBox 22">
            <a:extLst>
              <a:ext uri="{FF2B5EF4-FFF2-40B4-BE49-F238E27FC236}">
                <a16:creationId xmlns:a16="http://schemas.microsoft.com/office/drawing/2014/main" id="{F047A76F-6FEE-4AD9-A929-595809963310}"/>
              </a:ext>
            </a:extLst>
          </p:cNvPr>
          <p:cNvSpPr txBox="1"/>
          <p:nvPr/>
        </p:nvSpPr>
        <p:spPr>
          <a:xfrm>
            <a:off x="23954275" y="11130786"/>
            <a:ext cx="7924878" cy="94487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571500" indent="-571500">
              <a:buFont typeface="Arial"/>
              <a:buChar char="•"/>
            </a:pPr>
            <a:r>
              <a:rPr lang="en-US" sz="3800">
                <a:cs typeface="Calibri"/>
              </a:rPr>
              <a:t>Planned the overall design of the UI, how to navigate through its frames taking into consideration user experience while keeping the scope within our constraints</a:t>
            </a:r>
          </a:p>
          <a:p>
            <a:pPr marL="571500" indent="-571500">
              <a:buFont typeface="Arial"/>
              <a:buChar char="•"/>
            </a:pPr>
            <a:r>
              <a:rPr lang="en-US" sz="3800">
                <a:cs typeface="Calibri"/>
              </a:rPr>
              <a:t>Implemented helper methods to validate all user input </a:t>
            </a:r>
          </a:p>
          <a:p>
            <a:pPr marL="571500" indent="-571500">
              <a:buFont typeface="Arial"/>
              <a:buChar char="•"/>
            </a:pPr>
            <a:r>
              <a:rPr lang="en-US" sz="3800">
                <a:cs typeface="Calibri"/>
              </a:rPr>
              <a:t>Successfully integrated the open-source library used for this project, Seabreeze, into our working UI and debugged any issues found</a:t>
            </a:r>
          </a:p>
          <a:p>
            <a:pPr marL="571500" indent="-571500">
              <a:buFont typeface="Arial"/>
              <a:buChar char="•"/>
            </a:pPr>
            <a:r>
              <a:rPr lang="en-US" sz="3800">
                <a:cs typeface="Calibri"/>
              </a:rPr>
              <a:t>Took on the responsibility of maintaining a consistent coding design by reviewing newly committed code from all team members</a:t>
            </a:r>
          </a:p>
        </p:txBody>
      </p:sp>
      <p:sp>
        <p:nvSpPr>
          <p:cNvPr id="4" name="TextBox 3">
            <a:extLst>
              <a:ext uri="{FF2B5EF4-FFF2-40B4-BE49-F238E27FC236}">
                <a16:creationId xmlns:a16="http://schemas.microsoft.com/office/drawing/2014/main" id="{988BD089-D32D-4ED2-B09D-F68F212B3D24}"/>
              </a:ext>
            </a:extLst>
          </p:cNvPr>
          <p:cNvSpPr txBox="1"/>
          <p:nvPr/>
        </p:nvSpPr>
        <p:spPr>
          <a:xfrm>
            <a:off x="23959756" y="22441214"/>
            <a:ext cx="7382305" cy="10556736"/>
          </a:xfrm>
          <a:prstGeom prst="rect">
            <a:avLst/>
          </a:prstGeom>
          <a:noFill/>
        </p:spPr>
        <p:txBody>
          <a:bodyPr wrap="square" lIns="91440" tIns="45720" rIns="91440" bIns="45720" rtlCol="0" anchor="t">
            <a:spAutoFit/>
          </a:bodyPr>
          <a:lstStyle/>
          <a:p>
            <a:r>
              <a:rPr lang="en-US" sz="4000">
                <a:latin typeface="Arial"/>
                <a:cs typeface="Arial"/>
              </a:rPr>
              <a:t>The capabilities of the current system include:</a:t>
            </a:r>
          </a:p>
          <a:p>
            <a:pPr marL="571500" indent="-571500">
              <a:buFont typeface="Arial" panose="020B0604020202020204" pitchFamily="34" charset="0"/>
              <a:buChar char="•"/>
            </a:pPr>
            <a:r>
              <a:rPr lang="en-US" sz="4000">
                <a:latin typeface="Arial"/>
                <a:cs typeface="Arial"/>
              </a:rPr>
              <a:t>Login/Signup functionalities </a:t>
            </a:r>
          </a:p>
          <a:p>
            <a:pPr marL="571500" indent="-571500">
              <a:buFont typeface="Arial" panose="020B0604020202020204" pitchFamily="34" charset="0"/>
              <a:buChar char="•"/>
            </a:pPr>
            <a:r>
              <a:rPr lang="en-US" sz="4000">
                <a:latin typeface="Arial"/>
                <a:cs typeface="Arial"/>
              </a:rPr>
              <a:t>Multiple patient recordings are allowed in one session under the same researcher</a:t>
            </a:r>
          </a:p>
          <a:p>
            <a:pPr marL="571500" indent="-571500">
              <a:buFont typeface="Arial" panose="020B0604020202020204" pitchFamily="34" charset="0"/>
              <a:buChar char="•"/>
            </a:pPr>
            <a:r>
              <a:rPr lang="en-US" sz="4000">
                <a:latin typeface="Arial"/>
                <a:cs typeface="Arial"/>
              </a:rPr>
              <a:t>Data will be saved and uploaded to the database in the cloud (linked to patients by their ID).</a:t>
            </a:r>
          </a:p>
          <a:p>
            <a:pPr marL="571500" indent="-571500">
              <a:buFont typeface="Arial" panose="020B0604020202020204" pitchFamily="34" charset="0"/>
              <a:buChar char="•"/>
            </a:pPr>
            <a:endParaRPr lang="en-US" sz="4000">
              <a:latin typeface="Arial" panose="020B0604020202020204" pitchFamily="34" charset="0"/>
              <a:cs typeface="Arial" panose="020B0604020202020204" pitchFamily="34" charset="0"/>
            </a:endParaRPr>
          </a:p>
          <a:p>
            <a:r>
              <a:rPr lang="en-US" sz="4000">
                <a:latin typeface="Arial"/>
                <a:cs typeface="Arial"/>
              </a:rPr>
              <a:t>This project provides the Project Owner with the software capability to conduct research towards the goal of developing a device that will ultimately save uncountable lives.</a:t>
            </a:r>
          </a:p>
        </p:txBody>
      </p:sp>
      <p:pic>
        <p:nvPicPr>
          <p:cNvPr id="5" name="Picture 4" descr="Diagram&#10;&#10;Description automatically generated">
            <a:extLst>
              <a:ext uri="{FF2B5EF4-FFF2-40B4-BE49-F238E27FC236}">
                <a16:creationId xmlns:a16="http://schemas.microsoft.com/office/drawing/2014/main" id="{EBA5C576-05F2-4EA9-8FBA-4353CFF82FC5}"/>
              </a:ext>
            </a:extLst>
          </p:cNvPr>
          <p:cNvPicPr>
            <a:picLocks noChangeAspect="1"/>
          </p:cNvPicPr>
          <p:nvPr/>
        </p:nvPicPr>
        <p:blipFill>
          <a:blip r:embed="rId3"/>
          <a:stretch>
            <a:fillRect/>
          </a:stretch>
        </p:blipFill>
        <p:spPr>
          <a:xfrm>
            <a:off x="14380950" y="11139917"/>
            <a:ext cx="9372600" cy="11992907"/>
          </a:xfrm>
          <a:prstGeom prst="rect">
            <a:avLst/>
          </a:prstGeom>
        </p:spPr>
      </p:pic>
      <p:pic>
        <p:nvPicPr>
          <p:cNvPr id="7" name="Picture 6" descr="Chart, line chart&#10;&#10;Description automatically generated">
            <a:extLst>
              <a:ext uri="{FF2B5EF4-FFF2-40B4-BE49-F238E27FC236}">
                <a16:creationId xmlns:a16="http://schemas.microsoft.com/office/drawing/2014/main" id="{B919B301-B57B-4F43-8FD0-B764D889B84F}"/>
              </a:ext>
            </a:extLst>
          </p:cNvPr>
          <p:cNvPicPr>
            <a:picLocks noChangeAspect="1"/>
          </p:cNvPicPr>
          <p:nvPr/>
        </p:nvPicPr>
        <p:blipFill>
          <a:blip r:embed="rId4"/>
          <a:stretch>
            <a:fillRect/>
          </a:stretch>
        </p:blipFill>
        <p:spPr>
          <a:xfrm>
            <a:off x="15601850" y="31142953"/>
            <a:ext cx="7010524" cy="4920037"/>
          </a:xfrm>
          <a:prstGeom prst="rect">
            <a:avLst/>
          </a:prstGeom>
        </p:spPr>
      </p:pic>
      <p:pic>
        <p:nvPicPr>
          <p:cNvPr id="8" name="Picture 2" descr="A picture containing drawing&#10;&#10;Description automatically generated">
            <a:extLst>
              <a:ext uri="{FF2B5EF4-FFF2-40B4-BE49-F238E27FC236}">
                <a16:creationId xmlns:a16="http://schemas.microsoft.com/office/drawing/2014/main" id="{98B57121-ED85-4586-8D01-49E82BB6AD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2594" y="10983189"/>
            <a:ext cx="2382377" cy="2336887"/>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a:extLst>
              <a:ext uri="{FF2B5EF4-FFF2-40B4-BE49-F238E27FC236}">
                <a16:creationId xmlns:a16="http://schemas.microsoft.com/office/drawing/2014/main" id="{EF241020-7818-4321-A9AF-DC0319507A6E}"/>
              </a:ext>
            </a:extLst>
          </p:cNvPr>
          <p:cNvGrpSpPr/>
          <p:nvPr/>
        </p:nvGrpSpPr>
        <p:grpSpPr>
          <a:xfrm>
            <a:off x="280040" y="5896657"/>
            <a:ext cx="3726010" cy="3600567"/>
            <a:chOff x="7049734" y="12022950"/>
            <a:chExt cx="4853194" cy="4704748"/>
          </a:xfrm>
        </p:grpSpPr>
        <p:pic>
          <p:nvPicPr>
            <p:cNvPr id="32" name="Picture 3" descr="A picture containing logo&#10;&#10;Description automatically generated">
              <a:extLst>
                <a:ext uri="{FF2B5EF4-FFF2-40B4-BE49-F238E27FC236}">
                  <a16:creationId xmlns:a16="http://schemas.microsoft.com/office/drawing/2014/main" id="{5DCF9E48-C53F-444C-A112-492E925E38BE}"/>
                </a:ext>
              </a:extLst>
            </p:cNvPr>
            <p:cNvPicPr>
              <a:picLocks noChangeAspect="1"/>
            </p:cNvPicPr>
            <p:nvPr/>
          </p:nvPicPr>
          <p:blipFill rotWithShape="1">
            <a:blip r:embed="rId6"/>
            <a:srcRect l="-2134" r="58232" b="2305"/>
            <a:stretch/>
          </p:blipFill>
          <p:spPr>
            <a:xfrm>
              <a:off x="7810500" y="12022950"/>
              <a:ext cx="3311922" cy="2467427"/>
            </a:xfrm>
            <a:prstGeom prst="rect">
              <a:avLst/>
            </a:prstGeom>
          </p:spPr>
        </p:pic>
        <p:pic>
          <p:nvPicPr>
            <p:cNvPr id="33" name="Picture 4" descr="A picture containing logo&#10;&#10;Description automatically generated">
              <a:extLst>
                <a:ext uri="{FF2B5EF4-FFF2-40B4-BE49-F238E27FC236}">
                  <a16:creationId xmlns:a16="http://schemas.microsoft.com/office/drawing/2014/main" id="{708A0081-DD84-4AEA-8A0E-00EAD0D39355}"/>
                </a:ext>
              </a:extLst>
            </p:cNvPr>
            <p:cNvPicPr>
              <a:picLocks noChangeAspect="1"/>
            </p:cNvPicPr>
            <p:nvPr/>
          </p:nvPicPr>
          <p:blipFill rotWithShape="1">
            <a:blip r:embed="rId6"/>
            <a:srcRect l="40831" r="279" b="7438"/>
            <a:stretch/>
          </p:blipFill>
          <p:spPr>
            <a:xfrm>
              <a:off x="7049734" y="14167693"/>
              <a:ext cx="4853194" cy="2560005"/>
            </a:xfrm>
            <a:prstGeom prst="rect">
              <a:avLst/>
            </a:prstGeom>
          </p:spPr>
        </p:pic>
      </p:grpSp>
      <p:pic>
        <p:nvPicPr>
          <p:cNvPr id="10" name="Picture 21" descr="Text, logo&#10;&#10;Description automatically generated">
            <a:extLst>
              <a:ext uri="{FF2B5EF4-FFF2-40B4-BE49-F238E27FC236}">
                <a16:creationId xmlns:a16="http://schemas.microsoft.com/office/drawing/2014/main" id="{95DF6D26-F033-49E7-8E54-27975D646585}"/>
              </a:ext>
            </a:extLst>
          </p:cNvPr>
          <p:cNvPicPr>
            <a:picLocks noChangeAspect="1"/>
          </p:cNvPicPr>
          <p:nvPr/>
        </p:nvPicPr>
        <p:blipFill>
          <a:blip r:embed="rId7"/>
          <a:stretch>
            <a:fillRect/>
          </a:stretch>
        </p:blipFill>
        <p:spPr>
          <a:xfrm>
            <a:off x="764941" y="1562539"/>
            <a:ext cx="2743200" cy="2743200"/>
          </a:xfrm>
          <a:prstGeom prst="rect">
            <a:avLst/>
          </a:prstGeom>
        </p:spPr>
      </p:pic>
      <p:pic>
        <p:nvPicPr>
          <p:cNvPr id="11" name="Picture 11" descr="A close up of a sign&#10;&#10;Description automatically generated">
            <a:extLst>
              <a:ext uri="{FF2B5EF4-FFF2-40B4-BE49-F238E27FC236}">
                <a16:creationId xmlns:a16="http://schemas.microsoft.com/office/drawing/2014/main" id="{DF335F85-A97C-49B2-AB9A-BC263FF36947}"/>
              </a:ext>
            </a:extLst>
          </p:cNvPr>
          <p:cNvPicPr>
            <a:picLocks noChangeAspect="1"/>
          </p:cNvPicPr>
          <p:nvPr/>
        </p:nvPicPr>
        <p:blipFill>
          <a:blip r:embed="rId8"/>
          <a:stretch>
            <a:fillRect/>
          </a:stretch>
        </p:blipFill>
        <p:spPr>
          <a:xfrm>
            <a:off x="908462" y="15301356"/>
            <a:ext cx="2743200" cy="2743200"/>
          </a:xfrm>
          <a:prstGeom prst="rect">
            <a:avLst/>
          </a:prstGeom>
        </p:spPr>
      </p:pic>
      <p:pic>
        <p:nvPicPr>
          <p:cNvPr id="12" name="Picture 7" descr="Logo&#10;&#10;Description automatically generated">
            <a:extLst>
              <a:ext uri="{FF2B5EF4-FFF2-40B4-BE49-F238E27FC236}">
                <a16:creationId xmlns:a16="http://schemas.microsoft.com/office/drawing/2014/main" id="{70CF85BC-A41E-4970-9F74-88059EBC9568}"/>
              </a:ext>
            </a:extLst>
          </p:cNvPr>
          <p:cNvPicPr>
            <a:picLocks noChangeAspect="1"/>
          </p:cNvPicPr>
          <p:nvPr/>
        </p:nvPicPr>
        <p:blipFill rotWithShape="1">
          <a:blip r:embed="rId9"/>
          <a:srcRect r="61191" b="-709"/>
          <a:stretch/>
        </p:blipFill>
        <p:spPr>
          <a:xfrm>
            <a:off x="580323" y="20139718"/>
            <a:ext cx="3202516" cy="2382538"/>
          </a:xfrm>
          <a:prstGeom prst="rect">
            <a:avLst/>
          </a:prstGeom>
        </p:spPr>
      </p:pic>
      <p:grpSp>
        <p:nvGrpSpPr>
          <p:cNvPr id="13" name="Group 12">
            <a:extLst>
              <a:ext uri="{FF2B5EF4-FFF2-40B4-BE49-F238E27FC236}">
                <a16:creationId xmlns:a16="http://schemas.microsoft.com/office/drawing/2014/main" id="{DB5A2DEC-2431-4682-9FCB-89FFEC082DFB}"/>
              </a:ext>
            </a:extLst>
          </p:cNvPr>
          <p:cNvGrpSpPr/>
          <p:nvPr/>
        </p:nvGrpSpPr>
        <p:grpSpPr>
          <a:xfrm>
            <a:off x="545278" y="24890767"/>
            <a:ext cx="2898899" cy="2723984"/>
            <a:chOff x="336430" y="26135162"/>
            <a:chExt cx="3404557" cy="3128511"/>
          </a:xfrm>
        </p:grpSpPr>
        <p:sp>
          <p:nvSpPr>
            <p:cNvPr id="41" name="Rectangle 40">
              <a:extLst>
                <a:ext uri="{FF2B5EF4-FFF2-40B4-BE49-F238E27FC236}">
                  <a16:creationId xmlns:a16="http://schemas.microsoft.com/office/drawing/2014/main" id="{CB789AD9-B529-4ECE-A002-5A7540537438}"/>
                </a:ext>
              </a:extLst>
            </p:cNvPr>
            <p:cNvSpPr/>
            <p:nvPr/>
          </p:nvSpPr>
          <p:spPr>
            <a:xfrm>
              <a:off x="336430" y="26135162"/>
              <a:ext cx="3404557" cy="31285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8" descr="A picture containing text&#10;&#10;Description automatically generated">
              <a:extLst>
                <a:ext uri="{FF2B5EF4-FFF2-40B4-BE49-F238E27FC236}">
                  <a16:creationId xmlns:a16="http://schemas.microsoft.com/office/drawing/2014/main" id="{BC1E371C-6979-407B-A427-B623CD6D8A10}"/>
                </a:ext>
              </a:extLst>
            </p:cNvPr>
            <p:cNvPicPr>
              <a:picLocks noChangeAspect="1"/>
            </p:cNvPicPr>
            <p:nvPr/>
          </p:nvPicPr>
          <p:blipFill rotWithShape="1">
            <a:blip r:embed="rId10"/>
            <a:srcRect r="57396"/>
            <a:stretch/>
          </p:blipFill>
          <p:spPr>
            <a:xfrm>
              <a:off x="1231780" y="26389022"/>
              <a:ext cx="1657116" cy="1151426"/>
            </a:xfrm>
            <a:prstGeom prst="rect">
              <a:avLst/>
            </a:prstGeom>
          </p:spPr>
        </p:pic>
        <p:pic>
          <p:nvPicPr>
            <p:cNvPr id="44" name="Picture 9" descr="A picture containing text&#10;&#10;Description automatically generated">
              <a:extLst>
                <a:ext uri="{FF2B5EF4-FFF2-40B4-BE49-F238E27FC236}">
                  <a16:creationId xmlns:a16="http://schemas.microsoft.com/office/drawing/2014/main" id="{660C1BB3-C5A0-4020-BCFC-6508205B9F45}"/>
                </a:ext>
              </a:extLst>
            </p:cNvPr>
            <p:cNvPicPr>
              <a:picLocks noChangeAspect="1"/>
            </p:cNvPicPr>
            <p:nvPr/>
          </p:nvPicPr>
          <p:blipFill rotWithShape="1">
            <a:blip r:embed="rId10"/>
            <a:srcRect l="39614" t="1087" r="642" b="539"/>
            <a:stretch/>
          </p:blipFill>
          <p:spPr>
            <a:xfrm>
              <a:off x="641230" y="27629224"/>
              <a:ext cx="2834615" cy="1384467"/>
            </a:xfrm>
            <a:prstGeom prst="rect">
              <a:avLst/>
            </a:prstGeom>
          </p:spPr>
        </p:pic>
      </p:grpSp>
      <p:pic>
        <p:nvPicPr>
          <p:cNvPr id="14" name="Picture 12" descr="A picture containing icon&#10;&#10;Description automatically generated">
            <a:extLst>
              <a:ext uri="{FF2B5EF4-FFF2-40B4-BE49-F238E27FC236}">
                <a16:creationId xmlns:a16="http://schemas.microsoft.com/office/drawing/2014/main" id="{A0BE50FE-F670-4B7C-87DF-77D9F151F011}"/>
              </a:ext>
            </a:extLst>
          </p:cNvPr>
          <p:cNvPicPr>
            <a:picLocks noChangeAspect="1"/>
          </p:cNvPicPr>
          <p:nvPr/>
        </p:nvPicPr>
        <p:blipFill>
          <a:blip r:embed="rId11"/>
          <a:stretch>
            <a:fillRect/>
          </a:stretch>
        </p:blipFill>
        <p:spPr>
          <a:xfrm>
            <a:off x="580323" y="29618021"/>
            <a:ext cx="3209092" cy="2929330"/>
          </a:xfrm>
          <a:prstGeom prst="rect">
            <a:avLst/>
          </a:prstGeom>
        </p:spPr>
      </p:pic>
      <p:pic>
        <p:nvPicPr>
          <p:cNvPr id="15" name="Picture 15" descr="Icon&#10;&#10;Description automatically generated">
            <a:extLst>
              <a:ext uri="{FF2B5EF4-FFF2-40B4-BE49-F238E27FC236}">
                <a16:creationId xmlns:a16="http://schemas.microsoft.com/office/drawing/2014/main" id="{B9125BCD-495F-47CC-8F16-6B5654641F5E}"/>
              </a:ext>
            </a:extLst>
          </p:cNvPr>
          <p:cNvPicPr>
            <a:picLocks noChangeAspect="1"/>
          </p:cNvPicPr>
          <p:nvPr/>
        </p:nvPicPr>
        <p:blipFill>
          <a:blip r:embed="rId12"/>
          <a:stretch>
            <a:fillRect/>
          </a:stretch>
        </p:blipFill>
        <p:spPr>
          <a:xfrm>
            <a:off x="1128054" y="34122303"/>
            <a:ext cx="2143125" cy="2143125"/>
          </a:xfrm>
          <a:prstGeom prst="rect">
            <a:avLst/>
          </a:prstGeom>
        </p:spPr>
      </p:pic>
    </p:spTree>
    <p:extLst>
      <p:ext uri="{BB962C8B-B14F-4D97-AF65-F5344CB8AC3E}">
        <p14:creationId xmlns:p14="http://schemas.microsoft.com/office/powerpoint/2010/main" val="378278801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DD525A6F7889D47A5A75E735E4EEDDF" ma:contentTypeVersion="8" ma:contentTypeDescription="Create a new document." ma:contentTypeScope="" ma:versionID="91191763cda34ec821f2378f757ac8e2">
  <xsd:schema xmlns:xsd="http://www.w3.org/2001/XMLSchema" xmlns:xs="http://www.w3.org/2001/XMLSchema" xmlns:p="http://schemas.microsoft.com/office/2006/metadata/properties" xmlns:ns2="622988fb-2f95-4249-8d8c-f8398105d88e" targetNamespace="http://schemas.microsoft.com/office/2006/metadata/properties" ma:root="true" ma:fieldsID="6703d576800be6d208480d3a6f9cea44" ns2:_="">
    <xsd:import namespace="622988fb-2f95-4249-8d8c-f8398105d88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2988fb-2f95-4249-8d8c-f8398105d8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2.xml><?xml version="1.0" encoding="utf-8"?>
<ds:datastoreItem xmlns:ds="http://schemas.openxmlformats.org/officeDocument/2006/customXml" ds:itemID="{37899C4F-194D-47FC-918D-4EED357B8EAD}">
  <ds:schemaRefs>
    <ds:schemaRef ds:uri="8234652b-4e88-4c30-a994-e272914a045d"/>
    <ds:schemaRef ds:uri="f1f308d3-4c92-402a-ab04-f7497706f561"/>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623668F2-2149-45E6-8A9B-9CDE48751280}">
  <ds:schemaRefs>
    <ds:schemaRef ds:uri="622988fb-2f95-4249-8d8c-f8398105d88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0</TotalTime>
  <Words>510</Words>
  <Application>Microsoft Macintosh PowerPoint</Application>
  <PresentationFormat>Custom</PresentationFormat>
  <Paragraphs>31</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Gustavo Cordido</cp:lastModifiedBy>
  <cp:revision>2</cp:revision>
  <dcterms:created xsi:type="dcterms:W3CDTF">2019-06-25T19:12:02Z</dcterms:created>
  <dcterms:modified xsi:type="dcterms:W3CDTF">2020-12-01T02:56:11Z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0x0101006DD525A6F7889D47A5A75E735E4EEDDF</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