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8" r:id="rId4"/>
  </p:sldMasterIdLst>
  <p:sldIdLst>
    <p:sldId id="286" r:id="rId5"/>
  </p:sldIdLst>
  <p:sldSz cx="32918400" cy="43891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F2FF"/>
    <a:srgbClr val="D9E9FF"/>
    <a:srgbClr val="FFFFFF"/>
    <a:srgbClr val="E8D8CF"/>
    <a:srgbClr val="B5872B"/>
    <a:srgbClr val="091E40"/>
    <a:srgbClr val="00FFFF"/>
    <a:srgbClr val="081E3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18" d="100"/>
          <a:sy n="18" d="100"/>
        </p:scale>
        <p:origin x="3656" y="4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2" y="0"/>
            <a:ext cx="4213571" cy="43891200"/>
          </a:xfrm>
          <a:prstGeom prst="rect">
            <a:avLst/>
          </a:prstGeom>
        </p:spPr>
      </p:pic>
      <p:sp>
        <p:nvSpPr>
          <p:cNvPr id="9" name="Rectangle 8">
            <a:extLst>
              <a:ext uri="{FF2B5EF4-FFF2-40B4-BE49-F238E27FC236}">
                <a16:creationId xmlns:a16="http://schemas.microsoft.com/office/drawing/2014/main" id="{022B8506-6E68-6E43-9B6F-99C933A9CB61}"/>
              </a:ext>
            </a:extLst>
          </p:cNvPr>
          <p:cNvSpPr/>
          <p:nvPr userDrawn="1"/>
        </p:nvSpPr>
        <p:spPr>
          <a:xfrm rot="5400000" flipH="1">
            <a:off x="-17600679" y="21797468"/>
            <a:ext cx="43891200" cy="296266"/>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sp>
        <p:nvSpPr>
          <p:cNvPr id="4" name="TextBox 3">
            <a:extLst>
              <a:ext uri="{FF2B5EF4-FFF2-40B4-BE49-F238E27FC236}">
                <a16:creationId xmlns:a16="http://schemas.microsoft.com/office/drawing/2014/main" id="{42BAD091-FCA5-4809-8F31-1ED0C678A528}"/>
              </a:ext>
            </a:extLst>
          </p:cNvPr>
          <p:cNvSpPr txBox="1"/>
          <p:nvPr userDrawn="1"/>
        </p:nvSpPr>
        <p:spPr>
          <a:xfrm>
            <a:off x="21667031" y="41821399"/>
            <a:ext cx="10505705" cy="553998"/>
          </a:xfrm>
          <a:prstGeom prst="rect">
            <a:avLst/>
          </a:prstGeom>
          <a:noFill/>
        </p:spPr>
        <p:txBody>
          <a:bodyPr wrap="square" rtlCol="0">
            <a:spAutoFit/>
          </a:bodyPr>
          <a:lstStyle/>
          <a:p>
            <a:pPr algn="ctr"/>
            <a:r>
              <a:rPr lang="en-US" sz="3000" kern="1200" spc="225">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grpSp>
        <p:nvGrpSpPr>
          <p:cNvPr id="16" name="Group 15">
            <a:extLst>
              <a:ext uri="{FF2B5EF4-FFF2-40B4-BE49-F238E27FC236}">
                <a16:creationId xmlns:a16="http://schemas.microsoft.com/office/drawing/2014/main" id="{8F6E88C7-BF36-4993-8A36-2BDB339B81D9}"/>
              </a:ext>
            </a:extLst>
          </p:cNvPr>
          <p:cNvGrpSpPr/>
          <p:nvPr userDrawn="1"/>
        </p:nvGrpSpPr>
        <p:grpSpPr>
          <a:xfrm>
            <a:off x="30291442" y="1016366"/>
            <a:ext cx="1881294" cy="2545859"/>
            <a:chOff x="11140983" y="745235"/>
            <a:chExt cx="522582" cy="530387"/>
          </a:xfrm>
        </p:grpSpPr>
        <p:sp>
          <p:nvSpPr>
            <p:cNvPr id="17" name="Rectangle 16">
              <a:extLst>
                <a:ext uri="{FF2B5EF4-FFF2-40B4-BE49-F238E27FC236}">
                  <a16:creationId xmlns:a16="http://schemas.microsoft.com/office/drawing/2014/main" id="{DB118BBB-C199-4E4E-95AD-0C70A98D9F60}"/>
                </a:ext>
              </a:extLst>
            </p:cNvPr>
            <p:cNvSpPr/>
            <p:nvPr userDrawn="1"/>
          </p:nvSpPr>
          <p:spPr>
            <a:xfrm rot="5400000">
              <a:off x="11345975" y="540243"/>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18" name="Rectangle 17">
              <a:extLst>
                <a:ext uri="{FF2B5EF4-FFF2-40B4-BE49-F238E27FC236}">
                  <a16:creationId xmlns:a16="http://schemas.microsoft.com/office/drawing/2014/main" id="{E4654D51-0B9B-4E46-9BBF-81BE4AF9A4AA}"/>
                </a:ext>
              </a:extLst>
            </p:cNvPr>
            <p:cNvSpPr/>
            <p:nvPr userDrawn="1"/>
          </p:nvSpPr>
          <p:spPr>
            <a:xfrm>
              <a:off x="11550968" y="854262"/>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pic>
        <p:nvPicPr>
          <p:cNvPr id="3" name="Picture 2" descr="A picture containing drawing&#10;&#10;Description automatically generated">
            <a:extLst>
              <a:ext uri="{FF2B5EF4-FFF2-40B4-BE49-F238E27FC236}">
                <a16:creationId xmlns:a16="http://schemas.microsoft.com/office/drawing/2014/main" id="{925B2488-9E39-44D6-93DE-BC0FDFC7EA02}"/>
              </a:ext>
            </a:extLst>
          </p:cNvPr>
          <p:cNvPicPr>
            <a:picLocks noChangeAspect="1"/>
          </p:cNvPicPr>
          <p:nvPr userDrawn="1"/>
        </p:nvPicPr>
        <p:blipFill>
          <a:blip r:embed="rId3"/>
          <a:stretch>
            <a:fillRect/>
          </a:stretch>
        </p:blipFill>
        <p:spPr>
          <a:xfrm>
            <a:off x="449398" y="40455279"/>
            <a:ext cx="3194613" cy="2743200"/>
          </a:xfrm>
          <a:prstGeom prst="rect">
            <a:avLst/>
          </a:prstGeom>
        </p:spPr>
      </p:pic>
    </p:spTree>
    <p:extLst>
      <p:ext uri="{BB962C8B-B14F-4D97-AF65-F5344CB8AC3E}">
        <p14:creationId xmlns:p14="http://schemas.microsoft.com/office/powerpoint/2010/main" val="3028625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4526421" y="12"/>
            <a:ext cx="28391980" cy="43891193"/>
          </a:xfrm>
          <a:prstGeom prst="rect">
            <a:avLst/>
          </a:prstGeom>
        </p:spPr>
      </p:pic>
      <p:sp>
        <p:nvSpPr>
          <p:cNvPr id="15" name="Rectangle 14">
            <a:extLst>
              <a:ext uri="{FF2B5EF4-FFF2-40B4-BE49-F238E27FC236}">
                <a16:creationId xmlns:a16="http://schemas.microsoft.com/office/drawing/2014/main" id="{0008B41F-7AC6-4646-A4EF-B85BEC21B971}"/>
              </a:ext>
            </a:extLst>
          </p:cNvPr>
          <p:cNvSpPr/>
          <p:nvPr userDrawn="1"/>
        </p:nvSpPr>
        <p:spPr>
          <a:xfrm rot="16200000">
            <a:off x="-17542246" y="21797475"/>
            <a:ext cx="43891213" cy="296266"/>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sp>
        <p:nvSpPr>
          <p:cNvPr id="5" name="TextBox 4">
            <a:extLst>
              <a:ext uri="{FF2B5EF4-FFF2-40B4-BE49-F238E27FC236}">
                <a16:creationId xmlns:a16="http://schemas.microsoft.com/office/drawing/2014/main" id="{43DFFA47-0EB6-420B-B4D0-2C31769288CC}"/>
              </a:ext>
            </a:extLst>
          </p:cNvPr>
          <p:cNvSpPr txBox="1"/>
          <p:nvPr userDrawn="1"/>
        </p:nvSpPr>
        <p:spPr>
          <a:xfrm>
            <a:off x="21667031" y="41821399"/>
            <a:ext cx="10505705" cy="553998"/>
          </a:xfrm>
          <a:prstGeom prst="rect">
            <a:avLst/>
          </a:prstGeom>
          <a:noFill/>
        </p:spPr>
        <p:txBody>
          <a:bodyPr wrap="square" rtlCol="0">
            <a:spAutoFit/>
          </a:bodyPr>
          <a:lstStyle/>
          <a:p>
            <a:pPr algn="ctr"/>
            <a:r>
              <a:rPr lang="en-US" sz="3000" kern="1200" spc="225">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6" name="Content Placeholder 4" descr="A close up of a sign&#10;&#10;Description automatically generated">
            <a:extLst>
              <a:ext uri="{FF2B5EF4-FFF2-40B4-BE49-F238E27FC236}">
                <a16:creationId xmlns:a16="http://schemas.microsoft.com/office/drawing/2014/main" id="{0466606F-106B-44F5-9555-11130B55FDC0}"/>
              </a:ext>
            </a:extLst>
          </p:cNvPr>
          <p:cNvPicPr>
            <a:picLocks noChangeAspect="1"/>
          </p:cNvPicPr>
          <p:nvPr userDrawn="1"/>
        </p:nvPicPr>
        <p:blipFill>
          <a:blip r:embed="rId3"/>
          <a:stretch>
            <a:fillRect/>
          </a:stretch>
        </p:blipFill>
        <p:spPr>
          <a:xfrm>
            <a:off x="745663" y="40430954"/>
            <a:ext cx="3194615" cy="2743200"/>
          </a:xfrm>
          <a:prstGeom prst="rect">
            <a:avLst/>
          </a:prstGeom>
        </p:spPr>
      </p:pic>
      <p:grpSp>
        <p:nvGrpSpPr>
          <p:cNvPr id="22" name="Group 21">
            <a:extLst>
              <a:ext uri="{FF2B5EF4-FFF2-40B4-BE49-F238E27FC236}">
                <a16:creationId xmlns:a16="http://schemas.microsoft.com/office/drawing/2014/main" id="{7A7A8422-1292-4B3A-8793-12825DB2D972}"/>
              </a:ext>
            </a:extLst>
          </p:cNvPr>
          <p:cNvGrpSpPr/>
          <p:nvPr userDrawn="1"/>
        </p:nvGrpSpPr>
        <p:grpSpPr>
          <a:xfrm flipH="1">
            <a:off x="30294072" y="1014984"/>
            <a:ext cx="1881295" cy="2545853"/>
            <a:chOff x="2645664" y="2011680"/>
            <a:chExt cx="735606" cy="746592"/>
          </a:xfrm>
        </p:grpSpPr>
        <p:sp>
          <p:nvSpPr>
            <p:cNvPr id="23" name="Rectangle 22">
              <a:extLst>
                <a:ext uri="{FF2B5EF4-FFF2-40B4-BE49-F238E27FC236}">
                  <a16:creationId xmlns:a16="http://schemas.microsoft.com/office/drawing/2014/main" id="{1A9CCCE5-C5B2-4A79-9FA5-064FFF0722F4}"/>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24" name="Rectangle 23">
              <a:extLst>
                <a:ext uri="{FF2B5EF4-FFF2-40B4-BE49-F238E27FC236}">
                  <a16:creationId xmlns:a16="http://schemas.microsoft.com/office/drawing/2014/main" id="{1758ACF0-71A8-44E2-9A27-6D4DB2F67C9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spTree>
    <p:extLst>
      <p:ext uri="{BB962C8B-B14F-4D97-AF65-F5344CB8AC3E}">
        <p14:creationId xmlns:p14="http://schemas.microsoft.com/office/powerpoint/2010/main" val="31675335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10904220" y="40680650"/>
            <a:ext cx="11109960" cy="2336800"/>
          </a:xfrm>
          <a:prstGeom prst="rect">
            <a:avLst/>
          </a:prstGeom>
        </p:spPr>
        <p:txBody>
          <a:bodyPr vert="horz" lIns="91440" tIns="45720" rIns="91440" bIns="45720" rtlCol="0" anchor="ctr"/>
          <a:lstStyle>
            <a:lvl1pPr algn="ctr">
              <a:defRPr sz="43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40680650"/>
            <a:ext cx="7406640" cy="2336800"/>
          </a:xfrm>
          <a:prstGeom prst="rect">
            <a:avLst/>
          </a:prstGeom>
        </p:spPr>
        <p:txBody>
          <a:bodyPr vert="horz" lIns="91440" tIns="45720" rIns="91440" bIns="45720" rtlCol="0" anchor="ctr"/>
          <a:lstStyle>
            <a:lvl1pPr algn="r">
              <a:defRPr sz="4320">
                <a:solidFill>
                  <a:schemeClr val="tx1">
                    <a:tint val="75000"/>
                  </a:schemeClr>
                </a:solidFill>
              </a:defRPr>
            </a:lvl1pPr>
          </a:lstStyle>
          <a:p>
            <a:fld id="{7EE6AFEC-37F4-1D48-80F4-D3D02F74536C}" type="slidenum">
              <a:rPr lang="en-US" smtClean="0"/>
              <a:t>‹#›</a:t>
            </a:fld>
            <a:endParaRPr lang="en-US"/>
          </a:p>
        </p:txBody>
      </p:sp>
      <p:pic>
        <p:nvPicPr>
          <p:cNvPr id="7" name="Picture 6" descr="A picture containing bird&#10;&#10;Description automatically generated">
            <a:extLst>
              <a:ext uri="{FF2B5EF4-FFF2-40B4-BE49-F238E27FC236}">
                <a16:creationId xmlns:a16="http://schemas.microsoft.com/office/drawing/2014/main" id="{C132517F-172E-4324-B14E-DD9498587612}"/>
              </a:ext>
            </a:extLst>
          </p:cNvPr>
          <p:cNvPicPr>
            <a:picLocks noChangeAspect="1"/>
          </p:cNvPicPr>
          <p:nvPr userDrawn="1"/>
        </p:nvPicPr>
        <p:blipFill rotWithShape="1">
          <a:blip r:embed="rId4"/>
          <a:srcRect l="13750" b="14612"/>
          <a:stretch/>
        </p:blipFill>
        <p:spPr>
          <a:xfrm>
            <a:off x="4526421" y="12"/>
            <a:ext cx="28391980" cy="43891193"/>
          </a:xfrm>
          <a:prstGeom prst="rect">
            <a:avLst/>
          </a:prstGeom>
        </p:spPr>
      </p:pic>
      <p:sp>
        <p:nvSpPr>
          <p:cNvPr id="8" name="Title 1">
            <a:extLst>
              <a:ext uri="{FF2B5EF4-FFF2-40B4-BE49-F238E27FC236}">
                <a16:creationId xmlns:a16="http://schemas.microsoft.com/office/drawing/2014/main" id="{61F7D557-9C91-4EE1-B049-D73E7681B330}"/>
              </a:ext>
            </a:extLst>
          </p:cNvPr>
          <p:cNvSpPr txBox="1">
            <a:spLocks/>
          </p:cNvSpPr>
          <p:nvPr userDrawn="1"/>
        </p:nvSpPr>
        <p:spPr>
          <a:xfrm>
            <a:off x="5184648" y="3407586"/>
            <a:ext cx="26240363" cy="7578599"/>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2700"/>
          </a:p>
        </p:txBody>
      </p:sp>
      <p:sp>
        <p:nvSpPr>
          <p:cNvPr id="9" name="Content Placeholder 2">
            <a:extLst>
              <a:ext uri="{FF2B5EF4-FFF2-40B4-BE49-F238E27FC236}">
                <a16:creationId xmlns:a16="http://schemas.microsoft.com/office/drawing/2014/main" id="{4059B079-AF37-4381-AC17-DBEE7906EAF1}"/>
              </a:ext>
            </a:extLst>
          </p:cNvPr>
          <p:cNvSpPr txBox="1">
            <a:spLocks/>
          </p:cNvSpPr>
          <p:nvPr userDrawn="1"/>
        </p:nvSpPr>
        <p:spPr>
          <a:xfrm>
            <a:off x="5184649" y="11684003"/>
            <a:ext cx="26240360" cy="253146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500"/>
          </a:p>
        </p:txBody>
      </p:sp>
      <p:sp>
        <p:nvSpPr>
          <p:cNvPr id="10" name="Rectangle 9">
            <a:extLst>
              <a:ext uri="{FF2B5EF4-FFF2-40B4-BE49-F238E27FC236}">
                <a16:creationId xmlns:a16="http://schemas.microsoft.com/office/drawing/2014/main" id="{B5F50E1A-508B-4AC2-96AE-A6F6F1B5E9D6}"/>
              </a:ext>
            </a:extLst>
          </p:cNvPr>
          <p:cNvSpPr/>
          <p:nvPr userDrawn="1"/>
        </p:nvSpPr>
        <p:spPr>
          <a:xfrm rot="5400000" flipH="1">
            <a:off x="-17567315" y="21797468"/>
            <a:ext cx="43891200" cy="296266"/>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spTree>
    <p:extLst>
      <p:ext uri="{BB962C8B-B14F-4D97-AF65-F5344CB8AC3E}">
        <p14:creationId xmlns:p14="http://schemas.microsoft.com/office/powerpoint/2010/main" val="2445737655"/>
      </p:ext>
    </p:extLst>
  </p:cSld>
  <p:clrMap bg1="lt1" tx1="dk1" bg2="lt2" tx2="dk2" accent1="accent1" accent2="accent2" accent3="accent3" accent4="accent4" accent5="accent5" accent6="accent6" hlink="hlink" folHlink="folHlink"/>
  <p:sldLayoutIdLst>
    <p:sldLayoutId id="2147483740" r:id="rId1"/>
    <p:sldLayoutId id="2147483674" r:id="rId2"/>
  </p:sldLayoutIdLst>
  <p:txStyles>
    <p:titleStyle>
      <a:lvl1pPr algn="l" defTabSz="3291840" rtl="0" eaLnBrk="1" latinLnBrk="0" hangingPunct="1">
        <a:lnSpc>
          <a:spcPct val="90000"/>
        </a:lnSpc>
        <a:spcBef>
          <a:spcPct val="0"/>
        </a:spcBef>
        <a:buNone/>
        <a:defRPr sz="15840" kern="1200">
          <a:solidFill>
            <a:schemeClr val="tx1"/>
          </a:solidFill>
          <a:latin typeface="+mj-lt"/>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id="{F7B03C9F-CFCF-4D70-B0A0-7B47DC722CB5}"/>
              </a:ext>
            </a:extLst>
          </p:cNvPr>
          <p:cNvSpPr txBox="1">
            <a:spLocks noChangeArrowheads="1"/>
          </p:cNvSpPr>
          <p:nvPr/>
        </p:nvSpPr>
        <p:spPr bwMode="auto">
          <a:xfrm>
            <a:off x="4895389" y="1590533"/>
            <a:ext cx="19688452" cy="2308324"/>
          </a:xfrm>
          <a:prstGeom prst="rect">
            <a:avLst/>
          </a:prstGeom>
          <a:noFill/>
          <a:ln>
            <a:noFill/>
          </a:ln>
        </p:spPr>
        <p:txBody>
          <a:bodyPr wrap="square" lIns="91440" tIns="45720" rIns="91440" bIns="45720" anchor="t">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r>
              <a:rPr lang="en-US" altLang="en-US" i="1">
                <a:solidFill>
                  <a:schemeClr val="tx1">
                    <a:lumMod val="75000"/>
                    <a:lumOff val="25000"/>
                  </a:schemeClr>
                </a:solidFill>
                <a:latin typeface="Arial"/>
                <a:ea typeface="ＭＳ Ｐゴシック"/>
                <a:cs typeface="Arial"/>
              </a:rPr>
              <a:t>School of Computing and Information Sciences</a:t>
            </a:r>
            <a:endParaRPr lang="en-US" altLang="en-US" sz="8800" b="1" err="1">
              <a:solidFill>
                <a:schemeClr val="tx1">
                  <a:lumMod val="75000"/>
                  <a:lumOff val="25000"/>
                </a:schemeClr>
              </a:solidFill>
              <a:latin typeface="Arial"/>
              <a:ea typeface="ＭＳ Ｐゴシック"/>
              <a:cs typeface="Arial"/>
            </a:endParaRPr>
          </a:p>
          <a:p>
            <a:r>
              <a:rPr lang="en-US" altLang="en-US" i="1">
                <a:solidFill>
                  <a:schemeClr val="tx1">
                    <a:lumMod val="75000"/>
                    <a:lumOff val="25000"/>
                  </a:schemeClr>
                </a:solidFill>
                <a:latin typeface="Arial"/>
                <a:ea typeface="ＭＳ Ｐゴシック"/>
                <a:cs typeface="Arial"/>
              </a:rPr>
              <a:t>Fall 2020 Senior Design Project</a:t>
            </a:r>
          </a:p>
        </p:txBody>
      </p:sp>
      <p:sp>
        <p:nvSpPr>
          <p:cNvPr id="37" name="Text Box 12">
            <a:extLst>
              <a:ext uri="{FF2B5EF4-FFF2-40B4-BE49-F238E27FC236}">
                <a16:creationId xmlns:a16="http://schemas.microsoft.com/office/drawing/2014/main" id="{A16799FF-41A7-4F9F-85E6-C075AAC125D8}"/>
              </a:ext>
            </a:extLst>
          </p:cNvPr>
          <p:cNvSpPr txBox="1">
            <a:spLocks noChangeArrowheads="1"/>
          </p:cNvSpPr>
          <p:nvPr/>
        </p:nvSpPr>
        <p:spPr bwMode="auto">
          <a:xfrm>
            <a:off x="5012059" y="4583542"/>
            <a:ext cx="26403300" cy="4380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5493" tIns="27746" rIns="55493" bIns="27746" anchor="t">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spcBef>
                <a:spcPct val="0"/>
              </a:spcBef>
              <a:buNone/>
            </a:pPr>
            <a:r>
              <a:rPr lang="en-US" altLang="en-US" sz="8800" b="1">
                <a:solidFill>
                  <a:srgbClr val="081E3F"/>
                </a:solidFill>
                <a:latin typeface="Arial"/>
                <a:ea typeface="ＭＳ Ｐゴシック"/>
                <a:cs typeface="Arial"/>
              </a:rPr>
              <a:t>Enabling Wearable Technology on Patients with High Body Mass Index</a:t>
            </a:r>
            <a:endParaRPr lang="en-US" altLang="en-US" sz="8800" b="1">
              <a:solidFill>
                <a:srgbClr val="081E3F"/>
              </a:solidFill>
              <a:cs typeface="Arial"/>
            </a:endParaRPr>
          </a:p>
          <a:p>
            <a:pPr>
              <a:spcBef>
                <a:spcPct val="0"/>
              </a:spcBef>
              <a:buNone/>
            </a:pPr>
            <a:r>
              <a:rPr lang="en-US" altLang="en-US" sz="3500" b="1">
                <a:solidFill>
                  <a:schemeClr val="tx1">
                    <a:lumMod val="75000"/>
                    <a:lumOff val="25000"/>
                  </a:schemeClr>
                </a:solidFill>
                <a:latin typeface="Arial"/>
                <a:ea typeface="ＭＳ Ｐゴシック"/>
                <a:cs typeface="Arial"/>
              </a:rPr>
              <a:t>Students: Idiel E Guerra</a:t>
            </a:r>
            <a:endParaRPr lang="en-US" altLang="en-US" sz="3500" b="1">
              <a:solidFill>
                <a:schemeClr val="tx1">
                  <a:lumMod val="75000"/>
                  <a:lumOff val="25000"/>
                </a:schemeClr>
              </a:solidFill>
              <a:cs typeface="Arial"/>
            </a:endParaRPr>
          </a:p>
          <a:p>
            <a:pPr>
              <a:spcBef>
                <a:spcPct val="0"/>
              </a:spcBef>
              <a:buNone/>
            </a:pPr>
            <a:r>
              <a:rPr lang="en-US" altLang="en-US" sz="3500" b="1">
                <a:solidFill>
                  <a:schemeClr val="tx1">
                    <a:lumMod val="75000"/>
                    <a:lumOff val="25000"/>
                  </a:schemeClr>
                </a:solidFill>
                <a:latin typeface="Arial"/>
                <a:ea typeface="ＭＳ Ｐゴシック"/>
                <a:cs typeface="Arial"/>
              </a:rPr>
              <a:t>Mentor:</a:t>
            </a:r>
            <a:r>
              <a:rPr lang="en-US" altLang="en-US" sz="3500" b="1" i="1">
                <a:solidFill>
                  <a:schemeClr val="tx1">
                    <a:lumMod val="75000"/>
                    <a:lumOff val="25000"/>
                  </a:schemeClr>
                </a:solidFill>
                <a:latin typeface="Arial"/>
                <a:ea typeface="ＭＳ Ｐゴシック"/>
                <a:cs typeface="Arial"/>
              </a:rPr>
              <a:t> </a:t>
            </a:r>
            <a:r>
              <a:rPr lang="en-US" sz="3500" b="1" i="1">
                <a:solidFill>
                  <a:schemeClr val="tx1">
                    <a:lumMod val="95000"/>
                    <a:lumOff val="5000"/>
                  </a:schemeClr>
                </a:solidFill>
                <a:latin typeface="Arial"/>
                <a:ea typeface="ＭＳ Ｐゴシック"/>
                <a:cs typeface="Arial"/>
              </a:rPr>
              <a:t>Andres Rodrigues, Dr. Jessica Ramella (Product Owner)</a:t>
            </a:r>
            <a:endParaRPr lang="en-US" altLang="en-US" sz="3500" b="1" i="1">
              <a:solidFill>
                <a:schemeClr val="tx1">
                  <a:lumMod val="95000"/>
                  <a:lumOff val="5000"/>
                </a:schemeClr>
              </a:solidFill>
              <a:latin typeface="Arial"/>
              <a:ea typeface="ＭＳ Ｐゴシック"/>
              <a:cs typeface="Arial"/>
            </a:endParaRPr>
          </a:p>
          <a:p>
            <a:pPr>
              <a:spcBef>
                <a:spcPct val="0"/>
              </a:spcBef>
              <a:buNone/>
            </a:pPr>
            <a:r>
              <a:rPr lang="en-US" altLang="en-US" sz="3500" b="1">
                <a:solidFill>
                  <a:schemeClr val="tx1">
                    <a:lumMod val="75000"/>
                    <a:lumOff val="25000"/>
                  </a:schemeClr>
                </a:solidFill>
                <a:latin typeface="Arial"/>
                <a:ea typeface="ＭＳ Ｐゴシック"/>
                <a:cs typeface="Arial"/>
              </a:rPr>
              <a:t>Instructor/Faculty:</a:t>
            </a:r>
            <a:r>
              <a:rPr lang="en-US" altLang="en-US" sz="3500" b="1" i="1">
                <a:solidFill>
                  <a:schemeClr val="tx1">
                    <a:lumMod val="75000"/>
                    <a:lumOff val="25000"/>
                  </a:schemeClr>
                </a:solidFill>
                <a:latin typeface="Arial"/>
                <a:ea typeface="ＭＳ Ｐゴシック"/>
                <a:cs typeface="Arial"/>
              </a:rPr>
              <a:t> </a:t>
            </a:r>
            <a:r>
              <a:rPr lang="en-US" sz="3500" b="1" i="1">
                <a:solidFill>
                  <a:schemeClr val="tx1">
                    <a:lumMod val="95000"/>
                    <a:lumOff val="5000"/>
                  </a:schemeClr>
                </a:solidFill>
                <a:latin typeface="Arial"/>
                <a:ea typeface="ＭＳ Ｐゴシック"/>
                <a:cs typeface="Arial"/>
              </a:rPr>
              <a:t>Dr. Masoud Sadjadi, Florida International University</a:t>
            </a:r>
            <a:endParaRPr lang="en-US" altLang="en-US" sz="3500" b="1" i="1">
              <a:solidFill>
                <a:schemeClr val="tx1">
                  <a:lumMod val="95000"/>
                  <a:lumOff val="5000"/>
                </a:schemeClr>
              </a:solidFill>
              <a:latin typeface="Arial"/>
              <a:ea typeface="ＭＳ Ｐゴシック"/>
              <a:cs typeface="Arial"/>
            </a:endParaRPr>
          </a:p>
        </p:txBody>
      </p:sp>
      <p:sp>
        <p:nvSpPr>
          <p:cNvPr id="39" name="TextBox 41">
            <a:extLst>
              <a:ext uri="{FF2B5EF4-FFF2-40B4-BE49-F238E27FC236}">
                <a16:creationId xmlns:a16="http://schemas.microsoft.com/office/drawing/2014/main" id="{77CB1644-00A0-4AF1-AD18-F7013758BA5E}"/>
              </a:ext>
            </a:extLst>
          </p:cNvPr>
          <p:cNvSpPr txBox="1">
            <a:spLocks noChangeArrowheads="1"/>
          </p:cNvSpPr>
          <p:nvPr/>
        </p:nvSpPr>
        <p:spPr bwMode="auto">
          <a:xfrm>
            <a:off x="750062" y="3319852"/>
            <a:ext cx="298793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endParaRPr lang="en-US" altLang="en-US" sz="4400">
              <a:solidFill>
                <a:schemeClr val="bg1"/>
              </a:solidFill>
              <a:cs typeface="Arial"/>
            </a:endParaRPr>
          </a:p>
        </p:txBody>
      </p:sp>
      <p:sp>
        <p:nvSpPr>
          <p:cNvPr id="41" name="TextBox 42">
            <a:extLst>
              <a:ext uri="{FF2B5EF4-FFF2-40B4-BE49-F238E27FC236}">
                <a16:creationId xmlns:a16="http://schemas.microsoft.com/office/drawing/2014/main" id="{9DCBCFE2-FB5D-470A-8875-9B614EB620B1}"/>
              </a:ext>
            </a:extLst>
          </p:cNvPr>
          <p:cNvSpPr txBox="1">
            <a:spLocks noChangeArrowheads="1"/>
          </p:cNvSpPr>
          <p:nvPr/>
        </p:nvSpPr>
        <p:spPr bwMode="auto">
          <a:xfrm>
            <a:off x="520240" y="7898710"/>
            <a:ext cx="344758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endParaRPr lang="en-US" altLang="en-US" sz="4000">
              <a:solidFill>
                <a:schemeClr val="bg1"/>
              </a:solidFill>
              <a:cs typeface="Arial"/>
            </a:endParaRPr>
          </a:p>
        </p:txBody>
      </p:sp>
      <p:sp>
        <p:nvSpPr>
          <p:cNvPr id="2" name="Text Box 72">
            <a:extLst>
              <a:ext uri="{FF2B5EF4-FFF2-40B4-BE49-F238E27FC236}">
                <a16:creationId xmlns:a16="http://schemas.microsoft.com/office/drawing/2014/main" id="{05BECD2A-C067-4049-895A-849CAEB1318F}"/>
              </a:ext>
            </a:extLst>
          </p:cNvPr>
          <p:cNvSpPr txBox="1">
            <a:spLocks noChangeArrowheads="1"/>
          </p:cNvSpPr>
          <p:nvPr/>
        </p:nvSpPr>
        <p:spPr bwMode="auto">
          <a:xfrm>
            <a:off x="4905584" y="40752346"/>
            <a:ext cx="25233383" cy="979364"/>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55493" tIns="27746" rIns="55493" bIns="27746"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a:spcBef>
                <a:spcPct val="0"/>
              </a:spcBef>
              <a:buNone/>
            </a:pPr>
            <a:r>
              <a:rPr lang="en-US" sz="3000">
                <a:solidFill>
                  <a:schemeClr val="tx1">
                    <a:lumMod val="75000"/>
                    <a:lumOff val="25000"/>
                  </a:schemeClr>
                </a:solidFill>
                <a:latin typeface="Arial"/>
                <a:cs typeface="Arial"/>
              </a:rPr>
              <a:t>The material presented in this poster is based upon the work supported by Paths-Up. I thank Andres Rodriguez and Dr. Jessica Ramella for their assistance and mentorship that I received throughout the senior design project.</a:t>
            </a:r>
            <a:endParaRPr lang="en-US">
              <a:solidFill>
                <a:schemeClr val="tx1">
                  <a:lumMod val="75000"/>
                  <a:lumOff val="25000"/>
                </a:schemeClr>
              </a:solidFill>
              <a:latin typeface="Arial"/>
            </a:endParaRPr>
          </a:p>
        </p:txBody>
      </p:sp>
      <p:sp>
        <p:nvSpPr>
          <p:cNvPr id="4" name="Text Box 19">
            <a:extLst>
              <a:ext uri="{FF2B5EF4-FFF2-40B4-BE49-F238E27FC236}">
                <a16:creationId xmlns:a16="http://schemas.microsoft.com/office/drawing/2014/main" id="{056EC97D-2B78-4BD7-9D5E-D880E61B34FC}"/>
              </a:ext>
            </a:extLst>
          </p:cNvPr>
          <p:cNvSpPr txBox="1">
            <a:spLocks noChangeArrowheads="1"/>
          </p:cNvSpPr>
          <p:nvPr/>
        </p:nvSpPr>
        <p:spPr bwMode="auto">
          <a:xfrm>
            <a:off x="4508480" y="40065370"/>
            <a:ext cx="659918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a:solidFill>
                  <a:srgbClr val="081E3F"/>
                </a:solidFill>
                <a:latin typeface="Arial" charset="0"/>
                <a:ea typeface="ＭＳ Ｐゴシック" charset="-128"/>
                <a:cs typeface="ＭＳ Ｐゴシック" charset="-128"/>
              </a:rPr>
              <a:t>ACKNOWLEDGEMENT</a:t>
            </a:r>
          </a:p>
        </p:txBody>
      </p:sp>
      <p:sp>
        <p:nvSpPr>
          <p:cNvPr id="5" name="Text Box 19">
            <a:extLst>
              <a:ext uri="{FF2B5EF4-FFF2-40B4-BE49-F238E27FC236}">
                <a16:creationId xmlns:a16="http://schemas.microsoft.com/office/drawing/2014/main" id="{675022DA-9FD5-4CF3-A93B-F75CB2015E78}"/>
              </a:ext>
            </a:extLst>
          </p:cNvPr>
          <p:cNvSpPr txBox="1">
            <a:spLocks noChangeArrowheads="1"/>
          </p:cNvSpPr>
          <p:nvPr/>
        </p:nvSpPr>
        <p:spPr bwMode="auto">
          <a:xfrm>
            <a:off x="5281568" y="9137756"/>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a:solidFill>
                  <a:schemeClr val="tx1">
                    <a:lumMod val="75000"/>
                    <a:lumOff val="25000"/>
                  </a:schemeClr>
                </a:solidFill>
                <a:latin typeface="Arial" charset="0"/>
                <a:ea typeface="ＭＳ Ｐゴシック" charset="-128"/>
                <a:cs typeface="ＭＳ Ｐゴシック" charset="-128"/>
              </a:rPr>
              <a:t>PROBLEM</a:t>
            </a:r>
          </a:p>
        </p:txBody>
      </p:sp>
      <p:sp>
        <p:nvSpPr>
          <p:cNvPr id="6" name="Text Box 19">
            <a:extLst>
              <a:ext uri="{FF2B5EF4-FFF2-40B4-BE49-F238E27FC236}">
                <a16:creationId xmlns:a16="http://schemas.microsoft.com/office/drawing/2014/main" id="{B77C238B-8204-4523-82E3-F1636E389025}"/>
              </a:ext>
            </a:extLst>
          </p:cNvPr>
          <p:cNvSpPr txBox="1">
            <a:spLocks noChangeArrowheads="1"/>
          </p:cNvSpPr>
          <p:nvPr/>
        </p:nvSpPr>
        <p:spPr bwMode="auto">
          <a:xfrm>
            <a:off x="23816599" y="9131801"/>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a:solidFill>
                  <a:schemeClr val="tx1">
                    <a:lumMod val="75000"/>
                    <a:lumOff val="25000"/>
                  </a:schemeClr>
                </a:solidFill>
                <a:latin typeface="Arial" charset="0"/>
                <a:ea typeface="ＭＳ Ｐゴシック" charset="-128"/>
                <a:cs typeface="ＭＳ Ｐゴシック" charset="-128"/>
              </a:rPr>
              <a:t>CURRENT SYSTEM</a:t>
            </a:r>
          </a:p>
        </p:txBody>
      </p:sp>
      <p:sp>
        <p:nvSpPr>
          <p:cNvPr id="7" name="Text Box 19">
            <a:extLst>
              <a:ext uri="{FF2B5EF4-FFF2-40B4-BE49-F238E27FC236}">
                <a16:creationId xmlns:a16="http://schemas.microsoft.com/office/drawing/2014/main" id="{7CC3A0BA-671D-4E6B-A8E1-717D56BE3494}"/>
              </a:ext>
            </a:extLst>
          </p:cNvPr>
          <p:cNvSpPr txBox="1">
            <a:spLocks noChangeArrowheads="1"/>
          </p:cNvSpPr>
          <p:nvPr/>
        </p:nvSpPr>
        <p:spPr bwMode="auto">
          <a:xfrm>
            <a:off x="5267975" y="20033571"/>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a:solidFill>
                  <a:schemeClr val="tx1">
                    <a:lumMod val="75000"/>
                    <a:lumOff val="25000"/>
                  </a:schemeClr>
                </a:solidFill>
                <a:latin typeface="Arial" charset="0"/>
                <a:ea typeface="ＭＳ Ｐゴシック" charset="-128"/>
                <a:cs typeface="ＭＳ Ｐゴシック" charset="-128"/>
              </a:rPr>
              <a:t>REQUIREMENTS</a:t>
            </a:r>
          </a:p>
        </p:txBody>
      </p:sp>
      <p:sp>
        <p:nvSpPr>
          <p:cNvPr id="8" name="Text Box 19">
            <a:extLst>
              <a:ext uri="{FF2B5EF4-FFF2-40B4-BE49-F238E27FC236}">
                <a16:creationId xmlns:a16="http://schemas.microsoft.com/office/drawing/2014/main" id="{C83E0DF1-EF02-4C35-BBCF-2730FE0C0848}"/>
              </a:ext>
            </a:extLst>
          </p:cNvPr>
          <p:cNvSpPr txBox="1">
            <a:spLocks noChangeArrowheads="1"/>
          </p:cNvSpPr>
          <p:nvPr/>
        </p:nvSpPr>
        <p:spPr bwMode="auto">
          <a:xfrm>
            <a:off x="24741419" y="24975956"/>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a:solidFill>
                  <a:schemeClr val="tx1">
                    <a:lumMod val="75000"/>
                    <a:lumOff val="25000"/>
                  </a:schemeClr>
                </a:solidFill>
                <a:latin typeface="Arial" charset="0"/>
                <a:ea typeface="ＭＳ Ｐゴシック" charset="-128"/>
                <a:cs typeface="ＭＳ Ｐゴシック" charset="-128"/>
              </a:rPr>
              <a:t>SYSTEM DESIGN</a:t>
            </a:r>
          </a:p>
        </p:txBody>
      </p:sp>
      <p:sp>
        <p:nvSpPr>
          <p:cNvPr id="12" name="Text Box 19">
            <a:extLst>
              <a:ext uri="{FF2B5EF4-FFF2-40B4-BE49-F238E27FC236}">
                <a16:creationId xmlns:a16="http://schemas.microsoft.com/office/drawing/2014/main" id="{18143097-E453-42AA-917D-ABD48B7898B2}"/>
              </a:ext>
            </a:extLst>
          </p:cNvPr>
          <p:cNvSpPr txBox="1">
            <a:spLocks noChangeArrowheads="1"/>
          </p:cNvSpPr>
          <p:nvPr/>
        </p:nvSpPr>
        <p:spPr bwMode="auto">
          <a:xfrm>
            <a:off x="14926880" y="9132230"/>
            <a:ext cx="5406553" cy="686976"/>
          </a:xfrm>
          <a:prstGeom prst="rect">
            <a:avLst/>
          </a:prstGeom>
          <a:noFill/>
          <a:ln w="12700">
            <a:noFill/>
            <a:miter lim="800000"/>
            <a:headEnd/>
            <a:tailEnd/>
          </a:ln>
          <a:effectLst/>
        </p:spPr>
        <p:txBody>
          <a:bodyPr wrap="square" lIns="55493" tIns="27746" rIns="55493" bIns="27746" anchor="t">
            <a:spAutoFit/>
          </a:bodyPr>
          <a:lstStyle/>
          <a:p>
            <a:pPr algn="ctr" defTabSz="554492">
              <a:spcBef>
                <a:spcPct val="50000"/>
              </a:spcBef>
              <a:defRPr/>
            </a:pPr>
            <a:r>
              <a:rPr lang="en-US" sz="4100" b="1">
                <a:solidFill>
                  <a:schemeClr val="tx1">
                    <a:lumMod val="75000"/>
                    <a:lumOff val="25000"/>
                  </a:schemeClr>
                </a:solidFill>
                <a:latin typeface="Arial"/>
                <a:ea typeface="ＭＳ Ｐゴシック"/>
                <a:cs typeface="ＭＳ Ｐゴシック" charset="-128"/>
              </a:rPr>
              <a:t>SCREENSHOTS</a:t>
            </a:r>
            <a:endParaRPr lang="en-US" sz="4100" b="1">
              <a:solidFill>
                <a:schemeClr val="tx1">
                  <a:lumMod val="75000"/>
                  <a:lumOff val="25000"/>
                </a:schemeClr>
              </a:solidFill>
              <a:latin typeface="Arial" charset="0"/>
              <a:ea typeface="ＭＳ Ｐゴシック" charset="-128"/>
              <a:cs typeface="ＭＳ Ｐゴシック" charset="-128"/>
            </a:endParaRPr>
          </a:p>
        </p:txBody>
      </p:sp>
      <p:sp>
        <p:nvSpPr>
          <p:cNvPr id="15" name="Text Box 19">
            <a:extLst>
              <a:ext uri="{FF2B5EF4-FFF2-40B4-BE49-F238E27FC236}">
                <a16:creationId xmlns:a16="http://schemas.microsoft.com/office/drawing/2014/main" id="{4FE835FC-1FB9-4CFE-8668-97307033B7C5}"/>
              </a:ext>
            </a:extLst>
          </p:cNvPr>
          <p:cNvSpPr txBox="1">
            <a:spLocks noChangeArrowheads="1"/>
          </p:cNvSpPr>
          <p:nvPr/>
        </p:nvSpPr>
        <p:spPr bwMode="auto">
          <a:xfrm>
            <a:off x="23711611" y="15697718"/>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a:solidFill>
                  <a:schemeClr val="tx1">
                    <a:lumMod val="75000"/>
                    <a:lumOff val="25000"/>
                  </a:schemeClr>
                </a:solidFill>
                <a:latin typeface="Arial" charset="0"/>
                <a:ea typeface="ＭＳ Ｐゴシック" charset="-128"/>
                <a:cs typeface="ＭＳ Ｐゴシック" charset="-128"/>
              </a:rPr>
              <a:t>VERIFICATION</a:t>
            </a:r>
          </a:p>
        </p:txBody>
      </p:sp>
      <p:sp>
        <p:nvSpPr>
          <p:cNvPr id="16" name="Text Box 19">
            <a:extLst>
              <a:ext uri="{FF2B5EF4-FFF2-40B4-BE49-F238E27FC236}">
                <a16:creationId xmlns:a16="http://schemas.microsoft.com/office/drawing/2014/main" id="{27BA3CC1-6AAA-49AE-9AE0-986E7C6E172E}"/>
              </a:ext>
            </a:extLst>
          </p:cNvPr>
          <p:cNvSpPr txBox="1">
            <a:spLocks noChangeArrowheads="1"/>
          </p:cNvSpPr>
          <p:nvPr/>
        </p:nvSpPr>
        <p:spPr bwMode="auto">
          <a:xfrm>
            <a:off x="5173493" y="33914698"/>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a:solidFill>
                  <a:schemeClr val="tx1">
                    <a:lumMod val="75000"/>
                    <a:lumOff val="25000"/>
                  </a:schemeClr>
                </a:solidFill>
                <a:latin typeface="Arial" charset="0"/>
                <a:ea typeface="ＭＳ Ｐゴシック" charset="-128"/>
                <a:cs typeface="ＭＳ Ｐゴシック" charset="-128"/>
              </a:rPr>
              <a:t>SUMMARY</a:t>
            </a:r>
          </a:p>
        </p:txBody>
      </p:sp>
      <p:sp>
        <p:nvSpPr>
          <p:cNvPr id="11" name="TextBox 10">
            <a:extLst>
              <a:ext uri="{FF2B5EF4-FFF2-40B4-BE49-F238E27FC236}">
                <a16:creationId xmlns:a16="http://schemas.microsoft.com/office/drawing/2014/main" id="{58B63F86-F010-4D45-9C96-E2C57334EE38}"/>
              </a:ext>
            </a:extLst>
          </p:cNvPr>
          <p:cNvSpPr txBox="1"/>
          <p:nvPr/>
        </p:nvSpPr>
        <p:spPr>
          <a:xfrm>
            <a:off x="5164828" y="10409912"/>
            <a:ext cx="8449323" cy="7663636"/>
          </a:xfrm>
          <a:prstGeom prst="rect">
            <a:avLst/>
          </a:prstGeom>
          <a:noFill/>
        </p:spPr>
        <p:txBody>
          <a:bodyPr wrap="square" lIns="91440" tIns="45720" rIns="91440" bIns="45720" rtlCol="0" anchor="t">
            <a:spAutoFit/>
          </a:bodyPr>
          <a:lstStyle/>
          <a:p>
            <a:r>
              <a:rPr lang="en-US" sz="4100">
                <a:latin typeface="Arial"/>
                <a:cs typeface="Arial"/>
              </a:rPr>
              <a:t>Obesity is a huge problem in today's society. It puts people at risk for many diseases. Some of them are cardiovascular problems, </a:t>
            </a:r>
            <a:r>
              <a:rPr lang="en-US" sz="4100">
                <a:latin typeface="Arial"/>
                <a:cs typeface="Calibri"/>
              </a:rPr>
              <a:t>Osteoarthritis </a:t>
            </a:r>
            <a:r>
              <a:rPr lang="en-US" sz="4100">
                <a:latin typeface="Arial"/>
                <a:cs typeface="Arial"/>
              </a:rPr>
              <a:t>and type 2 diabetes. What could be a better solution than wearable technology to help prevent it? Current wearable technologies are not well calibrated for individuals trying to avoid obesity or those who are already obese. </a:t>
            </a:r>
          </a:p>
        </p:txBody>
      </p:sp>
      <p:sp>
        <p:nvSpPr>
          <p:cNvPr id="14" name="TextBox 13">
            <a:extLst>
              <a:ext uri="{FF2B5EF4-FFF2-40B4-BE49-F238E27FC236}">
                <a16:creationId xmlns:a16="http://schemas.microsoft.com/office/drawing/2014/main" id="{91A7C7F4-7748-4EE1-9D0B-1AC3E109B58E}"/>
              </a:ext>
            </a:extLst>
          </p:cNvPr>
          <p:cNvSpPr txBox="1"/>
          <p:nvPr/>
        </p:nvSpPr>
        <p:spPr>
          <a:xfrm>
            <a:off x="22979803" y="10397362"/>
            <a:ext cx="8591365" cy="3877985"/>
          </a:xfrm>
          <a:prstGeom prst="rect">
            <a:avLst/>
          </a:prstGeom>
          <a:noFill/>
        </p:spPr>
        <p:txBody>
          <a:bodyPr wrap="square" lIns="91440" tIns="45720" rIns="91440" bIns="45720" rtlCol="0" anchor="t">
            <a:spAutoFit/>
          </a:bodyPr>
          <a:lstStyle/>
          <a:p>
            <a:r>
              <a:rPr lang="en-US" sz="4100">
                <a:latin typeface="Arial"/>
                <a:cs typeface="Arial"/>
              </a:rPr>
              <a:t>This is the first system design and implementation to solve this issue. This product started to be developed by my team thanks to the equipment provided to us by our PO.</a:t>
            </a:r>
            <a:endParaRPr lang="en-US" sz="410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825E7187-D519-472E-8C6B-7F7A94AB43F1}"/>
              </a:ext>
            </a:extLst>
          </p:cNvPr>
          <p:cNvSpPr txBox="1"/>
          <p:nvPr/>
        </p:nvSpPr>
        <p:spPr>
          <a:xfrm>
            <a:off x="5168962" y="21419248"/>
            <a:ext cx="7987685" cy="9556462"/>
          </a:xfrm>
          <a:prstGeom prst="rect">
            <a:avLst/>
          </a:prstGeom>
          <a:noFill/>
        </p:spPr>
        <p:txBody>
          <a:bodyPr wrap="square" lIns="91440" tIns="45720" rIns="91440" bIns="45720" rtlCol="0" anchor="t">
            <a:spAutoFit/>
          </a:bodyPr>
          <a:lstStyle/>
          <a:p>
            <a:r>
              <a:rPr lang="en-US" sz="4100">
                <a:latin typeface="Arial"/>
                <a:cs typeface="Arial"/>
              </a:rPr>
              <a:t>Our system needed to have certain capabilities specified by our PO by the end of the semester.</a:t>
            </a:r>
            <a:endParaRPr lang="en-US" sz="4100" err="1">
              <a:latin typeface="Arial" panose="020B0604020202020204" pitchFamily="34" charset="0"/>
              <a:cs typeface="Arial" panose="020B0604020202020204" pitchFamily="34" charset="0"/>
            </a:endParaRPr>
          </a:p>
          <a:p>
            <a:pPr marL="571500" indent="-571500">
              <a:buFont typeface="Arial"/>
              <a:buChar char="•"/>
            </a:pPr>
            <a:r>
              <a:rPr lang="en-US" sz="4100">
                <a:latin typeface="Arial"/>
                <a:cs typeface="Arial"/>
              </a:rPr>
              <a:t>Researchers should be able to authenticate themselves with the software. (Login/Register)</a:t>
            </a:r>
          </a:p>
          <a:p>
            <a:pPr marL="571500" indent="-571500">
              <a:buFont typeface="Arial"/>
              <a:buChar char="•"/>
            </a:pPr>
            <a:r>
              <a:rPr lang="en-US" sz="4100">
                <a:latin typeface="Arial"/>
                <a:cs typeface="Arial"/>
              </a:rPr>
              <a:t>Gather and save biographical data from the patients.</a:t>
            </a:r>
          </a:p>
          <a:p>
            <a:pPr marL="571500" indent="-571500">
              <a:buFont typeface="Arial"/>
              <a:buChar char="•"/>
            </a:pPr>
            <a:r>
              <a:rPr lang="en-US" sz="4100">
                <a:latin typeface="Arial"/>
                <a:cs typeface="Arial"/>
              </a:rPr>
              <a:t>Record data with the spectrometer from multiple body locations of the patient</a:t>
            </a:r>
          </a:p>
          <a:p>
            <a:pPr marL="571500" indent="-571500">
              <a:buFont typeface="Arial"/>
              <a:buChar char="•"/>
            </a:pPr>
            <a:r>
              <a:rPr lang="en-US" sz="4100">
                <a:latin typeface="Arial"/>
                <a:cs typeface="Arial"/>
              </a:rPr>
              <a:t>Store data collected to a remote database.</a:t>
            </a:r>
            <a:endParaRPr lang="en-US" sz="4100">
              <a:latin typeface="Arial" panose="020B0604020202020204" pitchFamily="34" charset="0"/>
              <a:cs typeface="Arial" panose="020B0604020202020204" pitchFamily="34" charset="0"/>
            </a:endParaRPr>
          </a:p>
        </p:txBody>
      </p:sp>
      <p:pic>
        <p:nvPicPr>
          <p:cNvPr id="23" name="Picture 22" descr="A picture containing graphical user interface&#10;&#10;Description automatically generated">
            <a:extLst>
              <a:ext uri="{FF2B5EF4-FFF2-40B4-BE49-F238E27FC236}">
                <a16:creationId xmlns:a16="http://schemas.microsoft.com/office/drawing/2014/main" id="{B13BFF94-64EC-4AB3-AE0E-9D54E6F2CCD7}"/>
              </a:ext>
            </a:extLst>
          </p:cNvPr>
          <p:cNvPicPr>
            <a:picLocks noChangeAspect="1"/>
          </p:cNvPicPr>
          <p:nvPr/>
        </p:nvPicPr>
        <p:blipFill rotWithShape="1">
          <a:blip r:embed="rId2"/>
          <a:srcRect l="29365" r="32192" b="11468"/>
          <a:stretch/>
        </p:blipFill>
        <p:spPr>
          <a:xfrm>
            <a:off x="15672604" y="10091158"/>
            <a:ext cx="4296649" cy="6870908"/>
          </a:xfrm>
          <a:prstGeom prst="rect">
            <a:avLst/>
          </a:prstGeom>
        </p:spPr>
      </p:pic>
      <p:pic>
        <p:nvPicPr>
          <p:cNvPr id="25" name="Picture 24" descr="Graphical user interface, application&#10;&#10;Description automatically generated">
            <a:extLst>
              <a:ext uri="{FF2B5EF4-FFF2-40B4-BE49-F238E27FC236}">
                <a16:creationId xmlns:a16="http://schemas.microsoft.com/office/drawing/2014/main" id="{EC17BBD9-8959-4808-B5E3-FDA191E53B86}"/>
              </a:ext>
            </a:extLst>
          </p:cNvPr>
          <p:cNvPicPr>
            <a:picLocks noChangeAspect="1"/>
          </p:cNvPicPr>
          <p:nvPr/>
        </p:nvPicPr>
        <p:blipFill rotWithShape="1">
          <a:blip r:embed="rId3"/>
          <a:srcRect l="33442" t="-162" r="33117" b="12150"/>
          <a:stretch/>
        </p:blipFill>
        <p:spPr>
          <a:xfrm>
            <a:off x="16470393" y="18081061"/>
            <a:ext cx="3648804" cy="6688973"/>
          </a:xfrm>
          <a:prstGeom prst="rect">
            <a:avLst/>
          </a:prstGeom>
        </p:spPr>
      </p:pic>
      <p:pic>
        <p:nvPicPr>
          <p:cNvPr id="27" name="Picture 26" descr="A picture containing graphical user interface&#10;&#10;Description automatically generated">
            <a:extLst>
              <a:ext uri="{FF2B5EF4-FFF2-40B4-BE49-F238E27FC236}">
                <a16:creationId xmlns:a16="http://schemas.microsoft.com/office/drawing/2014/main" id="{694764E8-2A28-4E5C-A0B8-271118A30458}"/>
              </a:ext>
            </a:extLst>
          </p:cNvPr>
          <p:cNvPicPr>
            <a:picLocks noChangeAspect="1"/>
          </p:cNvPicPr>
          <p:nvPr/>
        </p:nvPicPr>
        <p:blipFill rotWithShape="1">
          <a:blip r:embed="rId4"/>
          <a:srcRect r="38247"/>
          <a:stretch/>
        </p:blipFill>
        <p:spPr>
          <a:xfrm>
            <a:off x="15921248" y="25988685"/>
            <a:ext cx="5502366" cy="6242198"/>
          </a:xfrm>
          <a:prstGeom prst="rect">
            <a:avLst/>
          </a:prstGeom>
        </p:spPr>
      </p:pic>
      <p:pic>
        <p:nvPicPr>
          <p:cNvPr id="29" name="Picture 28" descr="Chart, line chart&#10;&#10;Description automatically generated">
            <a:extLst>
              <a:ext uri="{FF2B5EF4-FFF2-40B4-BE49-F238E27FC236}">
                <a16:creationId xmlns:a16="http://schemas.microsoft.com/office/drawing/2014/main" id="{757EDACB-EFE8-4333-9401-FA9E407B8483}"/>
              </a:ext>
            </a:extLst>
          </p:cNvPr>
          <p:cNvPicPr>
            <a:picLocks noChangeAspect="1"/>
          </p:cNvPicPr>
          <p:nvPr/>
        </p:nvPicPr>
        <p:blipFill>
          <a:blip r:embed="rId5"/>
          <a:stretch>
            <a:fillRect/>
          </a:stretch>
        </p:blipFill>
        <p:spPr>
          <a:xfrm>
            <a:off x="14069818" y="33327432"/>
            <a:ext cx="9176675" cy="6518017"/>
          </a:xfrm>
          <a:prstGeom prst="rect">
            <a:avLst/>
          </a:prstGeom>
        </p:spPr>
      </p:pic>
      <p:pic>
        <p:nvPicPr>
          <p:cNvPr id="31" name="Picture 4" descr="Diagram&#10;&#10;Description automatically generated">
            <a:extLst>
              <a:ext uri="{FF2B5EF4-FFF2-40B4-BE49-F238E27FC236}">
                <a16:creationId xmlns:a16="http://schemas.microsoft.com/office/drawing/2014/main" id="{D9B6A93F-3177-4F51-8681-037BE9F43032}"/>
              </a:ext>
            </a:extLst>
          </p:cNvPr>
          <p:cNvPicPr>
            <a:picLocks noChangeAspect="1"/>
          </p:cNvPicPr>
          <p:nvPr/>
        </p:nvPicPr>
        <p:blipFill>
          <a:blip r:embed="rId6"/>
          <a:stretch>
            <a:fillRect/>
          </a:stretch>
        </p:blipFill>
        <p:spPr>
          <a:xfrm>
            <a:off x="22966619" y="26267348"/>
            <a:ext cx="9372600" cy="11992907"/>
          </a:xfrm>
          <a:prstGeom prst="rect">
            <a:avLst/>
          </a:prstGeom>
        </p:spPr>
      </p:pic>
      <p:sp>
        <p:nvSpPr>
          <p:cNvPr id="46" name="TextBox 45">
            <a:extLst>
              <a:ext uri="{FF2B5EF4-FFF2-40B4-BE49-F238E27FC236}">
                <a16:creationId xmlns:a16="http://schemas.microsoft.com/office/drawing/2014/main" id="{D70301A9-06B7-494D-9DF4-8D960810935C}"/>
              </a:ext>
            </a:extLst>
          </p:cNvPr>
          <p:cNvSpPr txBox="1"/>
          <p:nvPr/>
        </p:nvSpPr>
        <p:spPr>
          <a:xfrm>
            <a:off x="5163464" y="35325627"/>
            <a:ext cx="8788157" cy="4508927"/>
          </a:xfrm>
          <a:prstGeom prst="rect">
            <a:avLst/>
          </a:prstGeom>
          <a:noFill/>
        </p:spPr>
        <p:txBody>
          <a:bodyPr wrap="square" lIns="91440" tIns="45720" rIns="91440" bIns="45720" rtlCol="0" anchor="t">
            <a:spAutoFit/>
          </a:bodyPr>
          <a:lstStyle/>
          <a:p>
            <a:r>
              <a:rPr lang="en-US" sz="4100">
                <a:latin typeface="Arial"/>
                <a:cs typeface="Arial"/>
              </a:rPr>
              <a:t>This software platform eases out the gathering of data on individuals who suffer from obesity. This has been the first steppingstone in the development of a future wearable device to keep an eye on the health of this population</a:t>
            </a:r>
          </a:p>
        </p:txBody>
      </p:sp>
      <p:sp>
        <p:nvSpPr>
          <p:cNvPr id="48" name="TextBox 47">
            <a:extLst>
              <a:ext uri="{FF2B5EF4-FFF2-40B4-BE49-F238E27FC236}">
                <a16:creationId xmlns:a16="http://schemas.microsoft.com/office/drawing/2014/main" id="{3BD75172-D6CB-4FBD-B7B4-952A9DB8664C}"/>
              </a:ext>
            </a:extLst>
          </p:cNvPr>
          <p:cNvSpPr txBox="1"/>
          <p:nvPr/>
        </p:nvSpPr>
        <p:spPr>
          <a:xfrm>
            <a:off x="22979578" y="16966606"/>
            <a:ext cx="8928128" cy="5770811"/>
          </a:xfrm>
          <a:prstGeom prst="rect">
            <a:avLst/>
          </a:prstGeom>
          <a:noFill/>
        </p:spPr>
        <p:txBody>
          <a:bodyPr wrap="square" lIns="91440" tIns="45720" rIns="91440" bIns="45720" rtlCol="0" anchor="t">
            <a:spAutoFit/>
          </a:bodyPr>
          <a:lstStyle/>
          <a:p>
            <a:r>
              <a:rPr lang="en-US" sz="4100">
                <a:latin typeface="Arial"/>
                <a:cs typeface="Arial"/>
              </a:rPr>
              <a:t>Testing of the authentication functionality was performed by registering several researchers and then logging in with the credentials that they created. </a:t>
            </a:r>
          </a:p>
          <a:p>
            <a:r>
              <a:rPr lang="en-US" sz="4100">
                <a:latin typeface="Arial"/>
                <a:cs typeface="Arial"/>
              </a:rPr>
              <a:t>Moreover, the entire system was tested at the PO's lab which recorded data using a gel that would mimic human skin.</a:t>
            </a:r>
          </a:p>
        </p:txBody>
      </p:sp>
      <p:pic>
        <p:nvPicPr>
          <p:cNvPr id="50" name="Picture 49" descr="Logo, company name&#10;&#10;Description automatically generated">
            <a:extLst>
              <a:ext uri="{FF2B5EF4-FFF2-40B4-BE49-F238E27FC236}">
                <a16:creationId xmlns:a16="http://schemas.microsoft.com/office/drawing/2014/main" id="{E5331C06-97BA-4DCA-9465-92E9CC0EA8FE}"/>
              </a:ext>
            </a:extLst>
          </p:cNvPr>
          <p:cNvPicPr>
            <a:picLocks noChangeAspect="1"/>
          </p:cNvPicPr>
          <p:nvPr/>
        </p:nvPicPr>
        <p:blipFill>
          <a:blip r:embed="rId7"/>
          <a:stretch>
            <a:fillRect/>
          </a:stretch>
        </p:blipFill>
        <p:spPr>
          <a:xfrm>
            <a:off x="-2560" y="2478811"/>
            <a:ext cx="4235268" cy="4235268"/>
          </a:xfrm>
          <a:prstGeom prst="rect">
            <a:avLst/>
          </a:prstGeom>
          <a:ln>
            <a:noFill/>
          </a:ln>
          <a:effectLst>
            <a:softEdge rad="112500"/>
          </a:effectLst>
        </p:spPr>
      </p:pic>
    </p:spTree>
    <p:extLst>
      <p:ext uri="{BB962C8B-B14F-4D97-AF65-F5344CB8AC3E}">
        <p14:creationId xmlns:p14="http://schemas.microsoft.com/office/powerpoint/2010/main" val="97015196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DD525A6F7889D47A5A75E735E4EEDDF" ma:contentTypeVersion="8" ma:contentTypeDescription="Create a new document." ma:contentTypeScope="" ma:versionID="91191763cda34ec821f2378f757ac8e2">
  <xsd:schema xmlns:xsd="http://www.w3.org/2001/XMLSchema" xmlns:xs="http://www.w3.org/2001/XMLSchema" xmlns:p="http://schemas.microsoft.com/office/2006/metadata/properties" xmlns:ns2="622988fb-2f95-4249-8d8c-f8398105d88e" targetNamespace="http://schemas.microsoft.com/office/2006/metadata/properties" ma:root="true" ma:fieldsID="6703d576800be6d208480d3a6f9cea44" ns2:_="">
    <xsd:import namespace="622988fb-2f95-4249-8d8c-f8398105d88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2988fb-2f95-4249-8d8c-f8398105d8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7899C4F-194D-47FC-918D-4EED357B8EAD}">
  <ds:schemaRefs>
    <ds:schemaRef ds:uri="8234652b-4e88-4c30-a994-e272914a045d"/>
    <ds:schemaRef ds:uri="f1f308d3-4c92-402a-ab04-f7497706f561"/>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623668F2-2149-45E6-8A9B-9CDE48751280}">
  <ds:schemaRefs>
    <ds:schemaRef ds:uri="622988fb-2f95-4249-8d8c-f8398105d88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CC15244-6FF3-46F0-8281-63B63B937A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345</Words>
  <Application>Microsoft Macintosh PowerPoint</Application>
  <PresentationFormat>Custom</PresentationFormat>
  <Paragraphs>25</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Gustavo Cordido</cp:lastModifiedBy>
  <cp:revision>320</cp:revision>
  <dcterms:created xsi:type="dcterms:W3CDTF">2019-06-25T19:12:02Z</dcterms:created>
  <dcterms:modified xsi:type="dcterms:W3CDTF">2020-12-01T01:19:03Z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0x0101006DD525A6F7889D47A5A75E735E4EEDDF</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