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6" r:id="rId4"/>
  </p:sldMasterIdLst>
  <p:sldIdLst>
    <p:sldId id="291" r:id="rId5"/>
  </p:sldIdLst>
  <p:sldSz cx="43891200" cy="3657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81E3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69"/>
    <p:restoredTop sz="95279" autoAdjust="0"/>
  </p:normalViewPr>
  <p:slideViewPr>
    <p:cSldViewPr snapToGrid="0" snapToObjects="1">
      <p:cViewPr>
        <p:scale>
          <a:sx n="30" d="100"/>
          <a:sy n="30" d="100"/>
        </p:scale>
        <p:origin x="1888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985936"/>
            <a:ext cx="37307520" cy="12733867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9210869"/>
            <a:ext cx="32918400" cy="8830731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79785-6AA4-4905-A9BB-092DE8DAD5A9}" type="datetimeFigureOut">
              <a:rPr lang="en-US" smtClean="0"/>
              <a:t>12/4/20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BA3D-0C96-428E-BD0F-B85B35AECF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82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79785-6AA4-4905-A9BB-092DE8DAD5A9}" type="datetimeFigureOut">
              <a:rPr lang="en-US" smtClean="0"/>
              <a:t>12/4/20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BA3D-0C96-428E-BD0F-B85B35AECF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864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947334"/>
            <a:ext cx="9464040" cy="3099646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947334"/>
            <a:ext cx="27843480" cy="3099646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79785-6AA4-4905-A9BB-092DE8DAD5A9}" type="datetimeFigureOut">
              <a:rPr lang="en-US" smtClean="0"/>
              <a:t>12/4/20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BA3D-0C96-428E-BD0F-B85B35AECF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0775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8889376" y="34851164"/>
            <a:ext cx="14007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48E10276-EBF3-49C1-87F7-6292154512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95729" y="846898"/>
            <a:ext cx="4855261" cy="260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5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79785-6AA4-4905-A9BB-092DE8DAD5A9}" type="datetimeFigureOut">
              <a:rPr lang="en-US" smtClean="0"/>
              <a:t>12/4/20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BA3D-0C96-428E-BD0F-B85B35AECF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755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9118611"/>
            <a:ext cx="37856160" cy="15214597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4477144"/>
            <a:ext cx="37856160" cy="8000997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79785-6AA4-4905-A9BB-092DE8DAD5A9}" type="datetimeFigureOut">
              <a:rPr lang="en-US" smtClean="0"/>
              <a:t>12/4/20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BA3D-0C96-428E-BD0F-B85B35AECF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860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9736667"/>
            <a:ext cx="18653760" cy="232071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9736667"/>
            <a:ext cx="18653760" cy="232071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79785-6AA4-4905-A9BB-092DE8DAD5A9}" type="datetimeFigureOut">
              <a:rPr lang="en-US" smtClean="0"/>
              <a:t>12/4/20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BA3D-0C96-428E-BD0F-B85B35AECF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696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947342"/>
            <a:ext cx="37856160" cy="70696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966203"/>
            <a:ext cx="18568032" cy="4394197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3360400"/>
            <a:ext cx="18568032" cy="196511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966203"/>
            <a:ext cx="18659477" cy="4394197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3360400"/>
            <a:ext cx="18659477" cy="196511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79785-6AA4-4905-A9BB-092DE8DAD5A9}" type="datetimeFigureOut">
              <a:rPr lang="en-US" smtClean="0"/>
              <a:t>12/4/20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BA3D-0C96-428E-BD0F-B85B35AECF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431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79785-6AA4-4905-A9BB-092DE8DAD5A9}" type="datetimeFigureOut">
              <a:rPr lang="en-US" smtClean="0"/>
              <a:t>12/4/20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BA3D-0C96-428E-BD0F-B85B35AECF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531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79785-6AA4-4905-A9BB-092DE8DAD5A9}" type="datetimeFigureOut">
              <a:rPr lang="en-US" smtClean="0"/>
              <a:t>12/4/20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BA3D-0C96-428E-BD0F-B85B35AECF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774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438400"/>
            <a:ext cx="14156054" cy="853440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5266275"/>
            <a:ext cx="22219920" cy="25992667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10972800"/>
            <a:ext cx="14156054" cy="20328469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79785-6AA4-4905-A9BB-092DE8DAD5A9}" type="datetimeFigureOut">
              <a:rPr lang="en-US" smtClean="0"/>
              <a:t>12/4/20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BA3D-0C96-428E-BD0F-B85B35AECF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765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438400"/>
            <a:ext cx="14156054" cy="853440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5266275"/>
            <a:ext cx="22219920" cy="25992667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10972800"/>
            <a:ext cx="14156054" cy="20328469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79785-6AA4-4905-A9BB-092DE8DAD5A9}" type="datetimeFigureOut">
              <a:rPr lang="en-US" smtClean="0"/>
              <a:t>12/4/20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BA3D-0C96-428E-BD0F-B85B35AECF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603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947342"/>
            <a:ext cx="37856160" cy="7069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9736667"/>
            <a:ext cx="37856160" cy="23207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3900542"/>
            <a:ext cx="9875520" cy="1947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79785-6AA4-4905-A9BB-092DE8DAD5A9}" type="datetimeFigureOut">
              <a:rPr lang="en-US" smtClean="0"/>
              <a:t>12/4/20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3900542"/>
            <a:ext cx="14813280" cy="1947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3900542"/>
            <a:ext cx="9875520" cy="1947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1BA3D-0C96-428E-BD0F-B85B35AECF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230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745" r:id="rId12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28720374-3C3B-B241-B52F-036E4ECDE2FA}"/>
              </a:ext>
            </a:extLst>
          </p:cNvPr>
          <p:cNvGrpSpPr/>
          <p:nvPr/>
        </p:nvGrpSpPr>
        <p:grpSpPr>
          <a:xfrm>
            <a:off x="323775" y="33380834"/>
            <a:ext cx="41280343" cy="2652675"/>
            <a:chOff x="2714605" y="44832523"/>
            <a:chExt cx="35823019" cy="2652675"/>
          </a:xfrm>
        </p:grpSpPr>
        <p:sp>
          <p:nvSpPr>
            <p:cNvPr id="2" name="Text Box 72">
              <a:extLst>
                <a:ext uri="{FF2B5EF4-FFF2-40B4-BE49-F238E27FC236}">
                  <a16:creationId xmlns:a16="http://schemas.microsoft.com/office/drawing/2014/main" id="{3326A7EB-0544-4D3F-8620-608E176B1E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3113" y="45748492"/>
              <a:ext cx="33644511" cy="1736706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73991" tIns="36995" rIns="73991" bIns="36995" anchor="t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9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>
                <a:spcBef>
                  <a:spcPct val="0"/>
                </a:spcBef>
                <a:buClr>
                  <a:srgbClr val="3333CC"/>
                </a:buClr>
                <a:buNone/>
              </a:pPr>
              <a:r>
                <a:rPr lang="en-US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material presented in this poster is based upon the work supported by Dr. Deng Pan. I am thankful for the help that I received from my fellow Senior Project group members, Enrique Rodicio, Justin Cabrera, Nicholas Delamo, and Phillip Nguyen as well as the help I received from Capstone I members, Leila Adaza, William Padron, David Paez, and Cheska Sy.</a:t>
              </a:r>
            </a:p>
          </p:txBody>
        </p:sp>
        <p:sp>
          <p:nvSpPr>
            <p:cNvPr id="4" name="Text Box 19">
              <a:extLst>
                <a:ext uri="{FF2B5EF4-FFF2-40B4-BE49-F238E27FC236}">
                  <a16:creationId xmlns:a16="http://schemas.microsoft.com/office/drawing/2014/main" id="{987AAD38-3F70-4D75-84B6-AA1849F386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4605" y="44832523"/>
              <a:ext cx="10447947" cy="81337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73991" tIns="36995" rIns="73991" bIns="36995">
              <a:spAutoFit/>
            </a:bodyPr>
            <a:lstStyle/>
            <a:p>
              <a:pPr algn="ctr" defTabSz="739304">
                <a:spcBef>
                  <a:spcPct val="50000"/>
                </a:spcBef>
                <a:defRPr/>
              </a:pPr>
              <a:r>
                <a:rPr lang="en-US" sz="4800" b="1" dirty="0">
                  <a:solidFill>
                    <a:srgbClr val="081E3F"/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  <a:t>ACKNOWLEDGEMENT</a:t>
              </a:r>
              <a:endParaRPr lang="en-US" sz="5400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" name="TextBox 3">
            <a:extLst>
              <a:ext uri="{FF2B5EF4-FFF2-40B4-BE49-F238E27FC236}">
                <a16:creationId xmlns:a16="http://schemas.microsoft.com/office/drawing/2014/main" id="{50B115B5-F8D2-4A79-9D3B-4A38B45DC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61830" y="2593141"/>
            <a:ext cx="24688800" cy="25545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lang="en-US" altLang="en-US" sz="8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eaLnBrk="1" hangingPunct="1"/>
            <a:r>
              <a:rPr lang="en-US" altLang="en-US" sz="8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Senior Project, 2020, Fall</a:t>
            </a:r>
          </a:p>
        </p:txBody>
      </p:sp>
      <p:sp>
        <p:nvSpPr>
          <p:cNvPr id="8" name="Text Box 12">
            <a:extLst>
              <a:ext uri="{FF2B5EF4-FFF2-40B4-BE49-F238E27FC236}">
                <a16:creationId xmlns:a16="http://schemas.microsoft.com/office/drawing/2014/main" id="{42AB64D0-3610-4A7D-B618-41E259C83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3111" y="471715"/>
            <a:ext cx="35204400" cy="3398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 b="1" dirty="0">
                <a:solidFill>
                  <a:srgbClr val="081E3F"/>
                </a:solidFill>
              </a:rPr>
              <a:t>GraderFinder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Student: Damian Torrens, Florida International University</a:t>
            </a:r>
            <a:endParaRPr lang="en-US" alt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4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Dr. Deng Pan, Florida International University</a:t>
            </a:r>
            <a:r>
              <a:rPr lang="en-US" altLang="ja-JP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4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Masoud Sadjadi, Florida International University</a:t>
            </a:r>
            <a:endParaRPr lang="en-US" alt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1956EB4-7252-EA4D-B163-B58649F3C59F}"/>
              </a:ext>
            </a:extLst>
          </p:cNvPr>
          <p:cNvGrpSpPr/>
          <p:nvPr/>
        </p:nvGrpSpPr>
        <p:grpSpPr>
          <a:xfrm>
            <a:off x="406400" y="1631197"/>
            <a:ext cx="6299200" cy="3121636"/>
            <a:chOff x="406400" y="1326402"/>
            <a:chExt cx="6299200" cy="3121636"/>
          </a:xfrm>
        </p:grpSpPr>
        <p:sp>
          <p:nvSpPr>
            <p:cNvPr id="18" name="Rectangle 6">
              <a:extLst>
                <a:ext uri="{FF2B5EF4-FFF2-40B4-BE49-F238E27FC236}">
                  <a16:creationId xmlns:a16="http://schemas.microsoft.com/office/drawing/2014/main" id="{82F07EAC-478D-4364-98F5-AA5B6309A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0" y="3247709"/>
              <a:ext cx="629920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3600" b="1" kern="0" dirty="0">
                  <a:solidFill>
                    <a:srgbClr val="333399"/>
                  </a:solidFill>
                </a:rPr>
                <a:t>School of Computing &amp; </a:t>
              </a:r>
              <a:r>
                <a:rPr lang="en-US" altLang="en-US" sz="3600" b="1" kern="0">
                  <a:solidFill>
                    <a:srgbClr val="333399"/>
                  </a:solidFill>
                </a:rPr>
                <a:t>Information Sciences </a:t>
              </a:r>
              <a:endParaRPr lang="en-US" altLang="en-US" sz="3600" kern="0" dirty="0">
                <a:solidFill>
                  <a:srgbClr val="333399"/>
                </a:solidFill>
              </a:endParaRPr>
            </a:p>
          </p:txBody>
        </p:sp>
        <p:pic>
          <p:nvPicPr>
            <p:cNvPr id="17" name="Picture 16" descr="A close up of a sign&#10;&#10;Description automatically generated">
              <a:extLst>
                <a:ext uri="{FF2B5EF4-FFF2-40B4-BE49-F238E27FC236}">
                  <a16:creationId xmlns:a16="http://schemas.microsoft.com/office/drawing/2014/main" id="{693A21B4-96C9-9B4A-9F97-974B243674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7050" y="1326402"/>
              <a:ext cx="3517900" cy="1625600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317CC14-2F9D-CA49-8B50-E8B358205173}"/>
              </a:ext>
            </a:extLst>
          </p:cNvPr>
          <p:cNvGrpSpPr/>
          <p:nvPr/>
        </p:nvGrpSpPr>
        <p:grpSpPr>
          <a:xfrm>
            <a:off x="2287083" y="6127972"/>
            <a:ext cx="10527125" cy="8277552"/>
            <a:chOff x="2287081" y="6345693"/>
            <a:chExt cx="10527125" cy="8277552"/>
          </a:xfrm>
        </p:grpSpPr>
        <p:sp>
          <p:nvSpPr>
            <p:cNvPr id="14" name="Text Box 19">
              <a:extLst>
                <a:ext uri="{FF2B5EF4-FFF2-40B4-BE49-F238E27FC236}">
                  <a16:creationId xmlns:a16="http://schemas.microsoft.com/office/drawing/2014/main" id="{B29FD7EB-747A-4072-87C3-943FF7FA49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7082" y="6345693"/>
              <a:ext cx="10527124" cy="9160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73991" tIns="36995" rIns="73991" bIns="36995">
              <a:spAutoFit/>
            </a:bodyPr>
            <a:lstStyle/>
            <a:p>
              <a:pPr algn="ctr" defTabSz="739304">
                <a:spcBef>
                  <a:spcPct val="50000"/>
                </a:spcBef>
                <a:defRPr/>
              </a:pPr>
              <a:r>
                <a:rPr lang="en-US" sz="5467" b="1" dirty="0">
                  <a:solidFill>
                    <a:schemeClr val="accent1">
                      <a:lumMod val="75000"/>
                    </a:schemeClr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  <a:t>PROBLEM</a:t>
              </a: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01A89EF0-5FD2-AB46-88EF-0C2A746FA921}"/>
                </a:ext>
              </a:extLst>
            </p:cNvPr>
            <p:cNvSpPr/>
            <p:nvPr/>
          </p:nvSpPr>
          <p:spPr>
            <a:xfrm>
              <a:off x="2287081" y="7232350"/>
              <a:ext cx="10527125" cy="739089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609585" indent="-609585" defTabSz="121917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en-US" sz="3200" kern="0" dirty="0">
                  <a:solidFill>
                    <a:srgbClr val="333399"/>
                  </a:solidFill>
                </a:rPr>
                <a:t>There is a problem when teachers try to find graders for their classes. This problem is because they rely in email and other forms of communication that can be a long and cumbersome process. Also, the lacking on clear instructions to apply for this job and the limited timeframe can be a problem for students who would like to be graders.</a:t>
              </a:r>
            </a:p>
            <a:p>
              <a:pPr marL="609585" indent="-609585" defTabSz="121917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en-US" sz="3200" kern="0" dirty="0" err="1">
                  <a:solidFill>
                    <a:srgbClr val="333399"/>
                  </a:solidFill>
                </a:rPr>
                <a:t>GraderFinder</a:t>
              </a:r>
              <a:r>
                <a:rPr lang="en-US" altLang="en-US" sz="3200" kern="0" dirty="0">
                  <a:solidFill>
                    <a:srgbClr val="333399"/>
                  </a:solidFill>
                </a:rPr>
                <a:t> solves this issue acting as a platform that connects professors with potential graders in a simple way. They also have an opportunity to apply to grade specific assignments instead of being attached to a class for the whole semester. </a:t>
              </a:r>
            </a:p>
            <a:p>
              <a:pPr algn="ctr"/>
              <a:endParaRPr lang="en-US" sz="3200" dirty="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4CD9279-6965-F049-8AE6-F5898ED0FC39}"/>
              </a:ext>
            </a:extLst>
          </p:cNvPr>
          <p:cNvGrpSpPr/>
          <p:nvPr/>
        </p:nvGrpSpPr>
        <p:grpSpPr>
          <a:xfrm>
            <a:off x="14047458" y="6157603"/>
            <a:ext cx="10527125" cy="8277552"/>
            <a:chOff x="2287081" y="6345693"/>
            <a:chExt cx="10527125" cy="8277552"/>
          </a:xfrm>
        </p:grpSpPr>
        <p:sp>
          <p:nvSpPr>
            <p:cNvPr id="51" name="Text Box 19">
              <a:extLst>
                <a:ext uri="{FF2B5EF4-FFF2-40B4-BE49-F238E27FC236}">
                  <a16:creationId xmlns:a16="http://schemas.microsoft.com/office/drawing/2014/main" id="{EA3BA36A-7381-0C41-99C5-DFDF04504F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7082" y="6345693"/>
              <a:ext cx="10527124" cy="9160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73991" tIns="36995" rIns="73991" bIns="36995">
              <a:spAutoFit/>
            </a:bodyPr>
            <a:lstStyle/>
            <a:p>
              <a:pPr algn="ctr" defTabSz="739304">
                <a:spcBef>
                  <a:spcPct val="50000"/>
                </a:spcBef>
                <a:defRPr/>
              </a:pPr>
              <a:r>
                <a:rPr lang="en-US" sz="5467" b="1" dirty="0">
                  <a:solidFill>
                    <a:schemeClr val="accent1">
                      <a:lumMod val="75000"/>
                    </a:schemeClr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  <a:t>CURRENT SYSTEM</a:t>
              </a:r>
            </a:p>
          </p:txBody>
        </p:sp>
        <p:sp>
          <p:nvSpPr>
            <p:cNvPr id="52" name="Rounded Rectangle 51">
              <a:extLst>
                <a:ext uri="{FF2B5EF4-FFF2-40B4-BE49-F238E27FC236}">
                  <a16:creationId xmlns:a16="http://schemas.microsoft.com/office/drawing/2014/main" id="{49B2CF3F-4AA4-E24E-B4DA-2ACD0B2D33F9}"/>
                </a:ext>
              </a:extLst>
            </p:cNvPr>
            <p:cNvSpPr/>
            <p:nvPr/>
          </p:nvSpPr>
          <p:spPr>
            <a:xfrm>
              <a:off x="2287081" y="7232350"/>
              <a:ext cx="10527125" cy="739089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609585" indent="-609585" defTabSz="5710624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3200" kern="0" dirty="0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This is the first iteration of </a:t>
              </a:r>
              <a:r>
                <a:rPr lang="en-US" sz="3200" kern="0" dirty="0" err="1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GraderFinder</a:t>
              </a:r>
              <a:r>
                <a:rPr lang="en-US" sz="3200" kern="0" dirty="0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. Because of this, the base system used is a version of Canvas modified by the Product Owner. From here, the application inherited basic forms, views, and database management provided by the open-source Learning Management System maintained by Instructure Inc. 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BE3C440-22B9-BC49-9761-3069A46D836E}"/>
              </a:ext>
            </a:extLst>
          </p:cNvPr>
          <p:cNvGrpSpPr/>
          <p:nvPr/>
        </p:nvGrpSpPr>
        <p:grpSpPr>
          <a:xfrm>
            <a:off x="26006400" y="6127972"/>
            <a:ext cx="15597718" cy="8277552"/>
            <a:chOff x="2287081" y="6345693"/>
            <a:chExt cx="10527125" cy="8277552"/>
          </a:xfrm>
        </p:grpSpPr>
        <p:sp>
          <p:nvSpPr>
            <p:cNvPr id="54" name="Text Box 19">
              <a:extLst>
                <a:ext uri="{FF2B5EF4-FFF2-40B4-BE49-F238E27FC236}">
                  <a16:creationId xmlns:a16="http://schemas.microsoft.com/office/drawing/2014/main" id="{4C04288F-92C7-364C-9D92-F7ACD877D6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7082" y="6345693"/>
              <a:ext cx="10527124" cy="9160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73991" tIns="36995" rIns="73991" bIns="36995">
              <a:spAutoFit/>
            </a:bodyPr>
            <a:lstStyle/>
            <a:p>
              <a:pPr algn="ctr" defTabSz="739304">
                <a:spcBef>
                  <a:spcPct val="50000"/>
                </a:spcBef>
                <a:defRPr/>
              </a:pPr>
              <a:r>
                <a:rPr lang="en-US" sz="5467" b="1" dirty="0">
                  <a:solidFill>
                    <a:schemeClr val="accent1">
                      <a:lumMod val="75000"/>
                    </a:schemeClr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  <a:t>REQUIREMENTS</a:t>
              </a:r>
            </a:p>
          </p:txBody>
        </p:sp>
        <p:sp>
          <p:nvSpPr>
            <p:cNvPr id="55" name="Rounded Rectangle 54">
              <a:extLst>
                <a:ext uri="{FF2B5EF4-FFF2-40B4-BE49-F238E27FC236}">
                  <a16:creationId xmlns:a16="http://schemas.microsoft.com/office/drawing/2014/main" id="{25AE1DEB-E285-B346-B341-FD7758D734D9}"/>
                </a:ext>
              </a:extLst>
            </p:cNvPr>
            <p:cNvSpPr/>
            <p:nvPr/>
          </p:nvSpPr>
          <p:spPr>
            <a:xfrm>
              <a:off x="2287081" y="7232350"/>
              <a:ext cx="10527125" cy="739089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609585" indent="-609585" defTabSz="5710624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3200" kern="0" dirty="0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Students need to register as graders and provide information about their courses and grades.</a:t>
              </a:r>
            </a:p>
            <a:p>
              <a:pPr marL="609585" indent="-609585" defTabSz="5710624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3200" kern="0" dirty="0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Professors need to register to the </a:t>
              </a:r>
              <a:r>
                <a:rPr lang="en-US" sz="3200" kern="0" dirty="0" err="1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GraderFinder</a:t>
              </a:r>
              <a:r>
                <a:rPr lang="en-US" sz="3200" kern="0" dirty="0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 database.</a:t>
              </a:r>
            </a:p>
            <a:p>
              <a:pPr marL="609585" indent="-609585" defTabSz="5710624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3200" kern="0" dirty="0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The professor need to be able to create a new course with prerequisites for that course.</a:t>
              </a:r>
            </a:p>
            <a:p>
              <a:pPr marL="609585" indent="-609585" defTabSz="5710624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3200" kern="0" dirty="0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The professor need to be able to create and publish assignments for that course.</a:t>
              </a:r>
            </a:p>
            <a:p>
              <a:pPr marL="609585" indent="-609585" defTabSz="5710624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3200" kern="0" dirty="0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Graders can easily apply to grade an assignment with the touch of a button.</a:t>
              </a:r>
            </a:p>
            <a:p>
              <a:pPr marL="609585" indent="-609585" defTabSz="5710624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3200" kern="0" dirty="0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The professor can view grader applications for specific assignments.</a:t>
              </a:r>
            </a:p>
            <a:p>
              <a:pPr marL="609585" indent="-609585" defTabSz="5710624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3200" kern="0" dirty="0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Professors can choose graders to different sections or a specific assignment.</a:t>
              </a:r>
            </a:p>
            <a:p>
              <a:pPr marL="609585" indent="-609585" defTabSz="5710624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3200" kern="0" dirty="0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Graders can access the assignments that they are chosen to grade. </a:t>
              </a:r>
            </a:p>
            <a:p>
              <a:pPr marL="609585" indent="-609585" defTabSz="5710624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3200" kern="0" dirty="0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Graders can submit the graded assignment back to Canvas.</a:t>
              </a:r>
            </a:p>
            <a:p>
              <a:pPr marL="609585" indent="-609585" defTabSz="5710624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3200" kern="0" dirty="0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Integrate </a:t>
              </a:r>
              <a:r>
                <a:rPr lang="en-US" sz="3200" kern="0" dirty="0" err="1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GraderFinder</a:t>
              </a:r>
              <a:r>
                <a:rPr lang="en-US" sz="3200" kern="0" dirty="0">
                  <a:solidFill>
                    <a:srgbClr val="333399"/>
                  </a:solidFill>
                  <a:latin typeface="Arial" charset="0"/>
                  <a:ea typeface="ＭＳ Ｐゴシック" charset="-128"/>
                </a:rPr>
                <a:t> into a LMS via LTI.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C0C259B-3F68-424E-AB80-ED0A12F0E70C}"/>
              </a:ext>
            </a:extLst>
          </p:cNvPr>
          <p:cNvGrpSpPr/>
          <p:nvPr/>
        </p:nvGrpSpPr>
        <p:grpSpPr>
          <a:xfrm>
            <a:off x="2287083" y="14971617"/>
            <a:ext cx="10527125" cy="8277552"/>
            <a:chOff x="2287081" y="15189338"/>
            <a:chExt cx="10527125" cy="8277552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2E3FEFF2-5318-DD43-87C7-62D973C0CE7D}"/>
                </a:ext>
              </a:extLst>
            </p:cNvPr>
            <p:cNvGrpSpPr/>
            <p:nvPr/>
          </p:nvGrpSpPr>
          <p:grpSpPr>
            <a:xfrm>
              <a:off x="2287081" y="15189338"/>
              <a:ext cx="10527125" cy="8277552"/>
              <a:chOff x="2287081" y="6345693"/>
              <a:chExt cx="10527125" cy="8277552"/>
            </a:xfrm>
          </p:grpSpPr>
          <p:sp>
            <p:nvSpPr>
              <p:cNvPr id="57" name="Text Box 19">
                <a:extLst>
                  <a:ext uri="{FF2B5EF4-FFF2-40B4-BE49-F238E27FC236}">
                    <a16:creationId xmlns:a16="http://schemas.microsoft.com/office/drawing/2014/main" id="{120B6730-5AA7-0F4A-9DA7-3CF3105A46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87082" y="6345693"/>
                <a:ext cx="10527124" cy="9160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73991" tIns="36995" rIns="73991" bIns="36995">
                <a:spAutoFit/>
              </a:bodyPr>
              <a:lstStyle/>
              <a:p>
                <a:pPr algn="ctr" defTabSz="739304">
                  <a:spcBef>
                    <a:spcPct val="50000"/>
                  </a:spcBef>
                  <a:defRPr/>
                </a:pPr>
                <a:r>
                  <a:rPr lang="en-US" sz="5467" b="1" dirty="0">
                    <a:solidFill>
                      <a:schemeClr val="accent1">
                        <a:lumMod val="75000"/>
                      </a:schemeClr>
                    </a:solidFill>
                    <a:latin typeface="Arial" charset="0"/>
                    <a:ea typeface="ＭＳ Ｐゴシック" charset="-128"/>
                    <a:cs typeface="ＭＳ Ｐゴシック" charset="-128"/>
                  </a:rPr>
                  <a:t>SYSTEM DESIGN</a:t>
                </a:r>
              </a:p>
            </p:txBody>
          </p:sp>
          <p:sp>
            <p:nvSpPr>
              <p:cNvPr id="58" name="Rounded Rectangle 57">
                <a:extLst>
                  <a:ext uri="{FF2B5EF4-FFF2-40B4-BE49-F238E27FC236}">
                    <a16:creationId xmlns:a16="http://schemas.microsoft.com/office/drawing/2014/main" id="{5E3A5B95-1BC2-794C-8356-9D1805AF5786}"/>
                  </a:ext>
                </a:extLst>
              </p:cNvPr>
              <p:cNvSpPr/>
              <p:nvPr/>
            </p:nvSpPr>
            <p:spPr>
              <a:xfrm>
                <a:off x="2287081" y="7232350"/>
                <a:ext cx="10527125" cy="7390895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</p:grpSp>
        <p:pic>
          <p:nvPicPr>
            <p:cNvPr id="12" name="Picture 10">
              <a:extLst>
                <a:ext uri="{FF2B5EF4-FFF2-40B4-BE49-F238E27FC236}">
                  <a16:creationId xmlns:a16="http://schemas.microsoft.com/office/drawing/2014/main" id="{4B3600A9-8581-3843-9879-F21ED95BDB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6972" y="17140560"/>
              <a:ext cx="10087341" cy="52911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E74368B-4181-9A45-86FE-521A5B00EB99}"/>
              </a:ext>
            </a:extLst>
          </p:cNvPr>
          <p:cNvGrpSpPr/>
          <p:nvPr/>
        </p:nvGrpSpPr>
        <p:grpSpPr>
          <a:xfrm>
            <a:off x="14047458" y="14971617"/>
            <a:ext cx="10527125" cy="8277552"/>
            <a:chOff x="14047456" y="15189338"/>
            <a:chExt cx="10527125" cy="8277552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66B4F834-514A-2A4D-BAB5-56F3FC50F87C}"/>
                </a:ext>
              </a:extLst>
            </p:cNvPr>
            <p:cNvGrpSpPr/>
            <p:nvPr/>
          </p:nvGrpSpPr>
          <p:grpSpPr>
            <a:xfrm>
              <a:off x="14047456" y="15189338"/>
              <a:ext cx="10527125" cy="8277552"/>
              <a:chOff x="2287081" y="6345693"/>
              <a:chExt cx="10527125" cy="8277552"/>
            </a:xfrm>
          </p:grpSpPr>
          <p:sp>
            <p:nvSpPr>
              <p:cNvPr id="60" name="Text Box 19">
                <a:extLst>
                  <a:ext uri="{FF2B5EF4-FFF2-40B4-BE49-F238E27FC236}">
                    <a16:creationId xmlns:a16="http://schemas.microsoft.com/office/drawing/2014/main" id="{A94811EA-6FBC-EA43-8E40-EFDFBD7459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87082" y="6345693"/>
                <a:ext cx="10527124" cy="9160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73991" tIns="36995" rIns="73991" bIns="36995">
                <a:spAutoFit/>
              </a:bodyPr>
              <a:lstStyle/>
              <a:p>
                <a:pPr algn="ctr" defTabSz="739304">
                  <a:spcBef>
                    <a:spcPct val="50000"/>
                  </a:spcBef>
                  <a:defRPr/>
                </a:pPr>
                <a:r>
                  <a:rPr lang="en-US" sz="5467" b="1" dirty="0">
                    <a:solidFill>
                      <a:schemeClr val="accent1">
                        <a:lumMod val="75000"/>
                      </a:schemeClr>
                    </a:solidFill>
                    <a:latin typeface="Arial" charset="0"/>
                    <a:ea typeface="ＭＳ Ｐゴシック" charset="-128"/>
                    <a:cs typeface="ＭＳ Ｐゴシック" charset="-128"/>
                  </a:rPr>
                  <a:t>OBJECT DESIGN</a:t>
                </a:r>
              </a:p>
            </p:txBody>
          </p:sp>
          <p:sp>
            <p:nvSpPr>
              <p:cNvPr id="61" name="Rounded Rectangle 60">
                <a:extLst>
                  <a:ext uri="{FF2B5EF4-FFF2-40B4-BE49-F238E27FC236}">
                    <a16:creationId xmlns:a16="http://schemas.microsoft.com/office/drawing/2014/main" id="{A9250662-2FD3-404B-A739-E1F2C841E227}"/>
                  </a:ext>
                </a:extLst>
              </p:cNvPr>
              <p:cNvSpPr/>
              <p:nvPr/>
            </p:nvSpPr>
            <p:spPr>
              <a:xfrm>
                <a:off x="2287081" y="7232350"/>
                <a:ext cx="10527125" cy="7390895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609585" indent="-609585" defTabSz="5710624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/>
                </a:pPr>
                <a:endParaRPr lang="en-US" sz="3200" kern="0" dirty="0">
                  <a:solidFill>
                    <a:srgbClr val="333399"/>
                  </a:solidFill>
                  <a:latin typeface="Arial" charset="0"/>
                  <a:ea typeface="ＭＳ Ｐゴシック" charset="-128"/>
                </a:endParaRPr>
              </a:p>
            </p:txBody>
          </p:sp>
        </p:grpSp>
        <p:pic>
          <p:nvPicPr>
            <p:cNvPr id="62" name="Picture 2">
              <a:extLst>
                <a:ext uri="{FF2B5EF4-FFF2-40B4-BE49-F238E27FC236}">
                  <a16:creationId xmlns:a16="http://schemas.microsoft.com/office/drawing/2014/main" id="{4206761F-42AB-CA40-A11E-B461649686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77118" y="16841247"/>
              <a:ext cx="9067800" cy="6032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EA58D57-6FE0-0E41-B9F6-2D763A9335C5}"/>
              </a:ext>
            </a:extLst>
          </p:cNvPr>
          <p:cNvGrpSpPr/>
          <p:nvPr/>
        </p:nvGrpSpPr>
        <p:grpSpPr>
          <a:xfrm>
            <a:off x="26006400" y="14971617"/>
            <a:ext cx="15597718" cy="8277552"/>
            <a:chOff x="26006400" y="14405564"/>
            <a:chExt cx="15597718" cy="8277552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71F63641-C0C2-9246-B945-0407EBEBA088}"/>
                </a:ext>
              </a:extLst>
            </p:cNvPr>
            <p:cNvGrpSpPr/>
            <p:nvPr/>
          </p:nvGrpSpPr>
          <p:grpSpPr>
            <a:xfrm>
              <a:off x="26006400" y="14405564"/>
              <a:ext cx="15597718" cy="8277552"/>
              <a:chOff x="2287081" y="6345693"/>
              <a:chExt cx="10527125" cy="8277552"/>
            </a:xfrm>
          </p:grpSpPr>
          <p:sp>
            <p:nvSpPr>
              <p:cNvPr id="64" name="Text Box 19">
                <a:extLst>
                  <a:ext uri="{FF2B5EF4-FFF2-40B4-BE49-F238E27FC236}">
                    <a16:creationId xmlns:a16="http://schemas.microsoft.com/office/drawing/2014/main" id="{7F471F6B-57D7-9B46-8ED7-8A93255C212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87082" y="6345693"/>
                <a:ext cx="10527124" cy="9160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73991" tIns="36995" rIns="73991" bIns="36995">
                <a:spAutoFit/>
              </a:bodyPr>
              <a:lstStyle/>
              <a:p>
                <a:pPr algn="ctr" defTabSz="739304">
                  <a:spcBef>
                    <a:spcPct val="50000"/>
                  </a:spcBef>
                  <a:defRPr/>
                </a:pPr>
                <a:r>
                  <a:rPr lang="en-US" sz="5467" b="1" dirty="0">
                    <a:solidFill>
                      <a:schemeClr val="accent1">
                        <a:lumMod val="75000"/>
                      </a:schemeClr>
                    </a:solidFill>
                    <a:latin typeface="Arial" charset="0"/>
                    <a:ea typeface="ＭＳ Ｐゴシック" charset="-128"/>
                    <a:cs typeface="ＭＳ Ｐゴシック" charset="-128"/>
                  </a:rPr>
                  <a:t>IMPLEMENTATION</a:t>
                </a:r>
              </a:p>
            </p:txBody>
          </p:sp>
          <p:sp>
            <p:nvSpPr>
              <p:cNvPr id="65" name="Rounded Rectangle 64">
                <a:extLst>
                  <a:ext uri="{FF2B5EF4-FFF2-40B4-BE49-F238E27FC236}">
                    <a16:creationId xmlns:a16="http://schemas.microsoft.com/office/drawing/2014/main" id="{0A947DAF-E354-2847-AEFB-33FAF2AC07D8}"/>
                  </a:ext>
                </a:extLst>
              </p:cNvPr>
              <p:cNvSpPr/>
              <p:nvPr/>
            </p:nvSpPr>
            <p:spPr>
              <a:xfrm>
                <a:off x="2287081" y="7232350"/>
                <a:ext cx="10527125" cy="7390895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609585" indent="-609585" defTabSz="5710624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/>
                </a:pPr>
                <a:endParaRPr lang="en-US" sz="3200" kern="0" dirty="0">
                  <a:solidFill>
                    <a:srgbClr val="333399"/>
                  </a:solidFill>
                  <a:latin typeface="Arial" charset="0"/>
                  <a:ea typeface="ＭＳ Ｐゴシック" charset="-128"/>
                </a:endParaRPr>
              </a:p>
            </p:txBody>
          </p:sp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777C4F6-7AC7-48C4-9D60-37FCCF20C1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67360" y="15458051"/>
              <a:ext cx="3083270" cy="308327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0BC9A03-57A4-4F78-A0B4-C129826264E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288087" y="15675426"/>
              <a:ext cx="2639564" cy="2639564"/>
            </a:xfrm>
            <a:prstGeom prst="rect">
              <a:avLst/>
            </a:prstGeom>
          </p:spPr>
        </p:pic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8D4754D0-BA28-4B15-AF23-FEF36FE531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8344" y="16186839"/>
              <a:ext cx="2988630" cy="30832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Google Shape;110;p13">
              <a:extLst>
                <a:ext uri="{FF2B5EF4-FFF2-40B4-BE49-F238E27FC236}">
                  <a16:creationId xmlns:a16="http://schemas.microsoft.com/office/drawing/2014/main" id="{74BF2B6C-8AED-C14B-B97C-3918056DC5A5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38097564" y="19279853"/>
              <a:ext cx="2434692" cy="23680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Google Shape;111;p13" descr="GitHub Logos and Usage · GitHub">
              <a:extLst>
                <a:ext uri="{FF2B5EF4-FFF2-40B4-BE49-F238E27FC236}">
                  <a16:creationId xmlns:a16="http://schemas.microsoft.com/office/drawing/2014/main" id="{3587C98C-E26F-7748-82FA-17687B2FCF5E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 t="11535"/>
            <a:stretch/>
          </p:blipFill>
          <p:spPr>
            <a:xfrm>
              <a:off x="38330895" y="16186839"/>
              <a:ext cx="3184888" cy="28155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" name="Google Shape;114;p13">
              <a:extLst>
                <a:ext uri="{FF2B5EF4-FFF2-40B4-BE49-F238E27FC236}">
                  <a16:creationId xmlns:a16="http://schemas.microsoft.com/office/drawing/2014/main" id="{C106DABF-B2EA-8848-95E8-69E2F10E6B01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33587332" y="20372220"/>
              <a:ext cx="3883516" cy="15514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Picture 25" descr="Icon&#10;&#10;Description automatically generated">
              <a:extLst>
                <a:ext uri="{FF2B5EF4-FFF2-40B4-BE49-F238E27FC236}">
                  <a16:creationId xmlns:a16="http://schemas.microsoft.com/office/drawing/2014/main" id="{5E925926-1F2D-5048-88F1-C5E82165E5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6298046" y="15673390"/>
              <a:ext cx="2959100" cy="2641600"/>
            </a:xfrm>
            <a:prstGeom prst="rect">
              <a:avLst/>
            </a:prstGeom>
          </p:spPr>
        </p:pic>
        <p:pic>
          <p:nvPicPr>
            <p:cNvPr id="28" name="Picture 27" descr="A picture containing light&#10;&#10;Description automatically generated">
              <a:extLst>
                <a:ext uri="{FF2B5EF4-FFF2-40B4-BE49-F238E27FC236}">
                  <a16:creationId xmlns:a16="http://schemas.microsoft.com/office/drawing/2014/main" id="{10870FCE-F4B2-5740-957C-8CD367EEE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7004023" y="19279853"/>
              <a:ext cx="5867400" cy="2438400"/>
            </a:xfrm>
            <a:prstGeom prst="rect">
              <a:avLst/>
            </a:prstGeom>
          </p:spPr>
        </p:pic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F6050C0-0D53-724E-A7D0-5B343A32A097}"/>
              </a:ext>
            </a:extLst>
          </p:cNvPr>
          <p:cNvGrpSpPr/>
          <p:nvPr/>
        </p:nvGrpSpPr>
        <p:grpSpPr>
          <a:xfrm>
            <a:off x="2287081" y="23785632"/>
            <a:ext cx="10527125" cy="8277552"/>
            <a:chOff x="2287081" y="6345693"/>
            <a:chExt cx="10527125" cy="8277552"/>
          </a:xfrm>
        </p:grpSpPr>
        <p:sp>
          <p:nvSpPr>
            <p:cNvPr id="71" name="Text Box 19">
              <a:extLst>
                <a:ext uri="{FF2B5EF4-FFF2-40B4-BE49-F238E27FC236}">
                  <a16:creationId xmlns:a16="http://schemas.microsoft.com/office/drawing/2014/main" id="{DEE73BED-36A1-7944-9729-7065CEDF54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7082" y="6345693"/>
              <a:ext cx="10527124" cy="9160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73991" tIns="36995" rIns="73991" bIns="36995">
              <a:spAutoFit/>
            </a:bodyPr>
            <a:lstStyle/>
            <a:p>
              <a:pPr algn="ctr" defTabSz="739304">
                <a:spcBef>
                  <a:spcPct val="50000"/>
                </a:spcBef>
                <a:defRPr/>
              </a:pPr>
              <a:r>
                <a:rPr lang="en-US" sz="5467" b="1" dirty="0">
                  <a:solidFill>
                    <a:schemeClr val="accent1">
                      <a:lumMod val="75000"/>
                    </a:schemeClr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  <a:t>VERIFICATION</a:t>
              </a:r>
            </a:p>
          </p:txBody>
        </p:sp>
        <p:sp>
          <p:nvSpPr>
            <p:cNvPr id="72" name="Rounded Rectangle 71">
              <a:extLst>
                <a:ext uri="{FF2B5EF4-FFF2-40B4-BE49-F238E27FC236}">
                  <a16:creationId xmlns:a16="http://schemas.microsoft.com/office/drawing/2014/main" id="{BD594F67-5FD5-9945-8939-1012D3F07B6D}"/>
                </a:ext>
              </a:extLst>
            </p:cNvPr>
            <p:cNvSpPr/>
            <p:nvPr/>
          </p:nvSpPr>
          <p:spPr>
            <a:xfrm>
              <a:off x="2287081" y="7232350"/>
              <a:ext cx="10527125" cy="739089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609585" indent="-609585" defTabSz="121917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en-US" sz="3200" kern="0" dirty="0">
                  <a:solidFill>
                    <a:srgbClr val="333399"/>
                  </a:solidFill>
                </a:rPr>
                <a:t>We tested the registration of users as Graders and Professors.</a:t>
              </a:r>
            </a:p>
            <a:p>
              <a:pPr marL="609585" indent="-609585" defTabSz="121917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en-US" sz="3200" kern="0" dirty="0">
                  <a:solidFill>
                    <a:srgbClr val="333399"/>
                  </a:solidFill>
                </a:rPr>
                <a:t>The professors were able to create the courses and share them with the graders.</a:t>
              </a:r>
            </a:p>
            <a:p>
              <a:pPr marL="609585" indent="-609585" defTabSz="121917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en-US" sz="3200" kern="0" dirty="0">
                  <a:solidFill>
                    <a:srgbClr val="333399"/>
                  </a:solidFill>
                </a:rPr>
                <a:t>The graders can see the assignments and grade them.</a:t>
              </a:r>
            </a:p>
            <a:p>
              <a:pPr marL="609585" indent="-609585" defTabSz="121917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en-US" sz="3200" kern="0" dirty="0">
                  <a:solidFill>
                    <a:srgbClr val="333399"/>
                  </a:solidFill>
                </a:rPr>
                <a:t>The tested inputs work as expected with the exception where prerequisites where not met.</a:t>
              </a:r>
            </a:p>
            <a:p>
              <a:pPr algn="ctr"/>
              <a:endParaRPr lang="en-US" sz="3200" dirty="0"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143A78E4-BFCF-F84A-8E95-D93D07A5B17F}"/>
              </a:ext>
            </a:extLst>
          </p:cNvPr>
          <p:cNvGrpSpPr/>
          <p:nvPr/>
        </p:nvGrpSpPr>
        <p:grpSpPr>
          <a:xfrm>
            <a:off x="14047457" y="23677169"/>
            <a:ext cx="10527125" cy="8277552"/>
            <a:chOff x="2287081" y="6345693"/>
            <a:chExt cx="10527125" cy="8277552"/>
          </a:xfrm>
        </p:grpSpPr>
        <p:sp>
          <p:nvSpPr>
            <p:cNvPr id="74" name="Text Box 19">
              <a:extLst>
                <a:ext uri="{FF2B5EF4-FFF2-40B4-BE49-F238E27FC236}">
                  <a16:creationId xmlns:a16="http://schemas.microsoft.com/office/drawing/2014/main" id="{9E390E35-4B4F-5946-AD11-C4DE94FB17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7082" y="6345693"/>
              <a:ext cx="10527124" cy="9160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73991" tIns="36995" rIns="73991" bIns="36995">
              <a:spAutoFit/>
            </a:bodyPr>
            <a:lstStyle/>
            <a:p>
              <a:pPr algn="ctr" defTabSz="739304">
                <a:spcBef>
                  <a:spcPct val="50000"/>
                </a:spcBef>
                <a:defRPr/>
              </a:pPr>
              <a:r>
                <a:rPr lang="en-US" sz="5467" b="1" dirty="0">
                  <a:solidFill>
                    <a:schemeClr val="accent1">
                      <a:lumMod val="75000"/>
                    </a:schemeClr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  <a:t>SUMMARY</a:t>
              </a:r>
            </a:p>
          </p:txBody>
        </p:sp>
        <p:sp>
          <p:nvSpPr>
            <p:cNvPr id="75" name="Rounded Rectangle 74">
              <a:extLst>
                <a:ext uri="{FF2B5EF4-FFF2-40B4-BE49-F238E27FC236}">
                  <a16:creationId xmlns:a16="http://schemas.microsoft.com/office/drawing/2014/main" id="{F60EA7F5-CF05-114B-8FDA-8217E3844D8E}"/>
                </a:ext>
              </a:extLst>
            </p:cNvPr>
            <p:cNvSpPr/>
            <p:nvPr/>
          </p:nvSpPr>
          <p:spPr>
            <a:xfrm>
              <a:off x="2287081" y="7232350"/>
              <a:ext cx="10527125" cy="739089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609585" indent="-609585" defTabSz="121917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en-US" sz="3200" kern="0" dirty="0">
                  <a:solidFill>
                    <a:srgbClr val="333399"/>
                  </a:solidFill>
                </a:rPr>
                <a:t>Worked on refining and improving the user interface for some of the new pages created like the new grader page, and the courses page.</a:t>
              </a:r>
            </a:p>
            <a:p>
              <a:pPr marL="609585" indent="-609585" defTabSz="121917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en-US" sz="3200" kern="0" dirty="0">
                  <a:solidFill>
                    <a:srgbClr val="333399"/>
                  </a:solidFill>
                </a:rPr>
                <a:t>Used the Canvas built-in CSS classes to improve the UI.</a:t>
              </a:r>
            </a:p>
            <a:p>
              <a:pPr marL="609585" indent="-609585" defTabSz="121917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en-US" sz="3200" kern="0" dirty="0">
                  <a:solidFill>
                    <a:srgbClr val="333399"/>
                  </a:solidFill>
                </a:rPr>
                <a:t>Worked on the implementation of the LTI as an external application that can be integrated into Canvas LMS without being able to fully complete it.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28A87CC1-C3CE-5046-8FED-33F7C9C328F7}"/>
              </a:ext>
            </a:extLst>
          </p:cNvPr>
          <p:cNvGrpSpPr/>
          <p:nvPr/>
        </p:nvGrpSpPr>
        <p:grpSpPr>
          <a:xfrm>
            <a:off x="26046162" y="23651769"/>
            <a:ext cx="15597718" cy="8277552"/>
            <a:chOff x="2287081" y="6345693"/>
            <a:chExt cx="10527125" cy="8277552"/>
          </a:xfrm>
        </p:grpSpPr>
        <p:sp>
          <p:nvSpPr>
            <p:cNvPr id="80" name="Text Box 19">
              <a:extLst>
                <a:ext uri="{FF2B5EF4-FFF2-40B4-BE49-F238E27FC236}">
                  <a16:creationId xmlns:a16="http://schemas.microsoft.com/office/drawing/2014/main" id="{96284710-DBF2-E44E-ADF6-ECFD6CE8BE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7082" y="6345693"/>
              <a:ext cx="10527124" cy="9160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73991" tIns="36995" rIns="73991" bIns="36995">
              <a:spAutoFit/>
            </a:bodyPr>
            <a:lstStyle/>
            <a:p>
              <a:pPr algn="ctr" defTabSz="739304">
                <a:spcBef>
                  <a:spcPct val="50000"/>
                </a:spcBef>
                <a:defRPr/>
              </a:pPr>
              <a:r>
                <a:rPr lang="en-US" sz="5467" b="1" dirty="0">
                  <a:solidFill>
                    <a:schemeClr val="accent1">
                      <a:lumMod val="75000"/>
                    </a:schemeClr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  <a:t>SCREENSHOTS</a:t>
              </a:r>
            </a:p>
          </p:txBody>
        </p:sp>
        <p:sp>
          <p:nvSpPr>
            <p:cNvPr id="81" name="Rounded Rectangle 80">
              <a:extLst>
                <a:ext uri="{FF2B5EF4-FFF2-40B4-BE49-F238E27FC236}">
                  <a16:creationId xmlns:a16="http://schemas.microsoft.com/office/drawing/2014/main" id="{CA130338-28F1-1A4C-B3B1-185ED7681009}"/>
                </a:ext>
              </a:extLst>
            </p:cNvPr>
            <p:cNvSpPr/>
            <p:nvPr/>
          </p:nvSpPr>
          <p:spPr>
            <a:xfrm>
              <a:off x="2287081" y="7232350"/>
              <a:ext cx="10527125" cy="739089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609585" indent="-609585" defTabSz="5710624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endParaRPr lang="en-US" sz="3200" kern="0" dirty="0">
                <a:solidFill>
                  <a:srgbClr val="333399"/>
                </a:solidFill>
                <a:latin typeface="Arial" charset="0"/>
                <a:ea typeface="ＭＳ Ｐゴシック" charset="-128"/>
              </a:endParaRPr>
            </a:p>
          </p:txBody>
        </p:sp>
      </p:grpSp>
      <p:pic>
        <p:nvPicPr>
          <p:cNvPr id="67" name="Picture 6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A3DDCF74-4243-4C40-B493-2BA3CEDC70A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780710" y="24911792"/>
            <a:ext cx="11811225" cy="3861194"/>
          </a:xfrm>
          <a:prstGeom prst="rect">
            <a:avLst/>
          </a:prstGeom>
        </p:spPr>
      </p:pic>
      <p:pic>
        <p:nvPicPr>
          <p:cNvPr id="82" name="Picture 8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46162C8-2913-EE41-ACBC-95A5B0177E6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1847528" y="27724137"/>
            <a:ext cx="8444459" cy="4155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936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6" ma:contentTypeDescription="Create a new document." ma:contentTypeScope="" ma:versionID="368c5bd83c88e8dfca99475d3871c9b5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ebdd37c0a28e067fdd3973fd4e5d6d09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D23F31-C25F-4A9F-AA54-4FC9590179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customXml/itemProps3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4254</TotalTime>
  <Words>523</Words>
  <Application>Microsoft Macintosh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Damian Torrens</cp:lastModifiedBy>
  <cp:revision>117</cp:revision>
  <dcterms:created xsi:type="dcterms:W3CDTF">2019-06-25T19:12:02Z</dcterms:created>
  <dcterms:modified xsi:type="dcterms:W3CDTF">2020-12-04T17:19:04Z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