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sldIdLst>
    <p:sldId id="291"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p:scale>
          <a:sx n="25" d="100"/>
          <a:sy n="25" d="100"/>
        </p:scale>
        <p:origin x="2262" y="-7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Content Placeholder 4" descr="A close up of a sign&#10;&#10;Description automatically generated">
            <a:extLst>
              <a:ext uri="{FF2B5EF4-FFF2-40B4-BE49-F238E27FC236}">
                <a16:creationId xmlns:a16="http://schemas.microsoft.com/office/drawing/2014/main" id="{E621DCD8-8EA5-471D-9DB2-FAF212F91CA5}"/>
              </a:ext>
            </a:extLst>
          </p:cNvPr>
          <p:cNvPicPr>
            <a:picLocks noChangeAspect="1"/>
          </p:cNvPicPr>
          <p:nvPr userDrawn="1"/>
        </p:nvPicPr>
        <p:blipFill>
          <a:blip r:embed="rId2"/>
          <a:stretch>
            <a:fillRect/>
          </a:stretch>
        </p:blipFill>
        <p:spPr>
          <a:xfrm>
            <a:off x="1097308" y="1089188"/>
            <a:ext cx="3641448" cy="3126894"/>
          </a:xfrm>
          <a:prstGeom prst="rect">
            <a:avLst/>
          </a:prstGeom>
        </p:spPr>
      </p:pic>
    </p:spTree>
    <p:extLst>
      <p:ext uri="{BB962C8B-B14F-4D97-AF65-F5344CB8AC3E}">
        <p14:creationId xmlns:p14="http://schemas.microsoft.com/office/powerpoint/2010/main" val="38678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48E10276-EBF3-49C1-87F7-629215451257}"/>
              </a:ext>
            </a:extLst>
          </p:cNvPr>
          <p:cNvPicPr>
            <a:picLocks noChangeAspect="1"/>
          </p:cNvPicPr>
          <p:nvPr userDrawn="1"/>
        </p:nvPicPr>
        <p:blipFill>
          <a:blip r:embed="rId2"/>
          <a:stretch>
            <a:fillRect/>
          </a:stretch>
        </p:blipFill>
        <p:spPr>
          <a:xfrm>
            <a:off x="1196797" y="1016276"/>
            <a:ext cx="3641446" cy="3126894"/>
          </a:xfrm>
          <a:prstGeom prst="rect">
            <a:avLst/>
          </a:prstGeom>
        </p:spPr>
      </p:pic>
    </p:spTree>
    <p:extLst>
      <p:ext uri="{BB962C8B-B14F-4D97-AF65-F5344CB8AC3E}">
        <p14:creationId xmlns:p14="http://schemas.microsoft.com/office/powerpoint/2010/main" val="935825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39892949"/>
            <a:ext cx="32918400" cy="526695"/>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3" name="Content Placeholder 4" descr="A close up of a sign&#10;&#10;Description automatically generated">
            <a:extLst>
              <a:ext uri="{FF2B5EF4-FFF2-40B4-BE49-F238E27FC236}">
                <a16:creationId xmlns:a16="http://schemas.microsoft.com/office/drawing/2014/main" id="{822B3915-F74F-466A-A218-530699309EE0}"/>
              </a:ext>
            </a:extLst>
          </p:cNvPr>
          <p:cNvPicPr>
            <a:picLocks noChangeAspect="1"/>
          </p:cNvPicPr>
          <p:nvPr userDrawn="1"/>
        </p:nvPicPr>
        <p:blipFill>
          <a:blip r:embed="rId2"/>
          <a:stretch>
            <a:fillRect/>
          </a:stretch>
        </p:blipFill>
        <p:spPr>
          <a:xfrm>
            <a:off x="745665" y="41267399"/>
            <a:ext cx="2651530" cy="2276856"/>
          </a:xfrm>
          <a:prstGeom prst="rect">
            <a:avLst/>
          </a:prstGeom>
        </p:spPr>
      </p:pic>
    </p:spTree>
    <p:extLst>
      <p:ext uri="{BB962C8B-B14F-4D97-AF65-F5344CB8AC3E}">
        <p14:creationId xmlns:p14="http://schemas.microsoft.com/office/powerpoint/2010/main" val="1257355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4EFA1C-AD67-42CB-8453-2876F71A55C6}"/>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3" name="Rectangle 2">
            <a:extLst>
              <a:ext uri="{FF2B5EF4-FFF2-40B4-BE49-F238E27FC236}">
                <a16:creationId xmlns:a16="http://schemas.microsoft.com/office/drawing/2014/main" id="{858FA870-B1B1-4DEC-9AC9-E9343364F431}"/>
              </a:ext>
            </a:extLst>
          </p:cNvPr>
          <p:cNvSpPr/>
          <p:nvPr userDrawn="1"/>
        </p:nvSpPr>
        <p:spPr>
          <a:xfrm>
            <a:off x="0" y="39892949"/>
            <a:ext cx="32918400" cy="526695"/>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12" name="Picture 11" descr="A picture containing drawing&#10;&#10;Description automatically generated">
            <a:extLst>
              <a:ext uri="{FF2B5EF4-FFF2-40B4-BE49-F238E27FC236}">
                <a16:creationId xmlns:a16="http://schemas.microsoft.com/office/drawing/2014/main" id="{1D8B0F7F-7327-4AC6-95AB-455300B4EF41}"/>
              </a:ext>
            </a:extLst>
          </p:cNvPr>
          <p:cNvPicPr>
            <a:picLocks noChangeAspect="1"/>
          </p:cNvPicPr>
          <p:nvPr userDrawn="1"/>
        </p:nvPicPr>
        <p:blipFill>
          <a:blip r:embed="rId3"/>
          <a:stretch>
            <a:fillRect/>
          </a:stretch>
        </p:blipFill>
        <p:spPr>
          <a:xfrm>
            <a:off x="745665" y="41269424"/>
            <a:ext cx="2646812" cy="2272806"/>
          </a:xfrm>
          <a:prstGeom prst="rect">
            <a:avLst/>
          </a:prstGeom>
        </p:spPr>
      </p:pic>
    </p:spTree>
    <p:extLst>
      <p:ext uri="{BB962C8B-B14F-4D97-AF65-F5344CB8AC3E}">
        <p14:creationId xmlns:p14="http://schemas.microsoft.com/office/powerpoint/2010/main" val="3394207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190082"/>
      </p:ext>
    </p:extLst>
  </p:cSld>
  <p:clrMap bg1="lt1" tx1="dk1" bg2="lt2" tx2="dk2" accent1="accent1" accent2="accent2" accent3="accent3" accent4="accent4" accent5="accent5" accent6="accent6" hlink="hlink" folHlink="folHlink"/>
  <p:sldLayoutIdLst>
    <p:sldLayoutId id="2147483746" r:id="rId1"/>
    <p:sldLayoutId id="2147483745" r:id="rId2"/>
    <p:sldLayoutId id="2147483747" r:id="rId3"/>
    <p:sldLayoutId id="2147483748" r:id="rId4"/>
  </p:sldLayoutIdLst>
  <p:txStyles>
    <p:titleStyle>
      <a:lvl1pPr algn="l" defTabSz="2468880" rtl="0" eaLnBrk="1" latinLnBrk="0" hangingPunct="1">
        <a:lnSpc>
          <a:spcPct val="90000"/>
        </a:lnSpc>
        <a:spcBef>
          <a:spcPct val="0"/>
        </a:spcBef>
        <a:buNone/>
        <a:defRPr sz="11880" b="1" kern="1200">
          <a:solidFill>
            <a:schemeClr val="bg1"/>
          </a:solidFill>
          <a:latin typeface="Neue Haas Grotesk Text Pro" panose="020B0504020202020204" pitchFamily="34" charset="0"/>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bg1"/>
          </a:solidFill>
          <a:latin typeface="Neue Haas Grotesk Text Pro" panose="020B0504020202020204" pitchFamily="34" charset="0"/>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bg1"/>
          </a:solidFill>
          <a:latin typeface="Neue Haas Grotesk Text Pro" panose="020B0504020202020204" pitchFamily="34" charset="0"/>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news.it.ufl.edu/education/canvas-selected-as-ufs-centrally-supported-course-management-system/" TargetMode="External"/><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2">
            <a:extLst>
              <a:ext uri="{FF2B5EF4-FFF2-40B4-BE49-F238E27FC236}">
                <a16:creationId xmlns:a16="http://schemas.microsoft.com/office/drawing/2014/main" id="{3326A7EB-0544-4D3F-8620-608E176B1E2D}"/>
              </a:ext>
            </a:extLst>
          </p:cNvPr>
          <p:cNvSpPr txBox="1">
            <a:spLocks noChangeArrowheads="1"/>
          </p:cNvSpPr>
          <p:nvPr/>
        </p:nvSpPr>
        <p:spPr bwMode="auto">
          <a:xfrm>
            <a:off x="3669833" y="41169369"/>
            <a:ext cx="25233383" cy="979364"/>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bg2"/>
                </a:solidFill>
              </a:rPr>
              <a:t>The material presented in this poster is based upon the work supported by Deng Pan. I thank Deng Pan for his assistance and mentorship that I received throughout the senior design project.</a:t>
            </a:r>
          </a:p>
        </p:txBody>
      </p:sp>
      <p:sp>
        <p:nvSpPr>
          <p:cNvPr id="4" name="Text Box 19">
            <a:extLst>
              <a:ext uri="{FF2B5EF4-FFF2-40B4-BE49-F238E27FC236}">
                <a16:creationId xmlns:a16="http://schemas.microsoft.com/office/drawing/2014/main" id="{987AAD38-3F70-4D75-84B6-AA1849F3864A}"/>
              </a:ext>
            </a:extLst>
          </p:cNvPr>
          <p:cNvSpPr txBox="1">
            <a:spLocks noChangeArrowheads="1"/>
          </p:cNvSpPr>
          <p:nvPr/>
        </p:nvSpPr>
        <p:spPr bwMode="auto">
          <a:xfrm>
            <a:off x="3272729" y="40482393"/>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6" name="TextBox 3">
            <a:extLst>
              <a:ext uri="{FF2B5EF4-FFF2-40B4-BE49-F238E27FC236}">
                <a16:creationId xmlns:a16="http://schemas.microsoft.com/office/drawing/2014/main" id="{50B115B5-F8D2-4A79-9D3B-4A38B45DCAEF}"/>
              </a:ext>
            </a:extLst>
          </p:cNvPr>
          <p:cNvSpPr txBox="1">
            <a:spLocks noChangeArrowheads="1"/>
          </p:cNvSpPr>
          <p:nvPr/>
        </p:nvSpPr>
        <p:spPr bwMode="auto">
          <a:xfrm>
            <a:off x="7504835" y="335034"/>
            <a:ext cx="18516600" cy="2554545"/>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dirty="0">
                <a:solidFill>
                  <a:schemeClr val="bg2"/>
                </a:solidFill>
              </a:rPr>
              <a:t>Computer Science</a:t>
            </a:r>
          </a:p>
          <a:p>
            <a:pPr algn="ctr" eaLnBrk="1" hangingPunct="1"/>
            <a:r>
              <a:rPr lang="en-US" altLang="en-US" i="1" dirty="0">
                <a:solidFill>
                  <a:schemeClr val="bg2"/>
                </a:solidFill>
              </a:rPr>
              <a:t>Fall 2020 Senior Design Project</a:t>
            </a:r>
          </a:p>
        </p:txBody>
      </p:sp>
      <p:sp>
        <p:nvSpPr>
          <p:cNvPr id="8" name="Text Box 12">
            <a:extLst>
              <a:ext uri="{FF2B5EF4-FFF2-40B4-BE49-F238E27FC236}">
                <a16:creationId xmlns:a16="http://schemas.microsoft.com/office/drawing/2014/main" id="{42AB64D0-3610-4A7D-B618-41E259C835AA}"/>
              </a:ext>
            </a:extLst>
          </p:cNvPr>
          <p:cNvSpPr txBox="1">
            <a:spLocks noChangeArrowheads="1"/>
          </p:cNvSpPr>
          <p:nvPr/>
        </p:nvSpPr>
        <p:spPr bwMode="auto">
          <a:xfrm>
            <a:off x="3561485" y="3102761"/>
            <a:ext cx="26403300" cy="32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err="1">
                <a:solidFill>
                  <a:schemeClr val="bg2"/>
                </a:solidFill>
              </a:rPr>
              <a:t>GraderFinder</a:t>
            </a:r>
            <a:endParaRPr lang="en-US" altLang="en-US" sz="10000" b="1" dirty="0">
              <a:solidFill>
                <a:schemeClr val="bg2"/>
              </a:solidFill>
            </a:endParaRPr>
          </a:p>
          <a:p>
            <a:pPr algn="ctr">
              <a:spcBef>
                <a:spcPct val="0"/>
              </a:spcBef>
              <a:buNone/>
            </a:pPr>
            <a:r>
              <a:rPr lang="en-US" altLang="en-US" sz="3500" b="1" dirty="0">
                <a:solidFill>
                  <a:schemeClr val="bg2"/>
                </a:solidFill>
              </a:rPr>
              <a:t>Student: </a:t>
            </a:r>
            <a:r>
              <a:rPr lang="en-US" altLang="en-US" sz="3500" dirty="0">
                <a:solidFill>
                  <a:schemeClr val="bg2"/>
                </a:solidFill>
              </a:rPr>
              <a:t>Nicholas Delamo, Florida International University</a:t>
            </a:r>
          </a:p>
          <a:p>
            <a:pPr algn="ctr">
              <a:spcBef>
                <a:spcPct val="0"/>
              </a:spcBef>
              <a:buNone/>
            </a:pPr>
            <a:r>
              <a:rPr lang="en-US" altLang="en-US" sz="3500" b="1" dirty="0">
                <a:solidFill>
                  <a:schemeClr val="bg2"/>
                </a:solidFill>
              </a:rPr>
              <a:t>Mentor:</a:t>
            </a:r>
            <a:r>
              <a:rPr lang="en-US" altLang="en-US" sz="3500" b="1" i="1" dirty="0">
                <a:solidFill>
                  <a:schemeClr val="bg2"/>
                </a:solidFill>
              </a:rPr>
              <a:t> </a:t>
            </a:r>
            <a:r>
              <a:rPr lang="en-US" altLang="en-US" sz="3500" i="1" dirty="0">
                <a:solidFill>
                  <a:schemeClr val="bg2"/>
                </a:solidFill>
              </a:rPr>
              <a:t>Deng Pan, Florida International University</a:t>
            </a:r>
            <a:endParaRPr lang="en-US" altLang="ja-JP" sz="3500" dirty="0">
              <a:solidFill>
                <a:schemeClr val="bg2"/>
              </a:solidFill>
            </a:endParaRPr>
          </a:p>
          <a:p>
            <a:pPr algn="ctr">
              <a:spcBef>
                <a:spcPct val="0"/>
              </a:spcBef>
              <a:buNone/>
            </a:pPr>
            <a:r>
              <a:rPr lang="en-US" altLang="en-US" sz="3500" b="1" dirty="0">
                <a:solidFill>
                  <a:schemeClr val="bg2"/>
                </a:solidFill>
              </a:rPr>
              <a:t>Instructor/Faculty:</a:t>
            </a:r>
            <a:r>
              <a:rPr lang="en-US" altLang="en-US" sz="3500" b="1" i="1" dirty="0">
                <a:solidFill>
                  <a:schemeClr val="bg2"/>
                </a:solidFill>
              </a:rPr>
              <a:t> </a:t>
            </a:r>
            <a:r>
              <a:rPr lang="en-US" altLang="en-US" sz="3500" i="1" dirty="0">
                <a:solidFill>
                  <a:schemeClr val="bg2"/>
                </a:solidFill>
              </a:rPr>
              <a:t>Masoud </a:t>
            </a:r>
            <a:r>
              <a:rPr lang="en-US" altLang="en-US" sz="3500" i="1" dirty="0" err="1">
                <a:solidFill>
                  <a:schemeClr val="bg2"/>
                </a:solidFill>
              </a:rPr>
              <a:t>Sadjadi</a:t>
            </a:r>
            <a:r>
              <a:rPr lang="en-US" altLang="ja-JP" sz="3500" dirty="0">
                <a:solidFill>
                  <a:schemeClr val="bg2"/>
                </a:solidFill>
              </a:rPr>
              <a:t>,</a:t>
            </a:r>
            <a:r>
              <a:rPr lang="en-US" altLang="ja-JP" sz="3500" i="1" dirty="0">
                <a:solidFill>
                  <a:schemeClr val="bg2"/>
                </a:solidFill>
              </a:rPr>
              <a:t> </a:t>
            </a:r>
            <a:r>
              <a:rPr lang="en-US" altLang="en-US" sz="3500" dirty="0">
                <a:solidFill>
                  <a:schemeClr val="bg2"/>
                </a:solidFill>
              </a:rPr>
              <a:t>Florida International University</a:t>
            </a:r>
          </a:p>
        </p:txBody>
      </p:sp>
      <p:sp>
        <p:nvSpPr>
          <p:cNvPr id="12" name="TextBox 42">
            <a:extLst>
              <a:ext uri="{FF2B5EF4-FFF2-40B4-BE49-F238E27FC236}">
                <a16:creationId xmlns:a16="http://schemas.microsoft.com/office/drawing/2014/main" id="{C50A86DF-2F11-445E-88D9-9EB24204D61A}"/>
              </a:ext>
            </a:extLst>
          </p:cNvPr>
          <p:cNvSpPr txBox="1">
            <a:spLocks noChangeArrowheads="1"/>
          </p:cNvSpPr>
          <p:nvPr/>
        </p:nvSpPr>
        <p:spPr bwMode="auto">
          <a:xfrm>
            <a:off x="28794868" y="626989"/>
            <a:ext cx="3447582" cy="2262589"/>
          </a:xfrm>
          <a:prstGeom prst="rect">
            <a:avLst/>
          </a:prstGeom>
          <a:blipFill>
            <a:blip r:embed="rId2">
              <a:extLst>
                <a:ext uri="{837473B0-CC2E-450A-ABE3-18F120FF3D39}">
                  <a1611:picAttrSrcUrl xmlns:a1611="http://schemas.microsoft.com/office/drawing/2016/11/main" r:id="rId3"/>
                </a:ext>
              </a:extLst>
            </a:blip>
            <a:stretch>
              <a:fillRect/>
            </a:stretch>
          </a:blipFill>
          <a:ln>
            <a:noFill/>
          </a:ln>
        </p:spPr>
        <p:txBody>
          <a:bodyPr wrap="square">
            <a:noAutofit/>
          </a:bodyP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en-US" altLang="en-US" sz="3000" dirty="0">
              <a:solidFill>
                <a:schemeClr val="bg2"/>
              </a:solidFill>
            </a:endParaRPr>
          </a:p>
        </p:txBody>
      </p:sp>
      <p:sp>
        <p:nvSpPr>
          <p:cNvPr id="14" name="Text Box 19">
            <a:extLst>
              <a:ext uri="{FF2B5EF4-FFF2-40B4-BE49-F238E27FC236}">
                <a16:creationId xmlns:a16="http://schemas.microsoft.com/office/drawing/2014/main" id="{B29FD7EB-747A-4072-87C3-943FF7FA497D}"/>
              </a:ext>
            </a:extLst>
          </p:cNvPr>
          <p:cNvSpPr txBox="1">
            <a:spLocks noChangeArrowheads="1"/>
          </p:cNvSpPr>
          <p:nvPr/>
        </p:nvSpPr>
        <p:spPr bwMode="auto">
          <a:xfrm>
            <a:off x="3648713" y="747636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PROBLEM</a:t>
            </a:r>
          </a:p>
        </p:txBody>
      </p:sp>
      <p:sp>
        <p:nvSpPr>
          <p:cNvPr id="16" name="Text Box 19">
            <a:extLst>
              <a:ext uri="{FF2B5EF4-FFF2-40B4-BE49-F238E27FC236}">
                <a16:creationId xmlns:a16="http://schemas.microsoft.com/office/drawing/2014/main" id="{2427A9B6-1837-4FBC-A93C-A5BBAE03C124}"/>
              </a:ext>
            </a:extLst>
          </p:cNvPr>
          <p:cNvSpPr txBox="1">
            <a:spLocks noChangeArrowheads="1"/>
          </p:cNvSpPr>
          <p:nvPr/>
        </p:nvSpPr>
        <p:spPr bwMode="auto">
          <a:xfrm>
            <a:off x="14051799" y="7470411"/>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CURRENT SYSTEM</a:t>
            </a:r>
          </a:p>
        </p:txBody>
      </p:sp>
      <p:sp>
        <p:nvSpPr>
          <p:cNvPr id="35" name="Text Box 19">
            <a:extLst>
              <a:ext uri="{FF2B5EF4-FFF2-40B4-BE49-F238E27FC236}">
                <a16:creationId xmlns:a16="http://schemas.microsoft.com/office/drawing/2014/main" id="{A983F3B7-960A-437D-AF44-6361E7FCDE24}"/>
              </a:ext>
            </a:extLst>
          </p:cNvPr>
          <p:cNvSpPr txBox="1">
            <a:spLocks noChangeArrowheads="1"/>
          </p:cNvSpPr>
          <p:nvPr/>
        </p:nvSpPr>
        <p:spPr bwMode="auto">
          <a:xfrm>
            <a:off x="24479888" y="750591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REQUIREMENTS</a:t>
            </a:r>
          </a:p>
        </p:txBody>
      </p:sp>
      <p:sp>
        <p:nvSpPr>
          <p:cNvPr id="37" name="Text Box 19">
            <a:extLst>
              <a:ext uri="{FF2B5EF4-FFF2-40B4-BE49-F238E27FC236}">
                <a16:creationId xmlns:a16="http://schemas.microsoft.com/office/drawing/2014/main" id="{B64B5CEA-9C02-43C1-B080-009892248751}"/>
              </a:ext>
            </a:extLst>
          </p:cNvPr>
          <p:cNvSpPr txBox="1">
            <a:spLocks noChangeArrowheads="1"/>
          </p:cNvSpPr>
          <p:nvPr/>
        </p:nvSpPr>
        <p:spPr bwMode="auto">
          <a:xfrm>
            <a:off x="3648713" y="17152826"/>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SYSTEM DESIGN</a:t>
            </a:r>
          </a:p>
        </p:txBody>
      </p:sp>
      <p:sp>
        <p:nvSpPr>
          <p:cNvPr id="39" name="Text Box 19">
            <a:extLst>
              <a:ext uri="{FF2B5EF4-FFF2-40B4-BE49-F238E27FC236}">
                <a16:creationId xmlns:a16="http://schemas.microsoft.com/office/drawing/2014/main" id="{952C1C80-7086-4DA2-95AD-B70021D7D191}"/>
              </a:ext>
            </a:extLst>
          </p:cNvPr>
          <p:cNvSpPr txBox="1">
            <a:spLocks noChangeArrowheads="1"/>
          </p:cNvSpPr>
          <p:nvPr/>
        </p:nvSpPr>
        <p:spPr bwMode="auto">
          <a:xfrm>
            <a:off x="14051799" y="1715282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OBJECT DESIGN</a:t>
            </a:r>
          </a:p>
        </p:txBody>
      </p:sp>
      <p:sp>
        <p:nvSpPr>
          <p:cNvPr id="41" name="Text Box 19">
            <a:extLst>
              <a:ext uri="{FF2B5EF4-FFF2-40B4-BE49-F238E27FC236}">
                <a16:creationId xmlns:a16="http://schemas.microsoft.com/office/drawing/2014/main" id="{01F04685-644C-4E0E-A8A8-26A84BC0E45F}"/>
              </a:ext>
            </a:extLst>
          </p:cNvPr>
          <p:cNvSpPr txBox="1">
            <a:spLocks noChangeArrowheads="1"/>
          </p:cNvSpPr>
          <p:nvPr/>
        </p:nvSpPr>
        <p:spPr bwMode="auto">
          <a:xfrm>
            <a:off x="24479888" y="1718237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TECHNOLOGIES</a:t>
            </a:r>
          </a:p>
        </p:txBody>
      </p:sp>
      <p:sp>
        <p:nvSpPr>
          <p:cNvPr id="43" name="Text Box 19">
            <a:extLst>
              <a:ext uri="{FF2B5EF4-FFF2-40B4-BE49-F238E27FC236}">
                <a16:creationId xmlns:a16="http://schemas.microsoft.com/office/drawing/2014/main" id="{C49BC42E-B457-414A-8885-A0E98A142666}"/>
              </a:ext>
            </a:extLst>
          </p:cNvPr>
          <p:cNvSpPr txBox="1">
            <a:spLocks noChangeArrowheads="1"/>
          </p:cNvSpPr>
          <p:nvPr/>
        </p:nvSpPr>
        <p:spPr bwMode="auto">
          <a:xfrm>
            <a:off x="3648713" y="2764135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VERIFICATION</a:t>
            </a:r>
          </a:p>
        </p:txBody>
      </p:sp>
      <p:sp>
        <p:nvSpPr>
          <p:cNvPr id="45" name="Text Box 19">
            <a:extLst>
              <a:ext uri="{FF2B5EF4-FFF2-40B4-BE49-F238E27FC236}">
                <a16:creationId xmlns:a16="http://schemas.microsoft.com/office/drawing/2014/main" id="{D3412856-FF01-40E1-A213-DFE48C6462D4}"/>
              </a:ext>
            </a:extLst>
          </p:cNvPr>
          <p:cNvSpPr txBox="1">
            <a:spLocks noChangeArrowheads="1"/>
          </p:cNvSpPr>
          <p:nvPr/>
        </p:nvSpPr>
        <p:spPr bwMode="auto">
          <a:xfrm>
            <a:off x="14051799" y="2764135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SUMMARY</a:t>
            </a:r>
          </a:p>
        </p:txBody>
      </p:sp>
      <p:sp>
        <p:nvSpPr>
          <p:cNvPr id="47" name="Text Box 19">
            <a:extLst>
              <a:ext uri="{FF2B5EF4-FFF2-40B4-BE49-F238E27FC236}">
                <a16:creationId xmlns:a16="http://schemas.microsoft.com/office/drawing/2014/main" id="{109ED16E-5B5C-42C5-A73B-0B225F50BCBC}"/>
              </a:ext>
            </a:extLst>
          </p:cNvPr>
          <p:cNvSpPr txBox="1">
            <a:spLocks noChangeArrowheads="1"/>
          </p:cNvSpPr>
          <p:nvPr/>
        </p:nvSpPr>
        <p:spPr bwMode="auto">
          <a:xfrm>
            <a:off x="24479888" y="2767090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SCREENSHOTS</a:t>
            </a:r>
          </a:p>
        </p:txBody>
      </p:sp>
      <p:sp>
        <p:nvSpPr>
          <p:cNvPr id="49" name="TextBox 18">
            <a:extLst>
              <a:ext uri="{FF2B5EF4-FFF2-40B4-BE49-F238E27FC236}">
                <a16:creationId xmlns:a16="http://schemas.microsoft.com/office/drawing/2014/main" id="{FDA5E149-9289-465B-8F07-547C06015AF5}"/>
              </a:ext>
            </a:extLst>
          </p:cNvPr>
          <p:cNvSpPr txBox="1">
            <a:spLocks noChangeArrowheads="1"/>
          </p:cNvSpPr>
          <p:nvPr/>
        </p:nvSpPr>
        <p:spPr bwMode="auto">
          <a:xfrm>
            <a:off x="1260440" y="37847726"/>
            <a:ext cx="316579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3600" i="1" dirty="0">
                <a:solidFill>
                  <a:srgbClr val="FFFF00"/>
                </a:solidFill>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p>
        </p:txBody>
      </p:sp>
      <p:sp>
        <p:nvSpPr>
          <p:cNvPr id="3" name="TextBox 2">
            <a:extLst>
              <a:ext uri="{FF2B5EF4-FFF2-40B4-BE49-F238E27FC236}">
                <a16:creationId xmlns:a16="http://schemas.microsoft.com/office/drawing/2014/main" id="{328371EE-AFF1-479D-A1AA-1B15AE0F2047}"/>
              </a:ext>
            </a:extLst>
          </p:cNvPr>
          <p:cNvSpPr txBox="1"/>
          <p:nvPr/>
        </p:nvSpPr>
        <p:spPr>
          <a:xfrm>
            <a:off x="3272729" y="8778420"/>
            <a:ext cx="6599182" cy="7752155"/>
          </a:xfrm>
          <a:prstGeom prst="rect">
            <a:avLst/>
          </a:prstGeom>
          <a:noFill/>
        </p:spPr>
        <p:txBody>
          <a:bodyPr wrap="square" rtlCol="0">
            <a:noAutofit/>
          </a:bodyPr>
          <a:lstStyle/>
          <a:p>
            <a:pPr lvl="0" defTabSz="914400" fontAlgn="base">
              <a:spcBef>
                <a:spcPct val="0"/>
              </a:spcBef>
              <a:spcAft>
                <a:spcPct val="0"/>
              </a:spcAft>
              <a:defRPr/>
            </a:pPr>
            <a:r>
              <a:rPr lang="en-US" altLang="en-US" sz="2800" kern="0" dirty="0">
                <a:solidFill>
                  <a:schemeClr val="bg1"/>
                </a:solidFill>
                <a:ea typeface="MS PGothic" panose="020B0600070205080204" pitchFamily="34" charset="-128"/>
              </a:rPr>
              <a:t>It is often a cumbersome process for an instructor to find a potential grader to grade an assignment. Teachers often rely on email and other unclear methods to find a grader. Graders only have a limited time frame to find an assignment to grade before the start of the semester. </a:t>
            </a:r>
            <a:r>
              <a:rPr lang="en-US" altLang="en-US" sz="2800" kern="0" dirty="0" err="1">
                <a:solidFill>
                  <a:schemeClr val="bg1"/>
                </a:solidFill>
                <a:ea typeface="MS PGothic" panose="020B0600070205080204" pitchFamily="34" charset="-128"/>
              </a:rPr>
              <a:t>GraderFinder</a:t>
            </a:r>
            <a:r>
              <a:rPr lang="en-US" altLang="en-US" sz="2800" kern="0" dirty="0">
                <a:solidFill>
                  <a:schemeClr val="bg1"/>
                </a:solidFill>
                <a:ea typeface="MS PGothic" panose="020B0600070205080204" pitchFamily="34" charset="-128"/>
              </a:rPr>
              <a:t> solves these issues by providing an easy way for instructors to post the assignments that they need graded and for graders to find an assignment to grade on an assignment basis rather than a semester basis.</a:t>
            </a:r>
            <a:endParaRPr lang="en-US" sz="2800" dirty="0">
              <a:solidFill>
                <a:schemeClr val="bg1"/>
              </a:solidFill>
            </a:endParaRPr>
          </a:p>
        </p:txBody>
      </p:sp>
      <p:sp>
        <p:nvSpPr>
          <p:cNvPr id="22" name="TextBox 21">
            <a:extLst>
              <a:ext uri="{FF2B5EF4-FFF2-40B4-BE49-F238E27FC236}">
                <a16:creationId xmlns:a16="http://schemas.microsoft.com/office/drawing/2014/main" id="{C1AED06C-78DD-4F96-B6AE-DFD1C6D44606}"/>
              </a:ext>
            </a:extLst>
          </p:cNvPr>
          <p:cNvSpPr txBox="1"/>
          <p:nvPr/>
        </p:nvSpPr>
        <p:spPr>
          <a:xfrm>
            <a:off x="12986933" y="8713693"/>
            <a:ext cx="6599182" cy="7752155"/>
          </a:xfrm>
          <a:prstGeom prst="rect">
            <a:avLst/>
          </a:prstGeom>
          <a:noFill/>
        </p:spPr>
        <p:txBody>
          <a:bodyPr wrap="square" rtlCol="0">
            <a:noAutofit/>
          </a:bodyPr>
          <a:lstStyle/>
          <a:p>
            <a:r>
              <a:rPr lang="en-US" sz="2800" dirty="0">
                <a:solidFill>
                  <a:schemeClr val="bg1"/>
                </a:solidFill>
              </a:rPr>
              <a:t>This is the first iteration of </a:t>
            </a:r>
            <a:r>
              <a:rPr lang="en-US" sz="2800" dirty="0" err="1">
                <a:solidFill>
                  <a:schemeClr val="bg1"/>
                </a:solidFill>
              </a:rPr>
              <a:t>GraderFinder</a:t>
            </a:r>
            <a:r>
              <a:rPr lang="en-US" sz="2800" dirty="0">
                <a:solidFill>
                  <a:schemeClr val="bg1"/>
                </a:solidFill>
              </a:rPr>
              <a:t>. Because</a:t>
            </a:r>
          </a:p>
          <a:p>
            <a:r>
              <a:rPr lang="en-US" sz="2800" dirty="0">
                <a:solidFill>
                  <a:schemeClr val="bg1"/>
                </a:solidFill>
              </a:rPr>
              <a:t>of this, the base system used is a version of</a:t>
            </a:r>
          </a:p>
          <a:p>
            <a:r>
              <a:rPr lang="en-US" sz="2800" dirty="0">
                <a:solidFill>
                  <a:schemeClr val="bg1"/>
                </a:solidFill>
              </a:rPr>
              <a:t>Canvas modified by the Product Owner. From</a:t>
            </a:r>
          </a:p>
          <a:p>
            <a:r>
              <a:rPr lang="en-US" sz="2800" dirty="0">
                <a:solidFill>
                  <a:schemeClr val="bg1"/>
                </a:solidFill>
              </a:rPr>
              <a:t>here, the application inherited basic forms, views,</a:t>
            </a:r>
          </a:p>
          <a:p>
            <a:r>
              <a:rPr lang="en-US" sz="2800" dirty="0">
                <a:solidFill>
                  <a:schemeClr val="bg1"/>
                </a:solidFill>
              </a:rPr>
              <a:t>and database management provided by the opensource Learning Management System maintained</a:t>
            </a:r>
          </a:p>
          <a:p>
            <a:r>
              <a:rPr lang="en-US" sz="2800" dirty="0">
                <a:solidFill>
                  <a:schemeClr val="bg1"/>
                </a:solidFill>
              </a:rPr>
              <a:t>by Instructure Inc.</a:t>
            </a:r>
          </a:p>
        </p:txBody>
      </p:sp>
      <p:sp>
        <p:nvSpPr>
          <p:cNvPr id="23" name="TextBox 22">
            <a:extLst>
              <a:ext uri="{FF2B5EF4-FFF2-40B4-BE49-F238E27FC236}">
                <a16:creationId xmlns:a16="http://schemas.microsoft.com/office/drawing/2014/main" id="{5EB43A0F-F9B2-4713-A9C2-B4C0A80CA37A}"/>
              </a:ext>
            </a:extLst>
          </p:cNvPr>
          <p:cNvSpPr txBox="1"/>
          <p:nvPr/>
        </p:nvSpPr>
        <p:spPr>
          <a:xfrm>
            <a:off x="23883573" y="8713694"/>
            <a:ext cx="6599182" cy="7752155"/>
          </a:xfrm>
          <a:prstGeom prst="rect">
            <a:avLst/>
          </a:prstGeom>
          <a:noFill/>
        </p:spPr>
        <p:txBody>
          <a:bodyPr wrap="square" rtlCol="0">
            <a:noAutofit/>
          </a:bodyPr>
          <a:lstStyle/>
          <a:p>
            <a:pPr marL="342900" indent="-342900" fontAlgn="base">
              <a:buFont typeface="+mj-lt"/>
              <a:buAutoNum type="arabicPeriod"/>
            </a:pPr>
            <a:r>
              <a:rPr lang="en-US" sz="1600" dirty="0">
                <a:solidFill>
                  <a:schemeClr val="bg1"/>
                </a:solidFill>
              </a:rPr>
              <a:t>As a developer, I want to set up a GitHub repository to be able to collaborate with other code-base contributors.</a:t>
            </a:r>
          </a:p>
          <a:p>
            <a:pPr marL="342900" indent="-342900" fontAlgn="base">
              <a:buFont typeface="+mj-lt"/>
              <a:buAutoNum type="arabicPeriod"/>
            </a:pPr>
            <a:r>
              <a:rPr lang="en-US" sz="1600" dirty="0">
                <a:solidFill>
                  <a:schemeClr val="bg1"/>
                </a:solidFill>
              </a:rPr>
              <a:t>As a developer, I want to read the LTI specifications to understand how to use it in the code of our project.</a:t>
            </a:r>
          </a:p>
          <a:p>
            <a:pPr marL="342900" indent="-342900" fontAlgn="base">
              <a:buFont typeface="+mj-lt"/>
              <a:buAutoNum type="arabicPeriod"/>
            </a:pPr>
            <a:r>
              <a:rPr lang="en-US" sz="1600" dirty="0">
                <a:solidFill>
                  <a:schemeClr val="bg1"/>
                </a:solidFill>
              </a:rPr>
              <a:t>As a developer, I want to learn how to use the Ruby programming language to code the frontend and backend of our project.</a:t>
            </a:r>
          </a:p>
          <a:p>
            <a:pPr marL="342900" indent="-342900" fontAlgn="base">
              <a:buFont typeface="+mj-lt"/>
              <a:buAutoNum type="arabicPeriod"/>
            </a:pPr>
            <a:r>
              <a:rPr lang="en-US" sz="1600" dirty="0">
                <a:solidFill>
                  <a:schemeClr val="bg1"/>
                </a:solidFill>
              </a:rPr>
              <a:t>As a developer, I want to implement functionality to allow new users to use </a:t>
            </a:r>
            <a:r>
              <a:rPr lang="en-US" sz="1600" dirty="0" err="1">
                <a:solidFill>
                  <a:schemeClr val="bg1"/>
                </a:solidFill>
              </a:rPr>
              <a:t>GraderFinder</a:t>
            </a:r>
            <a:r>
              <a:rPr lang="en-US" sz="1600" dirty="0">
                <a:solidFill>
                  <a:schemeClr val="bg1"/>
                </a:solidFill>
              </a:rPr>
              <a:t>.</a:t>
            </a:r>
          </a:p>
          <a:p>
            <a:pPr marL="342900" indent="-342900" fontAlgn="base">
              <a:buFont typeface="+mj-lt"/>
              <a:buAutoNum type="arabicPeriod"/>
            </a:pPr>
            <a:r>
              <a:rPr lang="en-US" sz="1600" dirty="0">
                <a:solidFill>
                  <a:schemeClr val="bg1"/>
                </a:solidFill>
              </a:rPr>
              <a:t>As a user who is a student, I want to have a way to input my GPA, prerequisite courses, and grades for those courses to become a grader.</a:t>
            </a:r>
          </a:p>
          <a:p>
            <a:pPr marL="342900" indent="-342900" fontAlgn="base">
              <a:buFont typeface="+mj-lt"/>
              <a:buAutoNum type="arabicPeriod"/>
            </a:pPr>
            <a:r>
              <a:rPr lang="en-US" sz="1600" dirty="0">
                <a:solidFill>
                  <a:schemeClr val="bg1"/>
                </a:solidFill>
              </a:rPr>
              <a:t>As a developer, I want to create a use case diagram to understand and document the overall design of the system such as the actors and functions.</a:t>
            </a:r>
          </a:p>
          <a:p>
            <a:pPr marL="342900" indent="-342900" fontAlgn="base">
              <a:buFont typeface="+mj-lt"/>
              <a:buAutoNum type="arabicPeriod"/>
            </a:pPr>
            <a:r>
              <a:rPr lang="en-US" sz="1600" dirty="0">
                <a:solidFill>
                  <a:schemeClr val="bg1"/>
                </a:solidFill>
              </a:rPr>
              <a:t>As a developer, I want to create sequence diagrams to document how the functionality of the system works.</a:t>
            </a:r>
          </a:p>
          <a:p>
            <a:pPr marL="342900" indent="-342900" fontAlgn="base">
              <a:buFont typeface="+mj-lt"/>
              <a:buAutoNum type="arabicPeriod"/>
            </a:pPr>
            <a:r>
              <a:rPr lang="en-US" sz="1600" dirty="0">
                <a:solidFill>
                  <a:schemeClr val="bg1"/>
                </a:solidFill>
              </a:rPr>
              <a:t>Create methods to select assignments the grader is eligible for. As a developer, I want to create methods to select assignments a grader is eligible for to automate the process for professors in need of graders.</a:t>
            </a:r>
          </a:p>
          <a:p>
            <a:pPr marL="342900" indent="-342900" fontAlgn="base">
              <a:buFont typeface="+mj-lt"/>
              <a:buAutoNum type="arabicPeriod"/>
            </a:pPr>
            <a:r>
              <a:rPr lang="en-US" sz="1600" dirty="0">
                <a:solidFill>
                  <a:schemeClr val="bg1"/>
                </a:solidFill>
              </a:rPr>
              <a:t>As a developer, I want to refine our use case diagram to document the edge cases that were not included in the initial design.</a:t>
            </a:r>
          </a:p>
          <a:p>
            <a:pPr marL="342900" indent="-342900" fontAlgn="base">
              <a:buFont typeface="+mj-lt"/>
              <a:buAutoNum type="arabicPeriod"/>
            </a:pPr>
            <a:r>
              <a:rPr lang="en-US" sz="1600" dirty="0">
                <a:solidFill>
                  <a:schemeClr val="bg1"/>
                </a:solidFill>
              </a:rPr>
              <a:t>As a user who is a grader, I want to simply click a button to easily apply to grade an assignment.</a:t>
            </a:r>
          </a:p>
          <a:p>
            <a:pPr marL="342900" indent="-342900" fontAlgn="base">
              <a:buFont typeface="+mj-lt"/>
              <a:buAutoNum type="arabicPeriod"/>
            </a:pPr>
            <a:r>
              <a:rPr lang="en-US" sz="1600" dirty="0">
                <a:solidFill>
                  <a:schemeClr val="bg1"/>
                </a:solidFill>
              </a:rPr>
              <a:t>As a developer, I want to create a class diagram to understand and document how the separate classes and functions of the system interact with each other.</a:t>
            </a:r>
          </a:p>
          <a:p>
            <a:pPr marL="342900" indent="-342900" fontAlgn="base">
              <a:buFont typeface="+mj-lt"/>
              <a:buAutoNum type="arabicPeriod"/>
            </a:pPr>
            <a:r>
              <a:rPr lang="en-US" sz="1600" dirty="0">
                <a:solidFill>
                  <a:schemeClr val="bg1"/>
                </a:solidFill>
              </a:rPr>
              <a:t>As a user who is an instructor, I want to select what grader I would like to grade my course’s assignments to choose who I prefer instead of leaving it up to the automated system.</a:t>
            </a:r>
          </a:p>
          <a:p>
            <a:pPr marL="342900" indent="-342900" fontAlgn="base">
              <a:buFont typeface="+mj-lt"/>
              <a:buAutoNum type="arabicPeriod"/>
            </a:pPr>
            <a:r>
              <a:rPr lang="en-US" sz="1600" dirty="0">
                <a:solidFill>
                  <a:schemeClr val="bg1"/>
                </a:solidFill>
              </a:rPr>
              <a:t>As a developer, I want to refine the class diagram’s fields with fields from the Canvas database table to achieve a clearer and more accurate depiction of how the system works.</a:t>
            </a:r>
          </a:p>
          <a:p>
            <a:pPr marL="342900" indent="-342900" fontAlgn="base">
              <a:buFont typeface="+mj-lt"/>
              <a:buAutoNum type="arabicPeriod"/>
            </a:pPr>
            <a:r>
              <a:rPr lang="en-US" sz="1600" dirty="0">
                <a:solidFill>
                  <a:schemeClr val="bg1"/>
                </a:solidFill>
              </a:rPr>
              <a:t>As a teacher or grader, I would like </a:t>
            </a:r>
            <a:r>
              <a:rPr lang="en-US" sz="1600" dirty="0" err="1">
                <a:solidFill>
                  <a:schemeClr val="bg1"/>
                </a:solidFill>
              </a:rPr>
              <a:t>GraderFinder’s</a:t>
            </a:r>
            <a:r>
              <a:rPr lang="en-US" sz="1600" dirty="0">
                <a:solidFill>
                  <a:schemeClr val="bg1"/>
                </a:solidFill>
              </a:rPr>
              <a:t> UI to look clean and organized</a:t>
            </a:r>
          </a:p>
        </p:txBody>
      </p:sp>
      <p:sp>
        <p:nvSpPr>
          <p:cNvPr id="24" name="TextBox 23">
            <a:extLst>
              <a:ext uri="{FF2B5EF4-FFF2-40B4-BE49-F238E27FC236}">
                <a16:creationId xmlns:a16="http://schemas.microsoft.com/office/drawing/2014/main" id="{BF31418F-2B52-498E-9C9B-ED6C6A4DDE85}"/>
              </a:ext>
            </a:extLst>
          </p:cNvPr>
          <p:cNvSpPr txBox="1"/>
          <p:nvPr/>
        </p:nvSpPr>
        <p:spPr>
          <a:xfrm>
            <a:off x="3272729" y="18530101"/>
            <a:ext cx="6599182" cy="7752155"/>
          </a:xfrm>
          <a:prstGeom prst="rect">
            <a:avLst/>
          </a:prstGeom>
          <a:noFill/>
        </p:spPr>
        <p:txBody>
          <a:bodyPr wrap="square" rtlCol="0">
            <a:noAutofit/>
          </a:bodyPr>
          <a:lstStyle/>
          <a:p>
            <a:endParaRPr lang="en-US" sz="2800" dirty="0">
              <a:solidFill>
                <a:schemeClr val="bg1"/>
              </a:solidFill>
            </a:endParaRPr>
          </a:p>
        </p:txBody>
      </p:sp>
      <p:sp>
        <p:nvSpPr>
          <p:cNvPr id="25" name="TextBox 24">
            <a:extLst>
              <a:ext uri="{FF2B5EF4-FFF2-40B4-BE49-F238E27FC236}">
                <a16:creationId xmlns:a16="http://schemas.microsoft.com/office/drawing/2014/main" id="{8958F088-027D-4760-AC2A-83C2CE672A2F}"/>
              </a:ext>
            </a:extLst>
          </p:cNvPr>
          <p:cNvSpPr txBox="1"/>
          <p:nvPr/>
        </p:nvSpPr>
        <p:spPr>
          <a:xfrm>
            <a:off x="13159609" y="18531073"/>
            <a:ext cx="6599182" cy="7752155"/>
          </a:xfrm>
          <a:prstGeom prst="rect">
            <a:avLst/>
          </a:prstGeom>
          <a:noFill/>
        </p:spPr>
        <p:txBody>
          <a:bodyPr wrap="square" rtlCol="0">
            <a:noAutofit/>
          </a:bodyPr>
          <a:lstStyle/>
          <a:p>
            <a:endParaRPr lang="en-US" sz="2800" dirty="0">
              <a:solidFill>
                <a:schemeClr val="bg1"/>
              </a:solidFill>
            </a:endParaRPr>
          </a:p>
        </p:txBody>
      </p:sp>
      <p:sp>
        <p:nvSpPr>
          <p:cNvPr id="26" name="TextBox 25">
            <a:extLst>
              <a:ext uri="{FF2B5EF4-FFF2-40B4-BE49-F238E27FC236}">
                <a16:creationId xmlns:a16="http://schemas.microsoft.com/office/drawing/2014/main" id="{6D2EE46A-2D34-44CF-8D86-44FAC6EBDD5E}"/>
              </a:ext>
            </a:extLst>
          </p:cNvPr>
          <p:cNvSpPr txBox="1"/>
          <p:nvPr/>
        </p:nvSpPr>
        <p:spPr>
          <a:xfrm>
            <a:off x="23883573" y="18894049"/>
            <a:ext cx="6599182" cy="7752155"/>
          </a:xfrm>
          <a:prstGeom prst="rect">
            <a:avLst/>
          </a:prstGeom>
          <a:noFill/>
        </p:spPr>
        <p:txBody>
          <a:bodyPr wrap="square" rtlCol="0">
            <a:noAutofit/>
          </a:bodyPr>
          <a:lstStyle/>
          <a:p>
            <a:endParaRPr lang="en-US" sz="4000" dirty="0">
              <a:solidFill>
                <a:schemeClr val="bg1"/>
              </a:solidFill>
            </a:endParaRPr>
          </a:p>
        </p:txBody>
      </p:sp>
      <p:sp>
        <p:nvSpPr>
          <p:cNvPr id="27" name="TextBox 26">
            <a:extLst>
              <a:ext uri="{FF2B5EF4-FFF2-40B4-BE49-F238E27FC236}">
                <a16:creationId xmlns:a16="http://schemas.microsoft.com/office/drawing/2014/main" id="{5E4EB2DB-EC4E-41FB-8F53-4F7785F084BF}"/>
              </a:ext>
            </a:extLst>
          </p:cNvPr>
          <p:cNvSpPr txBox="1"/>
          <p:nvPr/>
        </p:nvSpPr>
        <p:spPr>
          <a:xfrm>
            <a:off x="3272730" y="29211950"/>
            <a:ext cx="6599182" cy="7752155"/>
          </a:xfrm>
          <a:prstGeom prst="rect">
            <a:avLst/>
          </a:prstGeom>
          <a:noFill/>
        </p:spPr>
        <p:txBody>
          <a:bodyPr wrap="square" rtlCol="0">
            <a:noAutofit/>
          </a:bodyPr>
          <a:lstStyle/>
          <a:p>
            <a:r>
              <a:rPr lang="en-US" sz="2800" dirty="0">
                <a:solidFill>
                  <a:schemeClr val="bg1"/>
                </a:solidFill>
              </a:rPr>
              <a:t>We tested various inputs and the system worked as intended. The only significant case where it didn’t work is when the prerequisites didn’t match</a:t>
            </a:r>
          </a:p>
        </p:txBody>
      </p:sp>
      <p:sp>
        <p:nvSpPr>
          <p:cNvPr id="28" name="TextBox 27">
            <a:extLst>
              <a:ext uri="{FF2B5EF4-FFF2-40B4-BE49-F238E27FC236}">
                <a16:creationId xmlns:a16="http://schemas.microsoft.com/office/drawing/2014/main" id="{792E88D6-2CD4-4066-AFAE-FA32F3577800}"/>
              </a:ext>
            </a:extLst>
          </p:cNvPr>
          <p:cNvSpPr txBox="1"/>
          <p:nvPr/>
        </p:nvSpPr>
        <p:spPr>
          <a:xfrm>
            <a:off x="13159609" y="29281212"/>
            <a:ext cx="6599182" cy="7752155"/>
          </a:xfrm>
          <a:prstGeom prst="rect">
            <a:avLst/>
          </a:prstGeom>
          <a:noFill/>
        </p:spPr>
        <p:txBody>
          <a:bodyPr wrap="square" rtlCol="0">
            <a:noAutofit/>
          </a:bodyPr>
          <a:lstStyle/>
          <a:p>
            <a:pPr marL="457200" indent="-457200">
              <a:buFont typeface="Arial" panose="020B0604020202020204" pitchFamily="34" charset="0"/>
              <a:buChar char="•"/>
            </a:pPr>
            <a:r>
              <a:rPr lang="en-US" sz="2800" dirty="0">
                <a:solidFill>
                  <a:schemeClr val="bg1"/>
                </a:solidFill>
              </a:rPr>
              <a:t>Worked on refining and improving the user interface for some of the new pages created like the new grader page, and the courses page.</a:t>
            </a:r>
          </a:p>
          <a:p>
            <a:pPr marL="457200" indent="-457200">
              <a:buFont typeface="Arial" panose="020B0604020202020204" pitchFamily="34" charset="0"/>
              <a:buChar char="•"/>
            </a:pPr>
            <a:r>
              <a:rPr lang="en-US" sz="2800" dirty="0">
                <a:solidFill>
                  <a:schemeClr val="bg1"/>
                </a:solidFill>
              </a:rPr>
              <a:t>Used the Canvas built-in CSS classes to improve the UI.</a:t>
            </a:r>
          </a:p>
          <a:p>
            <a:pPr marL="457200" indent="-457200">
              <a:buFont typeface="Arial" panose="020B0604020202020204" pitchFamily="34" charset="0"/>
              <a:buChar char="•"/>
            </a:pPr>
            <a:r>
              <a:rPr lang="en-US" sz="2800" dirty="0">
                <a:solidFill>
                  <a:schemeClr val="bg1"/>
                </a:solidFill>
              </a:rPr>
              <a:t>Worked on the implementation of the LTI as an external application that can be integrated into Canvas LMS without being able to fully complete it.</a:t>
            </a:r>
          </a:p>
        </p:txBody>
      </p:sp>
      <p:sp>
        <p:nvSpPr>
          <p:cNvPr id="29" name="TextBox 28">
            <a:extLst>
              <a:ext uri="{FF2B5EF4-FFF2-40B4-BE49-F238E27FC236}">
                <a16:creationId xmlns:a16="http://schemas.microsoft.com/office/drawing/2014/main" id="{0E6C73B0-8D80-4D2D-BE31-EF529BA4F9E9}"/>
              </a:ext>
            </a:extLst>
          </p:cNvPr>
          <p:cNvSpPr txBox="1"/>
          <p:nvPr/>
        </p:nvSpPr>
        <p:spPr>
          <a:xfrm>
            <a:off x="23919477" y="29070872"/>
            <a:ext cx="6599182" cy="7752155"/>
          </a:xfrm>
          <a:prstGeom prst="rect">
            <a:avLst/>
          </a:prstGeom>
          <a:noFill/>
        </p:spPr>
        <p:txBody>
          <a:bodyPr wrap="square" rtlCol="0">
            <a:noAutofit/>
          </a:bodyPr>
          <a:lstStyle/>
          <a:p>
            <a:endParaRPr lang="en-US" dirty="0"/>
          </a:p>
        </p:txBody>
      </p:sp>
      <p:pic>
        <p:nvPicPr>
          <p:cNvPr id="7" name="Picture 6">
            <a:extLst>
              <a:ext uri="{FF2B5EF4-FFF2-40B4-BE49-F238E27FC236}">
                <a16:creationId xmlns:a16="http://schemas.microsoft.com/office/drawing/2014/main" id="{D7F97862-7EAE-44C8-A1AA-9911E24240A4}"/>
              </a:ext>
            </a:extLst>
          </p:cNvPr>
          <p:cNvPicPr>
            <a:picLocks noChangeAspect="1"/>
          </p:cNvPicPr>
          <p:nvPr/>
        </p:nvPicPr>
        <p:blipFill>
          <a:blip r:embed="rId4"/>
          <a:stretch>
            <a:fillRect/>
          </a:stretch>
        </p:blipFill>
        <p:spPr>
          <a:xfrm>
            <a:off x="801077" y="686504"/>
            <a:ext cx="8254189" cy="1201485"/>
          </a:xfrm>
          <a:prstGeom prst="rect">
            <a:avLst/>
          </a:prstGeom>
        </p:spPr>
      </p:pic>
      <p:pic>
        <p:nvPicPr>
          <p:cNvPr id="11" name="Picture 10" descr="A picture containing icon&#10;&#10;Description automatically generated">
            <a:extLst>
              <a:ext uri="{FF2B5EF4-FFF2-40B4-BE49-F238E27FC236}">
                <a16:creationId xmlns:a16="http://schemas.microsoft.com/office/drawing/2014/main" id="{B9099BA0-8A0B-449A-BA80-094B4284C828}"/>
              </a:ext>
            </a:extLst>
          </p:cNvPr>
          <p:cNvPicPr>
            <a:picLocks noChangeAspect="1"/>
          </p:cNvPicPr>
          <p:nvPr/>
        </p:nvPicPr>
        <p:blipFill>
          <a:blip r:embed="rId5"/>
          <a:stretch>
            <a:fillRect/>
          </a:stretch>
        </p:blipFill>
        <p:spPr>
          <a:xfrm>
            <a:off x="23972712" y="18288695"/>
            <a:ext cx="6492711" cy="1874983"/>
          </a:xfrm>
          <a:prstGeom prst="rect">
            <a:avLst/>
          </a:prstGeom>
        </p:spPr>
      </p:pic>
      <p:pic>
        <p:nvPicPr>
          <p:cNvPr id="15" name="Picture 14" descr="Graphical user interface, application&#10;&#10;Description automatically generated">
            <a:extLst>
              <a:ext uri="{FF2B5EF4-FFF2-40B4-BE49-F238E27FC236}">
                <a16:creationId xmlns:a16="http://schemas.microsoft.com/office/drawing/2014/main" id="{882790E5-D850-41F4-8684-031E18A9581A}"/>
              </a:ext>
            </a:extLst>
          </p:cNvPr>
          <p:cNvPicPr>
            <a:picLocks noChangeAspect="1"/>
          </p:cNvPicPr>
          <p:nvPr/>
        </p:nvPicPr>
        <p:blipFill>
          <a:blip r:embed="rId6"/>
          <a:stretch>
            <a:fillRect/>
          </a:stretch>
        </p:blipFill>
        <p:spPr>
          <a:xfrm>
            <a:off x="23046488" y="31944970"/>
            <a:ext cx="8044380" cy="2025759"/>
          </a:xfrm>
          <a:prstGeom prst="rect">
            <a:avLst/>
          </a:prstGeom>
        </p:spPr>
      </p:pic>
      <p:pic>
        <p:nvPicPr>
          <p:cNvPr id="18" name="Picture 17" descr="A picture containing application&#10;&#10;Description automatically generated">
            <a:extLst>
              <a:ext uri="{FF2B5EF4-FFF2-40B4-BE49-F238E27FC236}">
                <a16:creationId xmlns:a16="http://schemas.microsoft.com/office/drawing/2014/main" id="{EC8E966F-18A8-4209-997F-21EEF35DAFB9}"/>
              </a:ext>
            </a:extLst>
          </p:cNvPr>
          <p:cNvPicPr>
            <a:picLocks noChangeAspect="1"/>
          </p:cNvPicPr>
          <p:nvPr/>
        </p:nvPicPr>
        <p:blipFill>
          <a:blip r:embed="rId7"/>
          <a:stretch>
            <a:fillRect/>
          </a:stretch>
        </p:blipFill>
        <p:spPr>
          <a:xfrm>
            <a:off x="23046490" y="28963233"/>
            <a:ext cx="8044378" cy="2522248"/>
          </a:xfrm>
          <a:prstGeom prst="rect">
            <a:avLst/>
          </a:prstGeom>
        </p:spPr>
      </p:pic>
      <p:pic>
        <p:nvPicPr>
          <p:cNvPr id="19" name="Picture 18">
            <a:extLst>
              <a:ext uri="{FF2B5EF4-FFF2-40B4-BE49-F238E27FC236}">
                <a16:creationId xmlns:a16="http://schemas.microsoft.com/office/drawing/2014/main" id="{70436572-A408-4481-B8B2-E7A3CE6348DD}"/>
              </a:ext>
            </a:extLst>
          </p:cNvPr>
          <p:cNvPicPr>
            <a:picLocks noChangeAspect="1"/>
          </p:cNvPicPr>
          <p:nvPr/>
        </p:nvPicPr>
        <p:blipFill>
          <a:blip r:embed="rId8"/>
          <a:stretch>
            <a:fillRect/>
          </a:stretch>
        </p:blipFill>
        <p:spPr>
          <a:xfrm>
            <a:off x="2822099" y="18288695"/>
            <a:ext cx="7059780" cy="6451573"/>
          </a:xfrm>
          <a:prstGeom prst="rect">
            <a:avLst/>
          </a:prstGeom>
        </p:spPr>
      </p:pic>
      <p:pic>
        <p:nvPicPr>
          <p:cNvPr id="20" name="Picture 19">
            <a:extLst>
              <a:ext uri="{FF2B5EF4-FFF2-40B4-BE49-F238E27FC236}">
                <a16:creationId xmlns:a16="http://schemas.microsoft.com/office/drawing/2014/main" id="{39B2A1E7-C5C8-4A42-8256-7978B0A1722F}"/>
              </a:ext>
            </a:extLst>
          </p:cNvPr>
          <p:cNvPicPr>
            <a:picLocks noChangeAspect="1"/>
          </p:cNvPicPr>
          <p:nvPr/>
        </p:nvPicPr>
        <p:blipFill>
          <a:blip r:embed="rId9"/>
          <a:stretch>
            <a:fillRect/>
          </a:stretch>
        </p:blipFill>
        <p:spPr>
          <a:xfrm>
            <a:off x="13046116" y="18288695"/>
            <a:ext cx="7584081" cy="6451573"/>
          </a:xfrm>
          <a:prstGeom prst="rect">
            <a:avLst/>
          </a:prstGeom>
        </p:spPr>
      </p:pic>
    </p:spTree>
    <p:extLst>
      <p:ext uri="{BB962C8B-B14F-4D97-AF65-F5344CB8AC3E}">
        <p14:creationId xmlns:p14="http://schemas.microsoft.com/office/powerpoint/2010/main" val="1147629761"/>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http://www.w3.org/XML/1998/namespace"/>
    <ds:schemaRef ds:uri="8234652b-4e88-4c30-a994-e272914a045d"/>
    <ds:schemaRef ds:uri="http://schemas.microsoft.com/office/2006/documentManagement/types"/>
    <ds:schemaRef ds:uri="http://purl.org/dc/dcmitype/"/>
    <ds:schemaRef ds:uri="http://purl.org/dc/elements/1.1/"/>
    <ds:schemaRef ds:uri="http://schemas.openxmlformats.org/package/2006/metadata/core-properties"/>
    <ds:schemaRef ds:uri="59a830c1-7073-48e7-a623-528add45a120"/>
    <ds:schemaRef ds:uri="http://purl.org/dc/terms/"/>
  </ds:schemaRefs>
</ds:datastoreItem>
</file>

<file path=customXml/itemProps3.xml><?xml version="1.0" encoding="utf-8"?>
<ds:datastoreItem xmlns:ds="http://schemas.openxmlformats.org/officeDocument/2006/customXml" ds:itemID="{F2D23F31-C25F-4A9F-AA54-4FC959017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3281</TotalTime>
  <Words>736</Words>
  <Application>Microsoft Office PowerPoint</Application>
  <PresentationFormat>Custom</PresentationFormat>
  <Paragraphs>43</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2_Office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Nicholas Delamo</cp:lastModifiedBy>
  <cp:revision>93</cp:revision>
  <dcterms:created xsi:type="dcterms:W3CDTF">2019-06-25T19:12:02Z</dcterms:created>
  <dcterms:modified xsi:type="dcterms:W3CDTF">2020-12-04T17:38:56Z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