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3.png"/><Relationship Id="rId9" Type="http://schemas.openxmlformats.org/officeDocument/2006/relationships/image" Target="../media/image5.png"/><Relationship Id="rId5" Type="http://schemas.openxmlformats.org/officeDocument/2006/relationships/image" Target="../media/image7.png"/><Relationship Id="rId6" Type="http://schemas.openxmlformats.org/officeDocument/2006/relationships/image" Target="../media/image2.png"/><Relationship Id="rId7" Type="http://schemas.openxmlformats.org/officeDocument/2006/relationships/image" Target="../media/image6.png"/><Relationship Id="rId8"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ctrTitle"/>
          </p:nvPr>
        </p:nvSpPr>
        <p:spPr>
          <a:xfrm>
            <a:off x="2157200" y="0"/>
            <a:ext cx="4813500" cy="598800"/>
          </a:xfrm>
          <a:prstGeom prst="rect">
            <a:avLst/>
          </a:prstGeom>
          <a:solidFill>
            <a:srgbClr val="081E3F"/>
          </a:solidFill>
        </p:spPr>
        <p:txBody>
          <a:bodyPr anchorCtr="0" anchor="b" bIns="91425" lIns="91425" spcFirstLastPara="1" rIns="91425" wrap="square" tIns="91425">
            <a:noAutofit/>
          </a:bodyPr>
          <a:lstStyle/>
          <a:p>
            <a:pPr indent="0" lvl="0" marL="0" rtl="0" algn="l">
              <a:spcBef>
                <a:spcPts val="0"/>
              </a:spcBef>
              <a:spcAft>
                <a:spcPts val="0"/>
              </a:spcAft>
              <a:buNone/>
            </a:pPr>
            <a:r>
              <a:t/>
            </a:r>
            <a:endParaRPr sz="1600"/>
          </a:p>
          <a:p>
            <a:pPr indent="0" lvl="0" marL="0" rtl="0" algn="ctr">
              <a:spcBef>
                <a:spcPts val="0"/>
              </a:spcBef>
              <a:spcAft>
                <a:spcPts val="0"/>
              </a:spcAft>
              <a:buNone/>
            </a:pPr>
            <a:r>
              <a:rPr lang="en" sz="1500">
                <a:solidFill>
                  <a:srgbClr val="E0A83A"/>
                </a:solidFill>
              </a:rPr>
              <a:t>School of Computing &amp; Information Sciences</a:t>
            </a:r>
            <a:endParaRPr sz="1500">
              <a:solidFill>
                <a:srgbClr val="E0A83A"/>
              </a:solidFill>
            </a:endParaRPr>
          </a:p>
          <a:p>
            <a:pPr indent="0" lvl="0" marL="0" rtl="0" algn="ctr">
              <a:spcBef>
                <a:spcPts val="0"/>
              </a:spcBef>
              <a:spcAft>
                <a:spcPts val="0"/>
              </a:spcAft>
              <a:buNone/>
            </a:pPr>
            <a:r>
              <a:rPr i="1" lang="en" sz="1500">
                <a:solidFill>
                  <a:srgbClr val="E0A83A"/>
                </a:solidFill>
              </a:rPr>
              <a:t>Fall 2020 Senior Design Project</a:t>
            </a:r>
            <a:endParaRPr i="1" sz="1500">
              <a:solidFill>
                <a:srgbClr val="E0A83A"/>
              </a:solidFill>
            </a:endParaRPr>
          </a:p>
        </p:txBody>
      </p:sp>
      <p:sp>
        <p:nvSpPr>
          <p:cNvPr id="55" name="Google Shape;55;p13"/>
          <p:cNvSpPr txBox="1"/>
          <p:nvPr>
            <p:ph idx="1" type="subTitle"/>
          </p:nvPr>
        </p:nvSpPr>
        <p:spPr>
          <a:xfrm>
            <a:off x="303650" y="518575"/>
            <a:ext cx="8520600" cy="792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1000">
                <a:solidFill>
                  <a:srgbClr val="003366"/>
                </a:solidFill>
              </a:rPr>
              <a:t>Grader Finder</a:t>
            </a:r>
            <a:endParaRPr b="1" sz="1000">
              <a:solidFill>
                <a:srgbClr val="003366"/>
              </a:solidFill>
            </a:endParaRPr>
          </a:p>
          <a:p>
            <a:pPr indent="0" lvl="0" marL="0" rtl="0" algn="ctr">
              <a:spcBef>
                <a:spcPts val="0"/>
              </a:spcBef>
              <a:spcAft>
                <a:spcPts val="0"/>
              </a:spcAft>
              <a:buNone/>
            </a:pPr>
            <a:r>
              <a:rPr b="1" lang="en" sz="800">
                <a:solidFill>
                  <a:srgbClr val="003366"/>
                </a:solidFill>
              </a:rPr>
              <a:t>Student: </a:t>
            </a:r>
            <a:r>
              <a:rPr lang="en" sz="800">
                <a:solidFill>
                  <a:srgbClr val="003366"/>
                </a:solidFill>
              </a:rPr>
              <a:t>Justin Cabrera</a:t>
            </a:r>
            <a:endParaRPr sz="800">
              <a:solidFill>
                <a:srgbClr val="003366"/>
              </a:solidFill>
            </a:endParaRPr>
          </a:p>
          <a:p>
            <a:pPr indent="0" lvl="0" marL="0" rtl="0" algn="ctr">
              <a:spcBef>
                <a:spcPts val="0"/>
              </a:spcBef>
              <a:spcAft>
                <a:spcPts val="0"/>
              </a:spcAft>
              <a:buNone/>
            </a:pPr>
            <a:r>
              <a:rPr b="1" lang="en" sz="800">
                <a:solidFill>
                  <a:srgbClr val="003366"/>
                </a:solidFill>
              </a:rPr>
              <a:t>Product Owner: </a:t>
            </a:r>
            <a:r>
              <a:rPr lang="en" sz="800">
                <a:solidFill>
                  <a:srgbClr val="003366"/>
                </a:solidFill>
              </a:rPr>
              <a:t>Dr. Deng Pan</a:t>
            </a:r>
            <a:endParaRPr sz="800">
              <a:solidFill>
                <a:srgbClr val="003366"/>
              </a:solidFill>
            </a:endParaRPr>
          </a:p>
          <a:p>
            <a:pPr indent="0" lvl="0" marL="0" rtl="0" algn="ctr">
              <a:spcBef>
                <a:spcPts val="0"/>
              </a:spcBef>
              <a:spcAft>
                <a:spcPts val="0"/>
              </a:spcAft>
              <a:buNone/>
            </a:pPr>
            <a:r>
              <a:rPr b="1" lang="en" sz="800">
                <a:solidFill>
                  <a:srgbClr val="003366"/>
                </a:solidFill>
              </a:rPr>
              <a:t>Instructor:  </a:t>
            </a:r>
            <a:r>
              <a:rPr lang="en" sz="800">
                <a:solidFill>
                  <a:srgbClr val="003366"/>
                </a:solidFill>
              </a:rPr>
              <a:t>Dr. </a:t>
            </a:r>
            <a:r>
              <a:rPr lang="en" sz="800">
                <a:solidFill>
                  <a:srgbClr val="003366"/>
                </a:solidFill>
                <a:highlight>
                  <a:srgbClr val="FFFFFF"/>
                </a:highlight>
              </a:rPr>
              <a:t>Masoud Sadjadi</a:t>
            </a:r>
            <a:endParaRPr sz="800">
              <a:solidFill>
                <a:srgbClr val="003366"/>
              </a:solidFill>
            </a:endParaRPr>
          </a:p>
        </p:txBody>
      </p:sp>
      <p:pic>
        <p:nvPicPr>
          <p:cNvPr id="56" name="Google Shape;56;p13"/>
          <p:cNvPicPr preferRelativeResize="0"/>
          <p:nvPr/>
        </p:nvPicPr>
        <p:blipFill>
          <a:blip r:embed="rId3">
            <a:alphaModFix/>
          </a:blip>
          <a:stretch>
            <a:fillRect/>
          </a:stretch>
        </p:blipFill>
        <p:spPr>
          <a:xfrm>
            <a:off x="268494" y="41569"/>
            <a:ext cx="1097975" cy="1097975"/>
          </a:xfrm>
          <a:prstGeom prst="rect">
            <a:avLst/>
          </a:prstGeom>
          <a:noFill/>
          <a:ln>
            <a:noFill/>
          </a:ln>
        </p:spPr>
      </p:pic>
      <p:sp>
        <p:nvSpPr>
          <p:cNvPr id="57" name="Google Shape;57;p13"/>
          <p:cNvSpPr txBox="1"/>
          <p:nvPr/>
        </p:nvSpPr>
        <p:spPr>
          <a:xfrm>
            <a:off x="176600" y="1243650"/>
            <a:ext cx="8774700" cy="35928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8" name="Google Shape;58;p13"/>
          <p:cNvSpPr txBox="1"/>
          <p:nvPr/>
        </p:nvSpPr>
        <p:spPr>
          <a:xfrm>
            <a:off x="176600" y="4836450"/>
            <a:ext cx="8774700" cy="2532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600">
                <a:solidFill>
                  <a:srgbClr val="003366"/>
                </a:solidFill>
              </a:rPr>
              <a:t>Acknowledgement: This material was made possible by Dr. Masoudi Sadjadi and Dr. Deng Pan of FIU. I would also like to thank the teamwork of my project members Cheska, Damian, David, Enrique, Leila, Nicolas, William, and Phillip.</a:t>
            </a:r>
            <a:endParaRPr b="1" sz="600">
              <a:solidFill>
                <a:schemeClr val="dk1"/>
              </a:solidFill>
            </a:endParaRPr>
          </a:p>
        </p:txBody>
      </p:sp>
      <p:sp>
        <p:nvSpPr>
          <p:cNvPr id="59" name="Google Shape;59;p13"/>
          <p:cNvSpPr txBox="1"/>
          <p:nvPr/>
        </p:nvSpPr>
        <p:spPr>
          <a:xfrm>
            <a:off x="406875" y="1535375"/>
            <a:ext cx="1863000" cy="924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t>Helping teachers pick graders currently in the Canvas is a large hassle. Grader Finder seeks to solve that issue by giving teachers easily accessible lists of grader applicants in which they can pick from. After a grader is picked, they can immediately get to work. </a:t>
            </a:r>
            <a:endParaRPr sz="800"/>
          </a:p>
        </p:txBody>
      </p:sp>
      <p:sp>
        <p:nvSpPr>
          <p:cNvPr id="60" name="Google Shape;60;p13"/>
          <p:cNvSpPr txBox="1"/>
          <p:nvPr/>
        </p:nvSpPr>
        <p:spPr>
          <a:xfrm>
            <a:off x="2464050" y="1482925"/>
            <a:ext cx="2107800" cy="1141500"/>
          </a:xfrm>
          <a:prstGeom prst="rect">
            <a:avLst/>
          </a:prstGeom>
          <a:noFill/>
          <a:ln>
            <a:noFill/>
          </a:ln>
        </p:spPr>
        <p:txBody>
          <a:bodyPr anchorCtr="0" anchor="t" bIns="91425" lIns="91425" spcFirstLastPara="1" rIns="91425" wrap="square" tIns="91425">
            <a:noAutofit/>
          </a:bodyPr>
          <a:lstStyle/>
          <a:p>
            <a:pPr indent="-279400" lvl="0" marL="457200" rtl="0" algn="l">
              <a:spcBef>
                <a:spcPts val="0"/>
              </a:spcBef>
              <a:spcAft>
                <a:spcPts val="0"/>
              </a:spcAft>
              <a:buSzPts val="800"/>
              <a:buChar char="●"/>
            </a:pPr>
            <a:r>
              <a:rPr lang="en" sz="800"/>
              <a:t>Current System is bogged down by being entirely e-mail reliant.</a:t>
            </a:r>
            <a:endParaRPr sz="800"/>
          </a:p>
          <a:p>
            <a:pPr indent="-279400" lvl="0" marL="457200" rtl="0" algn="l">
              <a:spcBef>
                <a:spcPts val="0"/>
              </a:spcBef>
              <a:spcAft>
                <a:spcPts val="0"/>
              </a:spcAft>
              <a:buSzPts val="800"/>
              <a:buChar char="●"/>
            </a:pPr>
            <a:r>
              <a:rPr lang="en" sz="800"/>
              <a:t>The back and forth on e-mails can sometimes take weeks.</a:t>
            </a:r>
            <a:endParaRPr sz="800"/>
          </a:p>
          <a:p>
            <a:pPr indent="-279400" lvl="0" marL="457200" rtl="0" algn="l">
              <a:spcBef>
                <a:spcPts val="0"/>
              </a:spcBef>
              <a:spcAft>
                <a:spcPts val="0"/>
              </a:spcAft>
              <a:buSzPts val="800"/>
              <a:buChar char="●"/>
            </a:pPr>
            <a:r>
              <a:rPr lang="en" sz="800"/>
              <a:t>If a grader backs out, the process has to restart entirely.</a:t>
            </a:r>
            <a:endParaRPr sz="800"/>
          </a:p>
          <a:p>
            <a:pPr indent="-279400" lvl="0" marL="457200" rtl="0" algn="l">
              <a:spcBef>
                <a:spcPts val="0"/>
              </a:spcBef>
              <a:spcAft>
                <a:spcPts val="0"/>
              </a:spcAft>
              <a:buSzPts val="800"/>
              <a:buChar char="●"/>
            </a:pPr>
            <a:r>
              <a:rPr lang="en" sz="800"/>
              <a:t>It affects the students by giving them less timely feedback.</a:t>
            </a:r>
            <a:endParaRPr sz="800"/>
          </a:p>
        </p:txBody>
      </p:sp>
      <p:sp>
        <p:nvSpPr>
          <p:cNvPr id="61" name="Google Shape;61;p13"/>
          <p:cNvSpPr txBox="1"/>
          <p:nvPr/>
        </p:nvSpPr>
        <p:spPr>
          <a:xfrm>
            <a:off x="6294950" y="1535375"/>
            <a:ext cx="2529300" cy="1197600"/>
          </a:xfrm>
          <a:prstGeom prst="rect">
            <a:avLst/>
          </a:prstGeom>
          <a:noFill/>
          <a:ln>
            <a:noFill/>
          </a:ln>
        </p:spPr>
        <p:txBody>
          <a:bodyPr anchorCtr="0" anchor="t" bIns="91425" lIns="91425" spcFirstLastPara="1" rIns="91425" wrap="square" tIns="91425">
            <a:noAutofit/>
          </a:bodyPr>
          <a:lstStyle/>
          <a:p>
            <a:pPr indent="-279400" lvl="0" marL="457200" rtl="0" algn="l">
              <a:spcBef>
                <a:spcPts val="0"/>
              </a:spcBef>
              <a:spcAft>
                <a:spcPts val="0"/>
              </a:spcAft>
              <a:buSzPts val="800"/>
              <a:buChar char="●"/>
            </a:pPr>
            <a:r>
              <a:rPr lang="en" sz="800"/>
              <a:t>Allowing teachers to pick a grader from those they find most appropriate</a:t>
            </a:r>
            <a:endParaRPr sz="800"/>
          </a:p>
          <a:p>
            <a:pPr indent="-279400" lvl="0" marL="457200" rtl="0" algn="l">
              <a:spcBef>
                <a:spcPts val="0"/>
              </a:spcBef>
              <a:spcAft>
                <a:spcPts val="0"/>
              </a:spcAft>
              <a:buSzPts val="800"/>
              <a:buChar char="●"/>
            </a:pPr>
            <a:r>
              <a:rPr lang="en" sz="800"/>
              <a:t>Not allowing graders with insufficient prerequisites to apply. </a:t>
            </a:r>
            <a:endParaRPr sz="800"/>
          </a:p>
          <a:p>
            <a:pPr indent="-279400" lvl="0" marL="457200" rtl="0" algn="l">
              <a:spcBef>
                <a:spcPts val="0"/>
              </a:spcBef>
              <a:spcAft>
                <a:spcPts val="0"/>
              </a:spcAft>
              <a:buSzPts val="800"/>
              <a:buChar char="●"/>
            </a:pPr>
            <a:r>
              <a:rPr lang="en" sz="800"/>
              <a:t>Have the approval of a grader be </a:t>
            </a:r>
            <a:r>
              <a:rPr lang="en" sz="800"/>
              <a:t>instantaneous</a:t>
            </a:r>
            <a:r>
              <a:rPr lang="en" sz="800"/>
              <a:t>. </a:t>
            </a:r>
            <a:endParaRPr sz="800"/>
          </a:p>
        </p:txBody>
      </p:sp>
      <p:sp>
        <p:nvSpPr>
          <p:cNvPr id="62" name="Google Shape;62;p13"/>
          <p:cNvSpPr txBox="1"/>
          <p:nvPr/>
        </p:nvSpPr>
        <p:spPr>
          <a:xfrm>
            <a:off x="353800" y="1243650"/>
            <a:ext cx="1550700" cy="29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003366"/>
                </a:solidFill>
              </a:rPr>
              <a:t>Problem</a:t>
            </a:r>
            <a:endParaRPr sz="1000">
              <a:solidFill>
                <a:srgbClr val="003366"/>
              </a:solidFill>
            </a:endParaRPr>
          </a:p>
        </p:txBody>
      </p:sp>
      <p:sp>
        <p:nvSpPr>
          <p:cNvPr id="63" name="Google Shape;63;p13"/>
          <p:cNvSpPr txBox="1"/>
          <p:nvPr/>
        </p:nvSpPr>
        <p:spPr>
          <a:xfrm>
            <a:off x="2464050" y="1263000"/>
            <a:ext cx="2080500" cy="253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003366"/>
                </a:solidFill>
              </a:rPr>
              <a:t>Current System</a:t>
            </a:r>
            <a:endParaRPr sz="1000">
              <a:solidFill>
                <a:srgbClr val="003366"/>
              </a:solidFill>
            </a:endParaRPr>
          </a:p>
        </p:txBody>
      </p:sp>
      <p:sp>
        <p:nvSpPr>
          <p:cNvPr id="64" name="Google Shape;64;p13"/>
          <p:cNvSpPr txBox="1"/>
          <p:nvPr/>
        </p:nvSpPr>
        <p:spPr>
          <a:xfrm>
            <a:off x="6747975" y="1263000"/>
            <a:ext cx="1911600" cy="253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003366"/>
                </a:solidFill>
              </a:rPr>
              <a:t>Requirements</a:t>
            </a:r>
            <a:endParaRPr sz="1000">
              <a:solidFill>
                <a:srgbClr val="003366"/>
              </a:solidFill>
            </a:endParaRPr>
          </a:p>
        </p:txBody>
      </p:sp>
      <p:sp>
        <p:nvSpPr>
          <p:cNvPr id="65" name="Google Shape;65;p13"/>
          <p:cNvSpPr txBox="1"/>
          <p:nvPr/>
        </p:nvSpPr>
        <p:spPr>
          <a:xfrm>
            <a:off x="702738" y="2634600"/>
            <a:ext cx="1450800" cy="253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rgbClr val="003366"/>
                </a:solidFill>
              </a:rPr>
              <a:t>System Design</a:t>
            </a:r>
            <a:endParaRPr sz="1000">
              <a:solidFill>
                <a:srgbClr val="003366"/>
              </a:solidFill>
            </a:endParaRPr>
          </a:p>
        </p:txBody>
      </p:sp>
      <p:pic>
        <p:nvPicPr>
          <p:cNvPr id="66" name="Google Shape;66;p13"/>
          <p:cNvPicPr preferRelativeResize="0"/>
          <p:nvPr/>
        </p:nvPicPr>
        <p:blipFill>
          <a:blip r:embed="rId4">
            <a:alphaModFix/>
          </a:blip>
          <a:stretch>
            <a:fillRect/>
          </a:stretch>
        </p:blipFill>
        <p:spPr>
          <a:xfrm>
            <a:off x="506548" y="2997675"/>
            <a:ext cx="1497125" cy="1439525"/>
          </a:xfrm>
          <a:prstGeom prst="rect">
            <a:avLst/>
          </a:prstGeom>
          <a:noFill/>
          <a:ln>
            <a:noFill/>
          </a:ln>
        </p:spPr>
      </p:pic>
      <p:sp>
        <p:nvSpPr>
          <p:cNvPr id="67" name="Google Shape;67;p13"/>
          <p:cNvSpPr txBox="1"/>
          <p:nvPr/>
        </p:nvSpPr>
        <p:spPr>
          <a:xfrm>
            <a:off x="2197275" y="2615250"/>
            <a:ext cx="1778100" cy="29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rgbClr val="003366"/>
                </a:solidFill>
              </a:rPr>
              <a:t>Object Design</a:t>
            </a:r>
            <a:endParaRPr sz="1000">
              <a:solidFill>
                <a:srgbClr val="003366"/>
              </a:solidFill>
            </a:endParaRPr>
          </a:p>
        </p:txBody>
      </p:sp>
      <p:pic>
        <p:nvPicPr>
          <p:cNvPr id="68" name="Google Shape;68;p13"/>
          <p:cNvPicPr preferRelativeResize="0"/>
          <p:nvPr/>
        </p:nvPicPr>
        <p:blipFill>
          <a:blip r:embed="rId5">
            <a:alphaModFix/>
          </a:blip>
          <a:stretch>
            <a:fillRect/>
          </a:stretch>
        </p:blipFill>
        <p:spPr>
          <a:xfrm>
            <a:off x="2157200" y="2959838"/>
            <a:ext cx="1497126" cy="1515200"/>
          </a:xfrm>
          <a:prstGeom prst="rect">
            <a:avLst/>
          </a:prstGeom>
          <a:noFill/>
          <a:ln>
            <a:noFill/>
          </a:ln>
        </p:spPr>
      </p:pic>
      <p:sp>
        <p:nvSpPr>
          <p:cNvPr id="69" name="Google Shape;69;p13"/>
          <p:cNvSpPr txBox="1"/>
          <p:nvPr/>
        </p:nvSpPr>
        <p:spPr>
          <a:xfrm>
            <a:off x="4544550" y="1342250"/>
            <a:ext cx="1975800" cy="253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003366"/>
                </a:solidFill>
              </a:rPr>
              <a:t>Verification</a:t>
            </a:r>
            <a:endParaRPr sz="1000">
              <a:solidFill>
                <a:srgbClr val="003366"/>
              </a:solidFill>
            </a:endParaRPr>
          </a:p>
        </p:txBody>
      </p:sp>
      <p:sp>
        <p:nvSpPr>
          <p:cNvPr id="70" name="Google Shape;70;p13"/>
          <p:cNvSpPr txBox="1"/>
          <p:nvPr/>
        </p:nvSpPr>
        <p:spPr>
          <a:xfrm>
            <a:off x="6747975" y="2398050"/>
            <a:ext cx="1666500" cy="209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rgbClr val="003366"/>
                </a:solidFill>
              </a:rPr>
              <a:t>Implementation</a:t>
            </a:r>
            <a:endParaRPr sz="1000">
              <a:solidFill>
                <a:srgbClr val="003366"/>
              </a:solidFill>
            </a:endParaRPr>
          </a:p>
        </p:txBody>
      </p:sp>
      <p:pic>
        <p:nvPicPr>
          <p:cNvPr id="71" name="Google Shape;71;p13"/>
          <p:cNvPicPr preferRelativeResize="0"/>
          <p:nvPr/>
        </p:nvPicPr>
        <p:blipFill>
          <a:blip r:embed="rId6">
            <a:alphaModFix/>
          </a:blip>
          <a:stretch>
            <a:fillRect/>
          </a:stretch>
        </p:blipFill>
        <p:spPr>
          <a:xfrm>
            <a:off x="7843522" y="2827935"/>
            <a:ext cx="638625" cy="491751"/>
          </a:xfrm>
          <a:prstGeom prst="rect">
            <a:avLst/>
          </a:prstGeom>
          <a:noFill/>
          <a:ln>
            <a:noFill/>
          </a:ln>
        </p:spPr>
      </p:pic>
      <p:pic>
        <p:nvPicPr>
          <p:cNvPr id="72" name="Google Shape;72;p13"/>
          <p:cNvPicPr preferRelativeResize="0"/>
          <p:nvPr/>
        </p:nvPicPr>
        <p:blipFill>
          <a:blip r:embed="rId7">
            <a:alphaModFix/>
          </a:blip>
          <a:stretch>
            <a:fillRect/>
          </a:stretch>
        </p:blipFill>
        <p:spPr>
          <a:xfrm>
            <a:off x="6684275" y="2673567"/>
            <a:ext cx="985500" cy="372025"/>
          </a:xfrm>
          <a:prstGeom prst="rect">
            <a:avLst/>
          </a:prstGeom>
          <a:noFill/>
          <a:ln>
            <a:noFill/>
          </a:ln>
        </p:spPr>
      </p:pic>
      <p:pic>
        <p:nvPicPr>
          <p:cNvPr id="73" name="Google Shape;73;p13"/>
          <p:cNvPicPr preferRelativeResize="0"/>
          <p:nvPr/>
        </p:nvPicPr>
        <p:blipFill>
          <a:blip r:embed="rId8">
            <a:alphaModFix/>
          </a:blip>
          <a:stretch>
            <a:fillRect/>
          </a:stretch>
        </p:blipFill>
        <p:spPr>
          <a:xfrm>
            <a:off x="6857712" y="3078575"/>
            <a:ext cx="638626" cy="319305"/>
          </a:xfrm>
          <a:prstGeom prst="rect">
            <a:avLst/>
          </a:prstGeom>
          <a:noFill/>
          <a:ln>
            <a:noFill/>
          </a:ln>
        </p:spPr>
      </p:pic>
      <p:sp>
        <p:nvSpPr>
          <p:cNvPr id="74" name="Google Shape;74;p13"/>
          <p:cNvSpPr txBox="1"/>
          <p:nvPr/>
        </p:nvSpPr>
        <p:spPr>
          <a:xfrm>
            <a:off x="6858025" y="3346950"/>
            <a:ext cx="985500" cy="29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003366"/>
                </a:solidFill>
              </a:rPr>
              <a:t>Summary</a:t>
            </a:r>
            <a:endParaRPr sz="1000">
              <a:solidFill>
                <a:srgbClr val="003366"/>
              </a:solidFill>
            </a:endParaRPr>
          </a:p>
        </p:txBody>
      </p:sp>
      <p:sp>
        <p:nvSpPr>
          <p:cNvPr id="75" name="Google Shape;75;p13"/>
          <p:cNvSpPr txBox="1"/>
          <p:nvPr/>
        </p:nvSpPr>
        <p:spPr>
          <a:xfrm>
            <a:off x="6294950" y="3666900"/>
            <a:ext cx="2305200" cy="1141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t>A grader can now apply to a teacher to grade for an assignment. After they do, the teacher can see all grader applicants with all prudent info such as classes and gpa. The teacher can now quickly and easily approve of a grader, who can then gets the ability to grade right then and there.</a:t>
            </a:r>
            <a:endParaRPr sz="800"/>
          </a:p>
        </p:txBody>
      </p:sp>
      <p:sp>
        <p:nvSpPr>
          <p:cNvPr id="76" name="Google Shape;76;p13"/>
          <p:cNvSpPr txBox="1"/>
          <p:nvPr/>
        </p:nvSpPr>
        <p:spPr>
          <a:xfrm>
            <a:off x="3709675" y="3159650"/>
            <a:ext cx="912000" cy="31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rgbClr val="003366"/>
                </a:solidFill>
              </a:rPr>
              <a:t>Screenshot</a:t>
            </a:r>
            <a:endParaRPr sz="1000">
              <a:solidFill>
                <a:srgbClr val="003366"/>
              </a:solidFill>
            </a:endParaRPr>
          </a:p>
        </p:txBody>
      </p:sp>
      <p:pic>
        <p:nvPicPr>
          <p:cNvPr id="77" name="Google Shape;77;p13"/>
          <p:cNvPicPr preferRelativeResize="0"/>
          <p:nvPr/>
        </p:nvPicPr>
        <p:blipFill>
          <a:blip r:embed="rId9">
            <a:alphaModFix/>
          </a:blip>
          <a:stretch>
            <a:fillRect/>
          </a:stretch>
        </p:blipFill>
        <p:spPr>
          <a:xfrm>
            <a:off x="3777038" y="3508550"/>
            <a:ext cx="2395199" cy="1197600"/>
          </a:xfrm>
          <a:prstGeom prst="rect">
            <a:avLst/>
          </a:prstGeom>
          <a:noFill/>
          <a:ln>
            <a:noFill/>
          </a:ln>
        </p:spPr>
      </p:pic>
      <p:sp>
        <p:nvSpPr>
          <p:cNvPr id="78" name="Google Shape;78;p13"/>
          <p:cNvSpPr txBox="1"/>
          <p:nvPr/>
        </p:nvSpPr>
        <p:spPr>
          <a:xfrm>
            <a:off x="4546850" y="1591050"/>
            <a:ext cx="1963800" cy="196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t>Test Case ID: Grader App Verification</a:t>
            </a:r>
            <a:endParaRPr sz="800"/>
          </a:p>
          <a:p>
            <a:pPr indent="0" lvl="0" marL="0" rtl="0" algn="l">
              <a:spcBef>
                <a:spcPts val="0"/>
              </a:spcBef>
              <a:spcAft>
                <a:spcPts val="0"/>
              </a:spcAft>
              <a:buNone/>
            </a:pPr>
            <a:r>
              <a:rPr lang="en" sz="800"/>
              <a:t>Description: Verify Grader applications can be approved by the Teacher user as they are submitted.</a:t>
            </a:r>
            <a:endParaRPr sz="800"/>
          </a:p>
          <a:p>
            <a:pPr indent="0" lvl="0" marL="0" rtl="0" algn="l">
              <a:spcBef>
                <a:spcPts val="0"/>
              </a:spcBef>
              <a:spcAft>
                <a:spcPts val="0"/>
              </a:spcAft>
              <a:buNone/>
            </a:pPr>
            <a:r>
              <a:rPr lang="en" sz="800"/>
              <a:t>Test steps:</a:t>
            </a:r>
            <a:endParaRPr sz="800"/>
          </a:p>
          <a:p>
            <a:pPr indent="-279400" lvl="0" marL="457200" rtl="0" algn="l">
              <a:spcBef>
                <a:spcPts val="0"/>
              </a:spcBef>
              <a:spcAft>
                <a:spcPts val="0"/>
              </a:spcAft>
              <a:buSzPts val="800"/>
              <a:buAutoNum type="arabicPeriod"/>
            </a:pPr>
            <a:r>
              <a:rPr lang="en" sz="800"/>
              <a:t>Teacher user creates assignment.</a:t>
            </a:r>
            <a:endParaRPr sz="800"/>
          </a:p>
          <a:p>
            <a:pPr indent="-279400" lvl="0" marL="457200" rtl="0" algn="l">
              <a:spcBef>
                <a:spcPts val="0"/>
              </a:spcBef>
              <a:spcAft>
                <a:spcPts val="0"/>
              </a:spcAft>
              <a:buSzPts val="800"/>
              <a:buAutoNum type="arabicPeriod"/>
            </a:pPr>
            <a:r>
              <a:rPr lang="en" sz="800"/>
              <a:t>Grader applies for assignments.</a:t>
            </a:r>
            <a:endParaRPr sz="800"/>
          </a:p>
          <a:p>
            <a:pPr indent="-279400" lvl="0" marL="457200" rtl="0" algn="l">
              <a:spcBef>
                <a:spcPts val="0"/>
              </a:spcBef>
              <a:spcAft>
                <a:spcPts val="0"/>
              </a:spcAft>
              <a:buSzPts val="800"/>
              <a:buAutoNum type="arabicPeriod"/>
            </a:pPr>
            <a:r>
              <a:rPr lang="en" sz="800"/>
              <a:t>Teacher approves of Grader.</a:t>
            </a:r>
            <a:endParaRPr sz="800"/>
          </a:p>
          <a:p>
            <a:pPr indent="0" lvl="0" marL="0" rtl="0" algn="l">
              <a:spcBef>
                <a:spcPts val="0"/>
              </a:spcBef>
              <a:spcAft>
                <a:spcPts val="0"/>
              </a:spcAft>
              <a:buNone/>
            </a:pPr>
            <a:r>
              <a:rPr lang="en" sz="800"/>
              <a:t>Expected Result: Grader is allowed to grade the assignment.</a:t>
            </a:r>
            <a:endParaRPr sz="800"/>
          </a:p>
          <a:p>
            <a:pPr indent="0" lvl="0" marL="0" rtl="0" algn="l">
              <a:spcBef>
                <a:spcPts val="0"/>
              </a:spcBef>
              <a:spcAft>
                <a:spcPts val="0"/>
              </a:spcAft>
              <a:buNone/>
            </a:pPr>
            <a:r>
              <a:rPr lang="en" sz="800"/>
              <a:t>Actual Result:</a:t>
            </a:r>
            <a:r>
              <a:rPr lang="en" sz="800">
                <a:solidFill>
                  <a:schemeClr val="dk1"/>
                </a:solidFill>
              </a:rPr>
              <a:t> Grader is allowed to grade the assignment.</a:t>
            </a:r>
            <a:endParaRPr sz="800">
              <a:solidFill>
                <a:schemeClr val="dk1"/>
              </a:solidFill>
            </a:endParaRPr>
          </a:p>
          <a:p>
            <a:pPr indent="0" lvl="0" marL="0" rtl="0" algn="l">
              <a:spcBef>
                <a:spcPts val="0"/>
              </a:spcBef>
              <a:spcAft>
                <a:spcPts val="0"/>
              </a:spcAft>
              <a:buNone/>
            </a:pPr>
            <a:r>
              <a:rPr lang="en" sz="800">
                <a:solidFill>
                  <a:schemeClr val="dk1"/>
                </a:solidFill>
              </a:rPr>
              <a:t>Status: Pass</a:t>
            </a:r>
            <a:endParaRPr sz="800">
              <a:solidFill>
                <a:schemeClr val="dk1"/>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