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57" r:id="rId5"/>
    <p:sldId id="258" r:id="rId6"/>
    <p:sldId id="277" r:id="rId7"/>
    <p:sldId id="309" r:id="rId8"/>
    <p:sldId id="267" r:id="rId9"/>
    <p:sldId id="269" r:id="rId10"/>
    <p:sldId id="271" r:id="rId11"/>
    <p:sldId id="272" r:id="rId12"/>
    <p:sldId id="273" r:id="rId13"/>
    <p:sldId id="274" r:id="rId14"/>
    <p:sldId id="27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D90A61-F8C6-0D4E-905B-363AF23A4978}" v="20" dt="2020-11-30T03:09:28.3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55"/>
    <p:restoredTop sz="96327"/>
  </p:normalViewPr>
  <p:slideViewPr>
    <p:cSldViewPr snapToGrid="0" snapToObjects="1">
      <p:cViewPr varScale="1">
        <p:scale>
          <a:sx n="149" d="100"/>
          <a:sy n="149" d="100"/>
        </p:scale>
        <p:origin x="1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C7D74A2-3B4D-954C-BCE0-BA697DC5CE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AF4C31-EF37-264F-8C4F-A3A07C139E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CDE01-A1F3-2049-81BA-B7E4D3301AE3}" type="datetimeFigureOut">
              <a:rPr lang="en-US" smtClean="0"/>
              <a:t>11/30/20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743C93-A831-5544-9766-0D18935B52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FBCD7-D303-7B4D-A718-8B6CB0EF84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B6429-A076-9E48-9B7C-D88E10C09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29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6A9CC-D495-EF43-8C44-1644A9ED4984}" type="datetimeFigureOut">
              <a:rPr lang="en-US" smtClean="0"/>
              <a:t>11/30/20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B882A-90D7-FB4D-B996-1F0AF3284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5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84E2D5E-E304-F744-92B4-C2614AA64448}"/>
              </a:ext>
            </a:extLst>
          </p:cNvPr>
          <p:cNvSpPr txBox="1"/>
          <p:nvPr userDrawn="1"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8DEB929-9798-7B44-8E54-60948088B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665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6564F3C-4E9C-A84A-915B-1971194754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D10DF140-61C7-C94E-9347-6DD282A33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A209E8-E5E1-5D41-92D2-2615A78E2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rgbClr val="CC006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B3200B7-23B0-6542-AF46-FF8EFBF9FBA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CB99F92-7B2D-DA41-8932-E06E340EA0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3632199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BDDF83C-8AC7-A941-A027-BAAF20DCA295}"/>
              </a:ext>
            </a:extLst>
          </p:cNvPr>
          <p:cNvGrpSpPr/>
          <p:nvPr userDrawn="1"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A12D9A-A693-B545-A8F5-2A9593D2A685}"/>
                </a:ext>
              </a:extLst>
            </p:cNvPr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35189E-CF3C-9646-86FF-9D061A9687AC}"/>
                </a:ext>
              </a:extLst>
            </p:cNvPr>
            <p:cNvSpPr/>
            <p:nvPr/>
          </p:nvSpPr>
          <p:spPr>
            <a:xfrm rot="162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F58982-B41E-8340-83CF-555551EE8C45}"/>
                </a:ext>
              </a:extLst>
            </p:cNvPr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E713DD1-BC1A-3248-8CC2-6E864ABAACD2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736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r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3A9093-3691-AA4C-A2F4-304998E299F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342235-2539-9C42-9FFC-2583D8FF2508}"/>
              </a:ext>
            </a:extLst>
          </p:cNvPr>
          <p:cNvGrpSpPr/>
          <p:nvPr userDrawn="1"/>
        </p:nvGrpSpPr>
        <p:grpSpPr>
          <a:xfrm flipH="1" flipV="1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082B33-8809-4D4E-892A-871B1D090AB4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9A3A04-48C2-9046-99D8-29E0696CC719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234CB5F-76F4-6745-89D4-C806CD69862C}"/>
              </a:ext>
            </a:extLst>
          </p:cNvPr>
          <p:cNvGrpSpPr/>
          <p:nvPr userDrawn="1"/>
        </p:nvGrpSpPr>
        <p:grpSpPr>
          <a:xfrm flipV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A027F7-340B-AE49-A6E7-AF7808C4881B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08E556-02A5-F644-8527-1071C399CF8F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0C6396-694E-7E4D-99B5-1FFF7CB06E00}"/>
              </a:ext>
            </a:extLst>
          </p:cNvPr>
          <p:cNvGrpSpPr/>
          <p:nvPr userDrawn="1"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ED90838-A6BF-0F4F-9EEF-F4EF18A3585C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3FA1B5D-1100-BA4E-880C-425F37DC1986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A9768829-BB27-E04C-AC08-35C2DCF434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8591" y="2310784"/>
            <a:ext cx="7510717" cy="33944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67577F2A-343B-0547-90B9-310710267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6432753-6F7F-614E-852E-0E437C757C8A}"/>
              </a:ext>
            </a:extLst>
          </p:cNvPr>
          <p:cNvGrpSpPr/>
          <p:nvPr userDrawn="1"/>
        </p:nvGrpSpPr>
        <p:grpSpPr>
          <a:xfrm rot="162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23CBF0-EBAD-5A48-BEB5-7F7ED127ED9A}"/>
                </a:ext>
              </a:extLst>
            </p:cNvPr>
            <p:cNvSpPr/>
            <p:nvPr/>
          </p:nvSpPr>
          <p:spPr>
            <a:xfrm rot="162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54997F-8EB7-5140-9E75-4B286C8C6FED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FBA6A42-FE1F-9645-96ED-324FE44DC5BA}"/>
              </a:ext>
            </a:extLst>
          </p:cNvPr>
          <p:cNvSpPr txBox="1"/>
          <p:nvPr userDrawn="1"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E8F787-C129-6C49-8A83-661932E4AB9C}"/>
              </a:ext>
            </a:extLst>
          </p:cNvPr>
          <p:cNvSpPr txBox="1"/>
          <p:nvPr userDrawn="1"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53642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Magenta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5C2860B-6047-5A4C-A34C-2CE3559F5E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F1827C6-B251-F84D-ADAF-23A63055EED5}"/>
              </a:ext>
            </a:extLst>
          </p:cNvPr>
          <p:cNvSpPr txBox="1">
            <a:spLocks/>
          </p:cNvSpPr>
          <p:nvPr userDrawn="1"/>
        </p:nvSpPr>
        <p:spPr>
          <a:xfrm>
            <a:off x="3244174" y="1626141"/>
            <a:ext cx="5791200" cy="931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sz="3600" spc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15">
            <a:extLst>
              <a:ext uri="{FF2B5EF4-FFF2-40B4-BE49-F238E27FC236}">
                <a16:creationId xmlns:a16="http://schemas.microsoft.com/office/drawing/2014/main" id="{3FE4AA1A-321B-034B-A436-1489DB5063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D80675-BCCC-9D43-8C06-61A6E754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0847C5-0827-A54F-A6C7-C9B067E223ED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561587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Cyan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D24B231-6806-6549-A9EB-CC858BE52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853AFDF2-6FAF-3C45-BA79-69FE0FE7C5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51A568-E78E-1345-A344-90658C4D4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930188-7E2F-2641-ACC0-DA6AE8E7DD3B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6285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6D844F3F-144D-EC46-9448-847C2C242B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1D0C1A8D-A891-934D-BEDF-BCAF239DB6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61F8EC-ACD0-3544-9489-9E14A2C45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2EC2A-C03A-5C4E-BD58-969F342CE503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58DAC-98E0-154E-9F0F-8F24314D2DE6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400310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holding, yellow, colorful, sign&#10;&#10;Description automatically generated">
            <a:extLst>
              <a:ext uri="{FF2B5EF4-FFF2-40B4-BE49-F238E27FC236}">
                <a16:creationId xmlns:a16="http://schemas.microsoft.com/office/drawing/2014/main" id="{74C3F4AC-284C-8648-B74F-734AD0C970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DCC8F7BA-1E34-D442-AEF7-6604F2F726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571367-FB83-B648-89F4-308268D2E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D8B100-C385-674E-A4AE-603DC4A8231C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3C050D-E4D0-A64C-B907-0F116DA9CB2E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273636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51B882C-C539-A944-97F2-FC0CDA5F0C74}"/>
              </a:ext>
            </a:extLst>
          </p:cNvPr>
          <p:cNvGrpSpPr/>
          <p:nvPr userDrawn="1"/>
        </p:nvGrpSpPr>
        <p:grpSpPr>
          <a:xfrm flipV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6B3CB66-C4EA-1D4A-AB31-F3B036627C35}"/>
                </a:ext>
              </a:extLst>
            </p:cNvPr>
            <p:cNvSpPr/>
            <p:nvPr/>
          </p:nvSpPr>
          <p:spPr>
            <a:xfrm rot="16200000" flipV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A919F03-190B-A144-89EE-F2C24C54E8DF}"/>
                </a:ext>
              </a:extLst>
            </p:cNvPr>
            <p:cNvSpPr/>
            <p:nvPr/>
          </p:nvSpPr>
          <p:spPr>
            <a:xfrm flipV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8"/>
            <a:ext cx="7902877" cy="424948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itle 18">
            <a:extLst>
              <a:ext uri="{FF2B5EF4-FFF2-40B4-BE49-F238E27FC236}">
                <a16:creationId xmlns:a16="http://schemas.microsoft.com/office/drawing/2014/main" id="{C716CB0E-F1FF-504E-9653-C73C2D7C4396}"/>
              </a:ext>
            </a:extLst>
          </p:cNvPr>
          <p:cNvSpPr txBox="1">
            <a:spLocks/>
          </p:cNvSpPr>
          <p:nvPr userDrawn="1"/>
        </p:nvSpPr>
        <p:spPr>
          <a:xfrm>
            <a:off x="3282203" y="894071"/>
            <a:ext cx="6105637" cy="721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300">
                <a:solidFill>
                  <a:srgbClr val="D92D8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spc="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AFD9C3E-7E7C-AB48-8364-4BE099796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4" name="Picture 3" descr="A blue sky&#10;&#10;Description automatically generated">
            <a:extLst>
              <a:ext uri="{FF2B5EF4-FFF2-40B4-BE49-F238E27FC236}">
                <a16:creationId xmlns:a16="http://schemas.microsoft.com/office/drawing/2014/main" id="{F52B9004-D179-1A4A-80CE-4571C434E5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7999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06E9D32-A765-F043-8AF6-BD4FF2155B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2057369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7"/>
            <a:ext cx="7929604" cy="417526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200CCED-6E70-9C4C-8D34-9653C97BC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9" name="Picture 18" descr="A blue sky&#10;&#10;Description automatically generated">
            <a:extLst>
              <a:ext uri="{FF2B5EF4-FFF2-40B4-BE49-F238E27FC236}">
                <a16:creationId xmlns:a16="http://schemas.microsoft.com/office/drawing/2014/main" id="{6B427909-11C3-2B4F-99E1-06647A829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F623B-6644-7B41-A514-8B0D97CB3BB5}"/>
              </a:ext>
            </a:extLst>
          </p:cNvPr>
          <p:cNvGrpSpPr/>
          <p:nvPr userDrawn="1"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E3BA29-D548-E14A-925A-6DDE5A185378}"/>
                </a:ext>
              </a:extLst>
            </p:cNvPr>
            <p:cNvSpPr/>
            <p:nvPr/>
          </p:nvSpPr>
          <p:spPr>
            <a:xfrm rot="162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98000">
                  <a:srgbClr val="D92D8A"/>
                </a:gs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66DB505-A3CE-D74D-92E0-CB719251EDDA}"/>
                </a:ext>
              </a:extLst>
            </p:cNvPr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B5620D0-8507-8C49-B78D-FCF723E33FB3}"/>
                </a:ext>
              </a:extLst>
            </p:cNvPr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D88CDB-1D99-0741-8F0C-6B653BC890C1}"/>
                </a:ext>
              </a:extLst>
            </p:cNvPr>
            <p:cNvSpPr/>
            <p:nvPr/>
          </p:nvSpPr>
          <p:spPr>
            <a:xfrm rot="162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00312A5-3945-8243-B728-D8550A1AD6B5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7848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112813B-6A84-0946-A634-0826DA95D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31" name="Picture 30" descr="A blue sky&#10;&#10;Description automatically generated">
            <a:extLst>
              <a:ext uri="{FF2B5EF4-FFF2-40B4-BE49-F238E27FC236}">
                <a16:creationId xmlns:a16="http://schemas.microsoft.com/office/drawing/2014/main" id="{7F8F79F9-053E-AC4E-A228-8BCFC40902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sp>
        <p:nvSpPr>
          <p:cNvPr id="34" name="Content Placeholder 15">
            <a:extLst>
              <a:ext uri="{FF2B5EF4-FFF2-40B4-BE49-F238E27FC236}">
                <a16:creationId xmlns:a16="http://schemas.microsoft.com/office/drawing/2014/main" id="{FA4447E9-32AB-CE42-93AE-D7EC1B389ED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29651"/>
            <a:chOff x="5537621" y="745236"/>
            <a:chExt cx="522582" cy="5296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AF42ADD-11E9-0C4D-B772-CBE1FB52960C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D97CE62-9048-574E-AA6E-594E72B1C971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6727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blue sky&#10;&#10;Description automatically generated">
            <a:extLst>
              <a:ext uri="{FF2B5EF4-FFF2-40B4-BE49-F238E27FC236}">
                <a16:creationId xmlns:a16="http://schemas.microsoft.com/office/drawing/2014/main" id="{5941AC91-51E1-BD44-8333-8EC6B8C58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10E303A-0EE2-014D-982B-DD7765D17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BE6CB02-B2E4-FD48-BD48-A0CD3144A8D8}"/>
              </a:ext>
            </a:extLst>
          </p:cNvPr>
          <p:cNvGrpSpPr/>
          <p:nvPr userDrawn="1"/>
        </p:nvGrpSpPr>
        <p:grpSpPr>
          <a:xfrm flipH="1" flipV="1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87CEFF8-E1E9-8041-AC38-FEBE13C577B2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E8AB8CF-68F3-2B43-811F-C129FA1BA13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E541D45-E316-744F-BD0C-4BFACA731C29}"/>
              </a:ext>
            </a:extLst>
          </p:cNvPr>
          <p:cNvGrpSpPr/>
          <p:nvPr userDrawn="1"/>
        </p:nvGrpSpPr>
        <p:grpSpPr>
          <a:xfrm flipV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7D29A71-357A-DD47-96D9-D8E4DEBA174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3E9CFD4-BC95-8047-BE3F-CA666B3459D8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1632377-3A0F-C443-BA2C-398E882AC060}"/>
              </a:ext>
            </a:extLst>
          </p:cNvPr>
          <p:cNvGrpSpPr/>
          <p:nvPr userDrawn="1"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689ABA4-7585-2A44-A2F2-E1D06AEEB21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32732AD-65BD-0C4B-8F28-9B79B9820FC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DB2452C-A655-8D47-A8D4-3493DDA1D602}"/>
              </a:ext>
            </a:extLst>
          </p:cNvPr>
          <p:cNvGrpSpPr/>
          <p:nvPr userDrawn="1"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2C730C6-91C6-664D-9DC8-68F6D2CB25F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BD38127-BA89-A54A-B41C-130C55941480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34FB87-CB2A-D646-B7BD-30BCD5E6FC4B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2359A8-7512-DF4F-A76B-6A7EB216BE56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17602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98F8D55-B506-3449-B7ED-0C6B5D8C8E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939925"/>
            <a:ext cx="8984543" cy="433895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BEB633C-F7A2-6145-BF98-E1B7E0CDE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 dirty="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2B47B7A-374F-F040-A985-8B40D325DE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2868F4-779E-AA44-95BD-4CC72A6CA6F0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B5ED8F-25D7-8A40-AA69-E1CAC8F5F0D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161544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30387"/>
            <a:chOff x="5537621" y="745236"/>
            <a:chExt cx="522582" cy="53038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5" name="Picture 34" descr="A blue sky&#10;&#10;Description automatically generated">
            <a:extLst>
              <a:ext uri="{FF2B5EF4-FFF2-40B4-BE49-F238E27FC236}">
                <a16:creationId xmlns:a16="http://schemas.microsoft.com/office/drawing/2014/main" id="{36B238F2-2857-544E-8AD3-AED1952A8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5065873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CFBBF3E-8312-B947-832D-CDD3E3286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FAAA71-8596-3F49-BEF5-47CD4EB6EAE4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DE175FA-E49D-F14E-910A-C70CA2595DB4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92012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-ou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76AA251-3835-8641-83B2-FAB7327B0A35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94074" y="2799440"/>
            <a:ext cx="6203852" cy="12591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8D820-CA12-3348-9CE5-033338F534A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AF04C-3797-0042-84B5-09E19421E19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07969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34E62-8BC6-A34F-8FFD-C562690FB714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51B2EA-0E7C-1D47-8BE2-0F6912069F58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algn="l" defTabSz="914400" rtl="0" eaLnBrk="1" latinLnBrk="0" hangingPunct="1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8076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0D855-4CD9-FC45-9379-29AA29186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4222749" cy="43389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F7AE448-EA8B-3741-9051-021832094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0EF1B571-98EE-5644-AF99-B840E3214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C10A61-C3FE-6D42-9D75-3E01190582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E19F95-A052-B345-B8CB-24664E9F155A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C5CFA7-7F30-664A-88A0-76774E0DD320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14295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0">
            <a:extLst>
              <a:ext uri="{FF2B5EF4-FFF2-40B4-BE49-F238E27FC236}">
                <a16:creationId xmlns:a16="http://schemas.microsoft.com/office/drawing/2014/main" id="{01F82B3F-9873-EF4E-94EC-057DD4B20E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dpi="0" rotWithShape="0">
            <a:blip r:embed="rId2" cstate="email">
              <a:alphaModFix amt="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rmAutofit/>
          </a:bodyPr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BEEB5A-8893-144A-91F5-C06A23DED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51929"/>
            <a:ext cx="2469469" cy="304136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FA37C7-20CF-AC4A-BD08-C6142B1C5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024E5270-E663-6349-BFBE-6C5E5807A1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1995F14-BCAF-A943-B330-BDBF466216E3}"/>
              </a:ext>
            </a:extLst>
          </p:cNvPr>
          <p:cNvGrpSpPr/>
          <p:nvPr userDrawn="1"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2DC6E15-79FC-9B4E-8E6B-F01C12947347}"/>
                </a:ext>
              </a:extLst>
            </p:cNvPr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62493B4-9D15-5940-B5ED-66732B4B293A}"/>
                </a:ext>
              </a:extLst>
            </p:cNvPr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F65F000-A2F0-714C-ADAA-960582B7C4AB}"/>
                </a:ext>
              </a:extLst>
            </p:cNvPr>
            <p:cNvSpPr/>
            <p:nvPr/>
          </p:nvSpPr>
          <p:spPr>
            <a:xfrm rot="162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6AD155-D0FF-8642-B412-219D327DA829}"/>
                </a:ext>
              </a:extLst>
            </p:cNvPr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CC004EC-C3AC-0046-902C-40A3A5EE8F2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88129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525A8C-1EFB-6341-8B8C-79B7C59F70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1E7B94C-6884-7948-9EDC-3BED80DDD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21AA497-2E05-2249-9F34-D8D245642331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8A8FC-C281-7540-A2F1-0C7261C1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0C27EA-5D11-5546-8472-866F259E7BFC}"/>
              </a:ext>
            </a:extLst>
          </p:cNvPr>
          <p:cNvGrpSpPr/>
          <p:nvPr userDrawn="1"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15F3C6-7BE9-E34E-B778-A0FF431CC9C1}"/>
                </a:ext>
              </a:extLst>
            </p:cNvPr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83E426-A956-204B-922C-C9B114A51E89}"/>
                </a:ext>
              </a:extLst>
            </p:cNvPr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4F2D43-E606-9E4C-B3E1-C3F4607A4260}"/>
                </a:ext>
              </a:extLst>
            </p:cNvPr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6F0BFE3-62C4-4143-B7A4-34BE2F0631E2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5E0D03-2997-3848-9DA3-8A864CF76775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65980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flying, plane, bird&#10;&#10;Description automatically generated">
            <a:extLst>
              <a:ext uri="{FF2B5EF4-FFF2-40B4-BE49-F238E27FC236}">
                <a16:creationId xmlns:a16="http://schemas.microsoft.com/office/drawing/2014/main" id="{64D9EE0F-6494-1A4B-AB72-3C7AE9F28F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84FFD0-FE9F-7B4A-B7A3-7CE892EF9B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E8B4190-7A7B-3447-AACA-71ED88EA3D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BBA3D3B-F75B-7247-96EC-42A55EF769A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A623E1-FED3-3B47-8817-14EF8A883FB7}"/>
              </a:ext>
            </a:extLst>
          </p:cNvPr>
          <p:cNvGrpSpPr/>
          <p:nvPr userDrawn="1"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90177E-9537-5F45-AFBE-4A490F8D6F92}"/>
                </a:ext>
              </a:extLst>
            </p:cNvPr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169BA91-4DC2-7049-92BF-1B3EAE687357}"/>
                </a:ext>
              </a:extLst>
            </p:cNvPr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11978C-319D-DE49-9152-FBF63531B669}"/>
                </a:ext>
              </a:extLst>
            </p:cNvPr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DBB3F20F-B263-4446-8E1A-6206F569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9285CD-4628-A141-A01F-52CF4A6E0625}"/>
              </a:ext>
            </a:extLst>
          </p:cNvPr>
          <p:cNvSpPr txBox="1"/>
          <p:nvPr userDrawn="1"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CDB4C7-0A17-2A41-8CE6-D9D79E4938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6099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F743E-C74B-214B-B173-9EFE2CD82F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57611A3-7DA6-4941-8266-CCDEC1D5B7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CA158107-483F-AE4B-81A6-57EC0902E1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6ACA9C-A609-644F-AC2C-E59094058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A3DAFB7-60E6-1441-B24D-9C1F734F58B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4E7D76-C3ED-8641-B474-65A69EB4CAD3}"/>
              </a:ext>
            </a:extLst>
          </p:cNvPr>
          <p:cNvGrpSpPr/>
          <p:nvPr userDrawn="1"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80F71C-3C06-414A-B4F3-EA00E023389F}"/>
                </a:ext>
              </a:extLst>
            </p:cNvPr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091A517-7BE4-1947-9D32-E2AC4C6021B3}"/>
                </a:ext>
              </a:extLst>
            </p:cNvPr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B09379-08CB-F142-8445-073D64045AF1}"/>
                </a:ext>
              </a:extLst>
            </p:cNvPr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10000">
                  <a:srgbClr val="D92D8A"/>
                </a:gs>
                <a:gs pos="61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18A989C-9180-2547-9BE6-F4182009A23C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8222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1F921-75B0-9943-B1DF-025B2C48E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FDCEF-2E0F-6748-B31C-B51229149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 descr="A blue sky&#10;&#10;Description automatically generated">
            <a:extLst>
              <a:ext uri="{FF2B5EF4-FFF2-40B4-BE49-F238E27FC236}">
                <a16:creationId xmlns:a16="http://schemas.microsoft.com/office/drawing/2014/main" id="{E2B0E723-963E-D746-9C64-1044790CE17F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60"/>
            <a:ext cx="12192000" cy="68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88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88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7" r:id="rId19"/>
    <p:sldLayoutId id="214748368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5EE7E-78DF-CB43-BB57-897A3D5D9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BIM Virtual Assistant V3.5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Luis </a:t>
            </a:r>
            <a:r>
              <a:rPr lang="en-US" dirty="0" err="1"/>
              <a:t>Bauza</a:t>
            </a:r>
            <a:endParaRPr lang="en-US" dirty="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09D0D4-1336-7142-B403-8AA4F8F5F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603" y="2240270"/>
            <a:ext cx="4658794" cy="89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128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76AE88-667F-F84A-8DE0-C0087BF08AD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FAQ is at the bottom of our main page.</a:t>
            </a:r>
          </a:p>
          <a:p>
            <a:r>
              <a:rPr lang="en-US" dirty="0"/>
              <a:t>More questions and answers are planned to be incorporated.</a:t>
            </a:r>
          </a:p>
          <a:p>
            <a:r>
              <a:rPr lang="en-US" dirty="0"/>
              <a:t>A full tutorial of the assistant is also planned to be added to this section.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8C1EE6-748C-B340-897D-5A6EDA65C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Streamlined FAQ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3CCFEC-699E-3E44-A039-E49F820F3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7572" y="1603070"/>
            <a:ext cx="5969138" cy="353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88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3680A1A-2445-AD47-8319-324A977DBC4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BIM Virtual Assistant makes working with 3D models easier.</a:t>
            </a:r>
          </a:p>
          <a:p>
            <a:r>
              <a:rPr lang="en-US" dirty="0"/>
              <a:t>By leveraging the power of AI, users can quickly modify or explore their models.</a:t>
            </a:r>
          </a:p>
          <a:p>
            <a:r>
              <a:rPr lang="en-US" dirty="0"/>
              <a:t>Some functionality includes:</a:t>
            </a:r>
          </a:p>
          <a:p>
            <a:pPr lvl="1"/>
            <a:r>
              <a:rPr lang="en-US" dirty="0"/>
              <a:t>Expanding your model by floor</a:t>
            </a:r>
          </a:p>
          <a:p>
            <a:pPr lvl="1"/>
            <a:r>
              <a:rPr lang="en-US" dirty="0"/>
              <a:t>Listing all materials used for construction</a:t>
            </a:r>
          </a:p>
          <a:p>
            <a:pPr lvl="1"/>
            <a:r>
              <a:rPr lang="en-US" dirty="0"/>
              <a:t>And many more!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6C9DB2-3414-574D-BA11-9CE68E0E9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103" y="1557673"/>
            <a:ext cx="6328607" cy="374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931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7B2489-2E45-B749-998E-952F4D027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7815"/>
            <a:ext cx="10893669" cy="644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114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60044592-2717-5544-BDA2-337795D66E7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94074" y="2799440"/>
            <a:ext cx="6203852" cy="1259120"/>
          </a:xfrm>
        </p:spPr>
        <p:txBody>
          <a:bodyPr>
            <a:normAutofit fontScale="92500"/>
          </a:bodyPr>
          <a:lstStyle/>
          <a:p>
            <a:r>
              <a:rPr lang="en-US" dirty="0">
                <a:latin typeface="Arial"/>
                <a:cs typeface="Arial"/>
              </a:rPr>
              <a:t>Explore 3D models with the help of the BIM Virtual Assistant.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64FB039-E8CD-B54C-85C3-533C2258CD7A}"/>
              </a:ext>
            </a:extLst>
          </p:cNvPr>
          <p:cNvGrpSpPr/>
          <p:nvPr/>
        </p:nvGrpSpPr>
        <p:grpSpPr>
          <a:xfrm>
            <a:off x="2555362" y="2291874"/>
            <a:ext cx="487681" cy="2279905"/>
            <a:chOff x="1975104" y="2011680"/>
            <a:chExt cx="487681" cy="2779777"/>
          </a:xfrm>
          <a:solidFill>
            <a:srgbClr val="00FFFF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4EF17E-E4E0-2649-B9F8-6459BA016D44}"/>
                </a:ext>
              </a:extLst>
            </p:cNvPr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rgbClr val="00FFFF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360EEAC-9137-8D4D-B2EB-C75754EEF60D}"/>
                </a:ext>
              </a:extLst>
            </p:cNvPr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00FFFF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65F3118-4393-8343-A772-A38E8ED51B2C}"/>
                </a:ext>
              </a:extLst>
            </p:cNvPr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00FFFF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DA493BD-0AB3-1C41-A451-D157D2ADF004}"/>
              </a:ext>
            </a:extLst>
          </p:cNvPr>
          <p:cNvGrpSpPr/>
          <p:nvPr/>
        </p:nvGrpSpPr>
        <p:grpSpPr>
          <a:xfrm rot="10800000">
            <a:off x="9148955" y="2291874"/>
            <a:ext cx="487681" cy="2279905"/>
            <a:chOff x="1975104" y="2011680"/>
            <a:chExt cx="487681" cy="2779777"/>
          </a:xfrm>
          <a:solidFill>
            <a:srgbClr val="00FFFF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625A470-A4B5-8142-8CA5-CE6C459AFD53}"/>
                </a:ext>
              </a:extLst>
            </p:cNvPr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3DDE266-7F14-904C-A042-2E4181E8F2EA}"/>
                </a:ext>
              </a:extLst>
            </p:cNvPr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CBF656C-551E-4E49-83CD-E761771E6CC7}"/>
                </a:ext>
              </a:extLst>
            </p:cNvPr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91701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AE4591-B8F7-A040-9BAD-194C10F3BFB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en-US" dirty="0"/>
              <a:t>Creating a BIM account is free.</a:t>
            </a:r>
          </a:p>
          <a:p>
            <a:pPr marL="285750" indent="-285750">
              <a:buFontTx/>
              <a:buChar char="-"/>
            </a:pPr>
            <a:r>
              <a:rPr lang="en-US" dirty="0"/>
              <a:t>Accounts are stored securely in Firebase.</a:t>
            </a:r>
          </a:p>
          <a:p>
            <a:pPr marL="285750" indent="-285750">
              <a:buFontTx/>
              <a:buChar char="-"/>
            </a:pPr>
            <a:r>
              <a:rPr lang="en-US" dirty="0"/>
              <a:t>Google &amp; Forge sign-in options are available.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6DEB8A-1754-A44C-8BA6-10F30B03C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 starts with signing in.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C7F4E2-0F3A-A142-8932-FB2245ADD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235" y="856303"/>
            <a:ext cx="5438267" cy="32161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BFB32E-3596-F844-84E9-F6B7713822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6739" y="3916599"/>
            <a:ext cx="4408053" cy="260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09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3CBE43E-C824-3A47-9CD0-C71BEE392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183" y="826416"/>
            <a:ext cx="8801633" cy="520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458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23E28E-4F19-8848-BE86-635A40AE1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511" y="1739589"/>
            <a:ext cx="7862977" cy="465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47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0A666C7-7EC8-684A-A8CC-6A351AAB2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9447" y="1415453"/>
            <a:ext cx="8184798" cy="48403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AC32AF-5F5B-0748-8AFD-D82E9A78FDD0}"/>
              </a:ext>
            </a:extLst>
          </p:cNvPr>
          <p:cNvSpPr txBox="1"/>
          <p:nvPr/>
        </p:nvSpPr>
        <p:spPr>
          <a:xfrm>
            <a:off x="202223" y="1943100"/>
            <a:ext cx="28662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bg1"/>
                </a:solidFill>
              </a:rPr>
              <a:t>Viewing 3D models is simple.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bg1"/>
                </a:solidFill>
              </a:rPr>
              <a:t>Simply upload a model to Forge and we take care of the rest.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bg1"/>
                </a:solidFill>
              </a:rPr>
              <a:t>Interact with the assistant by using the button.</a:t>
            </a:r>
          </a:p>
        </p:txBody>
      </p:sp>
    </p:spTree>
    <p:extLst>
      <p:ext uri="{BB962C8B-B14F-4D97-AF65-F5344CB8AC3E}">
        <p14:creationId xmlns:p14="http://schemas.microsoft.com/office/powerpoint/2010/main" val="1817670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853C73C-3D07-2049-9178-7DCB6175F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Creation is Easy.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A270F3-E38D-3243-9529-50AEB0BAE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853" y="1774386"/>
            <a:ext cx="7391575" cy="437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722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E307A2D-3A47-3C4E-8009-5AD9095DA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Quickly Delete Projects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6CED1F-BDBF-274E-8DC9-F3BB20433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686" y="1901268"/>
            <a:ext cx="7474638" cy="44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555467"/>
      </p:ext>
    </p:extLst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U Real Triumphs Template" id="{D6BF73C1-EEDE-AC48-AD9C-ADD1887087B1}" vid="{ED22C5F8-F212-AF47-9EA2-9B7F431F38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6" ma:contentTypeDescription="Create a new document." ma:contentTypeScope="" ma:versionID="368c5bd83c88e8dfca99475d3871c9b5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ebdd37c0a28e067fdd3973fd4e5d6d09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</DisplayName>
        <AccountId>561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08AEC1B4-4216-423B-B0BB-82F5843B23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3D577E1-7B41-4319-A289-D92E01DD8854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59a830c1-7073-48e7-a623-528add45a120"/>
    <ds:schemaRef ds:uri="8234652b-4e88-4c30-a994-e272914a045d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C7C3D29-A4F2-43AB-8FED-DD753DD8B873}">
  <ds:schemaRefs>
    <ds:schemaRef ds:uri="http://schemas.microsoft.com/office/infopath/2007/PartnerControls"/>
    <ds:schemaRef ds:uri="8234652b-4e88-4c30-a994-e272914a045d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59a830c1-7073-48e7-a623-528add45a120"/>
    <ds:schemaRef ds:uri="http://schemas.microsoft.com/office/2006/metadata/properties"/>
    <ds:schemaRef ds:uri="http://www.w3.org/XML/1998/namespace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FIU Real Triumphs Template</Template>
  <TotalTime>1476</TotalTime>
  <Words>170</Words>
  <Application>Microsoft Macintosh PowerPoint</Application>
  <PresentationFormat>Widescreen</PresentationFormat>
  <Paragraphs>21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FIU Real Triumphs Template</vt:lpstr>
      <vt:lpstr>BIM Virtual Assistant V3.5  Luis Bauza</vt:lpstr>
      <vt:lpstr>PowerPoint Presentation</vt:lpstr>
      <vt:lpstr>PowerPoint Presentation</vt:lpstr>
      <vt:lpstr>It starts with signing in.</vt:lpstr>
      <vt:lpstr>PowerPoint Presentation</vt:lpstr>
      <vt:lpstr>PowerPoint Presentation</vt:lpstr>
      <vt:lpstr>PowerPoint Presentation</vt:lpstr>
      <vt:lpstr>Project Creation is Easy.</vt:lpstr>
      <vt:lpstr>Quickly Delete Projects</vt:lpstr>
      <vt:lpstr>Streamlined FAQ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Plasencia</dc:creator>
  <cp:lastModifiedBy>Luis Bauza</cp:lastModifiedBy>
  <cp:revision>68</cp:revision>
  <dcterms:created xsi:type="dcterms:W3CDTF">2020-08-12T18:54:24Z</dcterms:created>
  <dcterms:modified xsi:type="dcterms:W3CDTF">2020-11-30T21:13:39Z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