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8B0E"/>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407" autoAdjust="0"/>
    <p:restoredTop sz="93073" autoAdjust="0"/>
  </p:normalViewPr>
  <p:slideViewPr>
    <p:cSldViewPr>
      <p:cViewPr>
        <p:scale>
          <a:sx n="24" d="100"/>
          <a:sy n="24" d="100"/>
        </p:scale>
        <p:origin x="1272" y="264"/>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B7D17A8-9EB0-4A30-8253-B4E318E689D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810233F-E247-4FA9-9D98-39A9CC3E9D0D}"/>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45E19D99-F656-408E-90B1-97EAEADC522A}" type="datetime1">
              <a:rPr lang="en-US" altLang="en-US"/>
              <a:pPr>
                <a:defRPr/>
              </a:pPr>
              <a:t>11/30/20</a:t>
            </a:fld>
            <a:endParaRPr lang="en-US" altLang="en-US"/>
          </a:p>
        </p:txBody>
      </p:sp>
      <p:sp>
        <p:nvSpPr>
          <p:cNvPr id="4" name="Slide Image Placeholder 3">
            <a:extLst>
              <a:ext uri="{FF2B5EF4-FFF2-40B4-BE49-F238E27FC236}">
                <a16:creationId xmlns:a16="http://schemas.microsoft.com/office/drawing/2014/main" id="{4B3555F4-A88C-4B28-A029-A4284A412F25}"/>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3BB7EF70-45A3-44DC-82FC-61DE64BF952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991DFB5-95F5-46BD-9999-5DFFC4F17B00}"/>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C62BF97E-0863-45CF-84BD-76B39CB36E39}"/>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0287C04-7547-4CC4-AA19-F0B6339B80F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337C43DB-2750-437D-9A56-BE2C85A9AD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73ED195E-C6CA-46A8-B493-A92C2974B1F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BFA9C363-A87D-467A-97E4-4764BF51DD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87FCBF1-1A64-4FBA-A6AC-1553DE1636E6}" type="slidenum">
              <a:rPr lang="en-US" altLang="en-US" sz="1200" smtClean="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1F88A13-FB5B-4B42-9F94-5EF0561F5EF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7C9D8F4-8ED6-429B-881D-4BE75E73CC5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F03D26D-15A6-4E10-BD87-219C8C775DAC}"/>
              </a:ext>
            </a:extLst>
          </p:cNvPr>
          <p:cNvSpPr>
            <a:spLocks noGrp="1" noChangeArrowheads="1"/>
          </p:cNvSpPr>
          <p:nvPr>
            <p:ph type="sldNum" sz="quarter" idx="12"/>
          </p:nvPr>
        </p:nvSpPr>
        <p:spPr>
          <a:ln/>
        </p:spPr>
        <p:txBody>
          <a:bodyPr/>
          <a:lstStyle>
            <a:lvl1pPr>
              <a:defRPr/>
            </a:lvl1pPr>
          </a:lstStyle>
          <a:p>
            <a:pPr>
              <a:defRPr/>
            </a:pPr>
            <a:fld id="{BD55CDC4-E994-4FC2-81E5-D0AB42BB6E44}" type="slidenum">
              <a:rPr lang="en-US" altLang="en-US"/>
              <a:pPr>
                <a:defRPr/>
              </a:pPr>
              <a:t>‹#›</a:t>
            </a:fld>
            <a:endParaRPr lang="en-US" altLang="en-US"/>
          </a:p>
        </p:txBody>
      </p:sp>
    </p:spTree>
    <p:extLst>
      <p:ext uri="{BB962C8B-B14F-4D97-AF65-F5344CB8AC3E}">
        <p14:creationId xmlns:p14="http://schemas.microsoft.com/office/powerpoint/2010/main" val="971101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CB6872F-2F29-4E95-AD60-E41F1D50634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28EECE9-80AD-4E33-93D7-E6E6A99F68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CAC1357-08AF-470A-B583-0298D132C4B4}"/>
              </a:ext>
            </a:extLst>
          </p:cNvPr>
          <p:cNvSpPr>
            <a:spLocks noGrp="1" noChangeArrowheads="1"/>
          </p:cNvSpPr>
          <p:nvPr>
            <p:ph type="sldNum" sz="quarter" idx="12"/>
          </p:nvPr>
        </p:nvSpPr>
        <p:spPr>
          <a:ln/>
        </p:spPr>
        <p:txBody>
          <a:bodyPr/>
          <a:lstStyle>
            <a:lvl1pPr>
              <a:defRPr/>
            </a:lvl1pPr>
          </a:lstStyle>
          <a:p>
            <a:pPr>
              <a:defRPr/>
            </a:pPr>
            <a:fld id="{BB7DA140-D33F-465F-9C25-3A19EAA79692}" type="slidenum">
              <a:rPr lang="en-US" altLang="en-US"/>
              <a:pPr>
                <a:defRPr/>
              </a:pPr>
              <a:t>‹#›</a:t>
            </a:fld>
            <a:endParaRPr lang="en-US" altLang="en-US"/>
          </a:p>
        </p:txBody>
      </p:sp>
    </p:spTree>
    <p:extLst>
      <p:ext uri="{BB962C8B-B14F-4D97-AF65-F5344CB8AC3E}">
        <p14:creationId xmlns:p14="http://schemas.microsoft.com/office/powerpoint/2010/main" val="3246973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38FD976-1CD7-4E05-ABF5-1875FA2083B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D669EE5-648F-4954-8FB6-F4C20C189F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3AB04BC-9ACD-4406-B0E9-8B36FFEED804}"/>
              </a:ext>
            </a:extLst>
          </p:cNvPr>
          <p:cNvSpPr>
            <a:spLocks noGrp="1" noChangeArrowheads="1"/>
          </p:cNvSpPr>
          <p:nvPr>
            <p:ph type="sldNum" sz="quarter" idx="12"/>
          </p:nvPr>
        </p:nvSpPr>
        <p:spPr>
          <a:ln/>
        </p:spPr>
        <p:txBody>
          <a:bodyPr/>
          <a:lstStyle>
            <a:lvl1pPr>
              <a:defRPr/>
            </a:lvl1pPr>
          </a:lstStyle>
          <a:p>
            <a:pPr>
              <a:defRPr/>
            </a:pPr>
            <a:fld id="{F38B79E0-792B-4A51-9123-A3839FDD72F8}" type="slidenum">
              <a:rPr lang="en-US" altLang="en-US"/>
              <a:pPr>
                <a:defRPr/>
              </a:pPr>
              <a:t>‹#›</a:t>
            </a:fld>
            <a:endParaRPr lang="en-US" altLang="en-US"/>
          </a:p>
        </p:txBody>
      </p:sp>
    </p:spTree>
    <p:extLst>
      <p:ext uri="{BB962C8B-B14F-4D97-AF65-F5344CB8AC3E}">
        <p14:creationId xmlns:p14="http://schemas.microsoft.com/office/powerpoint/2010/main" val="731004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0F568A5-2DAA-4986-B530-32CCD503EBF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3BC11DE-F442-4012-A88B-A0997908D1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7AD7B7D-FAFC-41A2-88A0-E661CC0F7D20}"/>
              </a:ext>
            </a:extLst>
          </p:cNvPr>
          <p:cNvSpPr>
            <a:spLocks noGrp="1" noChangeArrowheads="1"/>
          </p:cNvSpPr>
          <p:nvPr>
            <p:ph type="sldNum" sz="quarter" idx="12"/>
          </p:nvPr>
        </p:nvSpPr>
        <p:spPr>
          <a:ln/>
        </p:spPr>
        <p:txBody>
          <a:bodyPr/>
          <a:lstStyle>
            <a:lvl1pPr>
              <a:defRPr/>
            </a:lvl1pPr>
          </a:lstStyle>
          <a:p>
            <a:pPr>
              <a:defRPr/>
            </a:pPr>
            <a:fld id="{4B68FDEC-CC58-414B-BAC1-BCD9DBC25E96}" type="slidenum">
              <a:rPr lang="en-US" altLang="en-US"/>
              <a:pPr>
                <a:defRPr/>
              </a:pPr>
              <a:t>‹#›</a:t>
            </a:fld>
            <a:endParaRPr lang="en-US" altLang="en-US"/>
          </a:p>
        </p:txBody>
      </p:sp>
    </p:spTree>
    <p:extLst>
      <p:ext uri="{BB962C8B-B14F-4D97-AF65-F5344CB8AC3E}">
        <p14:creationId xmlns:p14="http://schemas.microsoft.com/office/powerpoint/2010/main" val="3221958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1A320DD5-26C3-4CD5-A303-DCB2F51EF06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E697161-E622-4460-9A98-9A0D4E02F9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41866F6-25AA-4D00-A3B0-0DADACCB4183}"/>
              </a:ext>
            </a:extLst>
          </p:cNvPr>
          <p:cNvSpPr>
            <a:spLocks noGrp="1" noChangeArrowheads="1"/>
          </p:cNvSpPr>
          <p:nvPr>
            <p:ph type="sldNum" sz="quarter" idx="12"/>
          </p:nvPr>
        </p:nvSpPr>
        <p:spPr>
          <a:ln/>
        </p:spPr>
        <p:txBody>
          <a:bodyPr/>
          <a:lstStyle>
            <a:lvl1pPr>
              <a:defRPr/>
            </a:lvl1pPr>
          </a:lstStyle>
          <a:p>
            <a:pPr>
              <a:defRPr/>
            </a:pPr>
            <a:fld id="{CB03F030-25C1-4762-A25C-2B9135C8447A}" type="slidenum">
              <a:rPr lang="en-US" altLang="en-US"/>
              <a:pPr>
                <a:defRPr/>
              </a:pPr>
              <a:t>‹#›</a:t>
            </a:fld>
            <a:endParaRPr lang="en-US" altLang="en-US"/>
          </a:p>
        </p:txBody>
      </p:sp>
    </p:spTree>
    <p:extLst>
      <p:ext uri="{BB962C8B-B14F-4D97-AF65-F5344CB8AC3E}">
        <p14:creationId xmlns:p14="http://schemas.microsoft.com/office/powerpoint/2010/main" val="11639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6B827F6-CACA-469E-96DF-4F67AAE23F6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FB808C0-B054-4D33-930E-A010F2D1AC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A58B2F1-369D-44A4-B943-7550DCBF6918}"/>
              </a:ext>
            </a:extLst>
          </p:cNvPr>
          <p:cNvSpPr>
            <a:spLocks noGrp="1" noChangeArrowheads="1"/>
          </p:cNvSpPr>
          <p:nvPr>
            <p:ph type="sldNum" sz="quarter" idx="12"/>
          </p:nvPr>
        </p:nvSpPr>
        <p:spPr>
          <a:ln/>
        </p:spPr>
        <p:txBody>
          <a:bodyPr/>
          <a:lstStyle>
            <a:lvl1pPr>
              <a:defRPr/>
            </a:lvl1pPr>
          </a:lstStyle>
          <a:p>
            <a:pPr>
              <a:defRPr/>
            </a:pPr>
            <a:fld id="{AA7E34E5-C8BB-4F53-99EE-73A7CED7F168}" type="slidenum">
              <a:rPr lang="en-US" altLang="en-US"/>
              <a:pPr>
                <a:defRPr/>
              </a:pPr>
              <a:t>‹#›</a:t>
            </a:fld>
            <a:endParaRPr lang="en-US" altLang="en-US"/>
          </a:p>
        </p:txBody>
      </p:sp>
    </p:spTree>
    <p:extLst>
      <p:ext uri="{BB962C8B-B14F-4D97-AF65-F5344CB8AC3E}">
        <p14:creationId xmlns:p14="http://schemas.microsoft.com/office/powerpoint/2010/main" val="2229479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90AF0D5-AE61-4472-883F-42BA9EB22C4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75EE1E82-4269-4111-A223-2E844C85E28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F8A0446-78C7-4FF5-BDC0-39F2D8B5F8EF}"/>
              </a:ext>
            </a:extLst>
          </p:cNvPr>
          <p:cNvSpPr>
            <a:spLocks noGrp="1" noChangeArrowheads="1"/>
          </p:cNvSpPr>
          <p:nvPr>
            <p:ph type="sldNum" sz="quarter" idx="12"/>
          </p:nvPr>
        </p:nvSpPr>
        <p:spPr>
          <a:ln/>
        </p:spPr>
        <p:txBody>
          <a:bodyPr/>
          <a:lstStyle>
            <a:lvl1pPr>
              <a:defRPr/>
            </a:lvl1pPr>
          </a:lstStyle>
          <a:p>
            <a:pPr>
              <a:defRPr/>
            </a:pPr>
            <a:fld id="{103AC8F6-5902-4E76-BC22-93C542C3580E}" type="slidenum">
              <a:rPr lang="en-US" altLang="en-US"/>
              <a:pPr>
                <a:defRPr/>
              </a:pPr>
              <a:t>‹#›</a:t>
            </a:fld>
            <a:endParaRPr lang="en-US" altLang="en-US"/>
          </a:p>
        </p:txBody>
      </p:sp>
    </p:spTree>
    <p:extLst>
      <p:ext uri="{BB962C8B-B14F-4D97-AF65-F5344CB8AC3E}">
        <p14:creationId xmlns:p14="http://schemas.microsoft.com/office/powerpoint/2010/main" val="257850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1EEDD73-1C02-4E2A-9AD6-EF5807543214}"/>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AA7ABB3-EC07-4DE6-8A17-2B1C3697CEF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B9FF28CF-03D4-4CEC-A12B-E9E12D7FF48C}"/>
              </a:ext>
            </a:extLst>
          </p:cNvPr>
          <p:cNvSpPr>
            <a:spLocks noGrp="1" noChangeArrowheads="1"/>
          </p:cNvSpPr>
          <p:nvPr>
            <p:ph type="sldNum" sz="quarter" idx="12"/>
          </p:nvPr>
        </p:nvSpPr>
        <p:spPr>
          <a:ln/>
        </p:spPr>
        <p:txBody>
          <a:bodyPr/>
          <a:lstStyle>
            <a:lvl1pPr>
              <a:defRPr/>
            </a:lvl1pPr>
          </a:lstStyle>
          <a:p>
            <a:pPr>
              <a:defRPr/>
            </a:pPr>
            <a:fld id="{DEF22234-EEAB-434B-B93D-15BBEB58887C}" type="slidenum">
              <a:rPr lang="en-US" altLang="en-US"/>
              <a:pPr>
                <a:defRPr/>
              </a:pPr>
              <a:t>‹#›</a:t>
            </a:fld>
            <a:endParaRPr lang="en-US" altLang="en-US"/>
          </a:p>
        </p:txBody>
      </p:sp>
    </p:spTree>
    <p:extLst>
      <p:ext uri="{BB962C8B-B14F-4D97-AF65-F5344CB8AC3E}">
        <p14:creationId xmlns:p14="http://schemas.microsoft.com/office/powerpoint/2010/main" val="2678325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017BB46-8766-44B5-A062-FBB735B639B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E6DCE5AA-4FB0-4552-B2E5-51E5F6D40A2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58751F39-6621-40BB-A240-61CB40CD723D}"/>
              </a:ext>
            </a:extLst>
          </p:cNvPr>
          <p:cNvSpPr>
            <a:spLocks noGrp="1" noChangeArrowheads="1"/>
          </p:cNvSpPr>
          <p:nvPr>
            <p:ph type="sldNum" sz="quarter" idx="12"/>
          </p:nvPr>
        </p:nvSpPr>
        <p:spPr>
          <a:ln/>
        </p:spPr>
        <p:txBody>
          <a:bodyPr/>
          <a:lstStyle>
            <a:lvl1pPr>
              <a:defRPr/>
            </a:lvl1pPr>
          </a:lstStyle>
          <a:p>
            <a:pPr>
              <a:defRPr/>
            </a:pPr>
            <a:fld id="{D3012A2F-91DD-48BB-89D4-E49351C2FD27}" type="slidenum">
              <a:rPr lang="en-US" altLang="en-US"/>
              <a:pPr>
                <a:defRPr/>
              </a:pPr>
              <a:t>‹#›</a:t>
            </a:fld>
            <a:endParaRPr lang="en-US" altLang="en-US"/>
          </a:p>
        </p:txBody>
      </p:sp>
    </p:spTree>
    <p:extLst>
      <p:ext uri="{BB962C8B-B14F-4D97-AF65-F5344CB8AC3E}">
        <p14:creationId xmlns:p14="http://schemas.microsoft.com/office/powerpoint/2010/main" val="1156675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7765137F-2598-4C85-AF2F-C9C85F5F81C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4FF4D98-6D53-40B9-ADD5-3E94EADE9BA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6A12123-E5EC-4437-8C46-3DD672621A1A}"/>
              </a:ext>
            </a:extLst>
          </p:cNvPr>
          <p:cNvSpPr>
            <a:spLocks noGrp="1" noChangeArrowheads="1"/>
          </p:cNvSpPr>
          <p:nvPr>
            <p:ph type="sldNum" sz="quarter" idx="12"/>
          </p:nvPr>
        </p:nvSpPr>
        <p:spPr>
          <a:ln/>
        </p:spPr>
        <p:txBody>
          <a:bodyPr/>
          <a:lstStyle>
            <a:lvl1pPr>
              <a:defRPr/>
            </a:lvl1pPr>
          </a:lstStyle>
          <a:p>
            <a:pPr>
              <a:defRPr/>
            </a:pPr>
            <a:fld id="{CA301B91-464A-49C5-BEC4-2C695ADF219C}" type="slidenum">
              <a:rPr lang="en-US" altLang="en-US"/>
              <a:pPr>
                <a:defRPr/>
              </a:pPr>
              <a:t>‹#›</a:t>
            </a:fld>
            <a:endParaRPr lang="en-US" altLang="en-US"/>
          </a:p>
        </p:txBody>
      </p:sp>
    </p:spTree>
    <p:extLst>
      <p:ext uri="{BB962C8B-B14F-4D97-AF65-F5344CB8AC3E}">
        <p14:creationId xmlns:p14="http://schemas.microsoft.com/office/powerpoint/2010/main" val="1236197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F0195619-46F7-49DB-97DB-CE1C849741C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497E66F-F3D5-4A4B-9D08-BFFA756A9E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8A1692B-62F5-47FA-BA93-1925E660B24E}"/>
              </a:ext>
            </a:extLst>
          </p:cNvPr>
          <p:cNvSpPr>
            <a:spLocks noGrp="1" noChangeArrowheads="1"/>
          </p:cNvSpPr>
          <p:nvPr>
            <p:ph type="sldNum" sz="quarter" idx="12"/>
          </p:nvPr>
        </p:nvSpPr>
        <p:spPr>
          <a:ln/>
        </p:spPr>
        <p:txBody>
          <a:bodyPr/>
          <a:lstStyle>
            <a:lvl1pPr>
              <a:defRPr/>
            </a:lvl1pPr>
          </a:lstStyle>
          <a:p>
            <a:pPr>
              <a:defRPr/>
            </a:pPr>
            <a:fld id="{CE47F14B-47CC-4A24-8542-2D6E6011A4BD}" type="slidenum">
              <a:rPr lang="en-US" altLang="en-US"/>
              <a:pPr>
                <a:defRPr/>
              </a:pPr>
              <a:t>‹#›</a:t>
            </a:fld>
            <a:endParaRPr lang="en-US" altLang="en-US"/>
          </a:p>
        </p:txBody>
      </p:sp>
    </p:spTree>
    <p:extLst>
      <p:ext uri="{BB962C8B-B14F-4D97-AF65-F5344CB8AC3E}">
        <p14:creationId xmlns:p14="http://schemas.microsoft.com/office/powerpoint/2010/main" val="379706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B41E88EA-2F64-4069-8671-432D3AF660FD}"/>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242C5E59-E315-4285-B532-4A10FDA0F8E0}"/>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F70D7DC-9A8B-4216-A50D-321544CB54F5}"/>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8D01F282-BBC3-4553-8947-E92EC9C23829}"/>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ADF1CE49-F149-471A-A6D1-E8D424543178}"/>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a:lvl1pPr>
          </a:lstStyle>
          <a:p>
            <a:pPr>
              <a:defRPr/>
            </a:pPr>
            <a:fld id="{5F4AF9E5-EB71-4550-99EF-F7B57925847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jpe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sv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4D8D2C87-D249-5C43-9BD0-D318BB9FBDDD}"/>
              </a:ext>
            </a:extLst>
          </p:cNvPr>
          <p:cNvSpPr txBox="1"/>
          <p:nvPr/>
        </p:nvSpPr>
        <p:spPr>
          <a:xfrm>
            <a:off x="2027641" y="4362090"/>
            <a:ext cx="40162944" cy="944874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wrap="square">
            <a:spAutoFit/>
          </a:bodyPr>
          <a:lstStyle/>
          <a:p>
            <a:pPr>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lvl="1">
              <a:defRPr/>
            </a:pPr>
            <a:endParaRPr lang="en-US" sz="3200" dirty="0"/>
          </a:p>
          <a:p>
            <a:pPr>
              <a:defRPr/>
            </a:pPr>
            <a:endParaRPr lang="en-US" sz="3200" dirty="0"/>
          </a:p>
        </p:txBody>
      </p:sp>
      <p:sp>
        <p:nvSpPr>
          <p:cNvPr id="2051" name="Text Box 12">
            <a:extLst>
              <a:ext uri="{FF2B5EF4-FFF2-40B4-BE49-F238E27FC236}">
                <a16:creationId xmlns:a16="http://schemas.microsoft.com/office/drawing/2014/main" id="{15FF0CE9-AD7C-48C6-A116-52AEC6C52CBC}"/>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Intelligent BIM Virtual Assistant</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Nathan </a:t>
            </a:r>
            <a:r>
              <a:rPr lang="en-US" altLang="en-US" sz="2625" dirty="0" err="1">
                <a:solidFill>
                  <a:srgbClr val="081E3F"/>
                </a:solidFill>
              </a:rPr>
              <a:t>Erthal</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a:t>
            </a:r>
            <a:r>
              <a:rPr lang="en-US" altLang="en-US" sz="2625" i="1" dirty="0">
                <a:solidFill>
                  <a:srgbClr val="081E3F"/>
                </a:solidFill>
              </a:rPr>
              <a:t>Dr. Xuan </a:t>
            </a:r>
            <a:r>
              <a:rPr lang="en-US" altLang="en-US" sz="2625" i="1" dirty="0" err="1">
                <a:solidFill>
                  <a:srgbClr val="081E3F"/>
                </a:solidFill>
              </a:rPr>
              <a:t>Lv</a:t>
            </a:r>
            <a:endParaRPr lang="en-US" altLang="ja-JP" sz="2625" dirty="0">
              <a:solidFill>
                <a:srgbClr val="3333CC"/>
              </a:solidFill>
            </a:endParaRPr>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0A8CD328-A4AC-4178-9750-377AA57172B4}"/>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This material is presented due to the assistance of Dr Xuan </a:t>
            </a:r>
            <a:r>
              <a:rPr lang="en-US" altLang="en-US" sz="2250" dirty="0" err="1"/>
              <a:t>Lv</a:t>
            </a:r>
            <a:r>
              <a:rPr lang="en-US" altLang="en-US" sz="2250" dirty="0"/>
              <a:t> and Mr. </a:t>
            </a:r>
            <a:r>
              <a:rPr lang="en-US" altLang="en-US" sz="2250" dirty="0" err="1"/>
              <a:t>Sadjadi</a:t>
            </a:r>
            <a:r>
              <a:rPr lang="en-US" altLang="en-US" sz="2250" dirty="0"/>
              <a:t> for their assistance, cooperation and mentorship throughout this experience. I would also like to thank Luis </a:t>
            </a:r>
            <a:r>
              <a:rPr lang="en-US" altLang="en-US" sz="2250" dirty="0" err="1"/>
              <a:t>Bauza</a:t>
            </a:r>
            <a:r>
              <a:rPr lang="en-US" altLang="en-US" sz="2250" dirty="0"/>
              <a:t>, Cesar Gonzalez, as well as my Capstone 1 teammates.</a:t>
            </a:r>
          </a:p>
        </p:txBody>
      </p:sp>
      <p:sp>
        <p:nvSpPr>
          <p:cNvPr id="3076" name="Rectangle 18">
            <a:extLst>
              <a:ext uri="{FF2B5EF4-FFF2-40B4-BE49-F238E27FC236}">
                <a16:creationId xmlns:a16="http://schemas.microsoft.com/office/drawing/2014/main" id="{7AB55FBA-C777-4BE4-AFFF-43D6183E997D}"/>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A360BCBD-0A6E-4BEF-A364-C8EB2B9BC63E}"/>
              </a:ext>
            </a:extLst>
          </p:cNvPr>
          <p:cNvSpPr txBox="1">
            <a:spLocks noChangeArrowheads="1"/>
          </p:cNvSpPr>
          <p:nvPr/>
        </p:nvSpPr>
        <p:spPr bwMode="auto">
          <a:xfrm>
            <a:off x="2066350" y="14114666"/>
            <a:ext cx="11014388"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Problems</a:t>
            </a:r>
          </a:p>
        </p:txBody>
      </p:sp>
      <p:sp>
        <p:nvSpPr>
          <p:cNvPr id="3078" name="Rectangle 18">
            <a:extLst>
              <a:ext uri="{FF2B5EF4-FFF2-40B4-BE49-F238E27FC236}">
                <a16:creationId xmlns:a16="http://schemas.microsoft.com/office/drawing/2014/main" id="{E0F9D321-7CF0-4E6C-904D-12E9BFA129DD}"/>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9163E552-BD30-46A1-80F0-7172142A5D9C}"/>
              </a:ext>
            </a:extLst>
          </p:cNvPr>
          <p:cNvSpPr txBox="1">
            <a:spLocks noChangeArrowheads="1"/>
          </p:cNvSpPr>
          <p:nvPr/>
        </p:nvSpPr>
        <p:spPr bwMode="auto">
          <a:xfrm>
            <a:off x="1436688" y="31707489"/>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6EFBF11B-EDA2-4FD3-9937-A047130BFB3D}"/>
              </a:ext>
            </a:extLst>
          </p:cNvPr>
          <p:cNvSpPr txBox="1">
            <a:spLocks noChangeArrowheads="1"/>
          </p:cNvSpPr>
          <p:nvPr/>
        </p:nvSpPr>
        <p:spPr bwMode="auto">
          <a:xfrm>
            <a:off x="13325015" y="14129097"/>
            <a:ext cx="20760000"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8FA1305B-B063-42B4-B8AF-8502C742230C}"/>
              </a:ext>
            </a:extLst>
          </p:cNvPr>
          <p:cNvSpPr txBox="1">
            <a:spLocks noChangeArrowheads="1"/>
          </p:cNvSpPr>
          <p:nvPr/>
        </p:nvSpPr>
        <p:spPr bwMode="auto">
          <a:xfrm>
            <a:off x="34270752" y="14113662"/>
            <a:ext cx="7919833"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Requirements</a:t>
            </a:r>
          </a:p>
        </p:txBody>
      </p:sp>
      <p:sp>
        <p:nvSpPr>
          <p:cNvPr id="36" name="Text Box 19">
            <a:extLst>
              <a:ext uri="{FF2B5EF4-FFF2-40B4-BE49-F238E27FC236}">
                <a16:creationId xmlns:a16="http://schemas.microsoft.com/office/drawing/2014/main" id="{BDC2F652-8E73-4EDC-B752-FF708F41051D}"/>
              </a:ext>
            </a:extLst>
          </p:cNvPr>
          <p:cNvSpPr txBox="1">
            <a:spLocks noChangeArrowheads="1"/>
          </p:cNvSpPr>
          <p:nvPr/>
        </p:nvSpPr>
        <p:spPr bwMode="auto">
          <a:xfrm>
            <a:off x="13080738" y="4598547"/>
            <a:ext cx="15653051"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88B0E"/>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4355FCB7-90CB-4386-828D-A0F299C7F497}"/>
              </a:ext>
            </a:extLst>
          </p:cNvPr>
          <p:cNvSpPr txBox="1">
            <a:spLocks noChangeArrowheads="1"/>
          </p:cNvSpPr>
          <p:nvPr/>
        </p:nvSpPr>
        <p:spPr bwMode="auto">
          <a:xfrm>
            <a:off x="13327472" y="20414257"/>
            <a:ext cx="9227728"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Implementation</a:t>
            </a:r>
          </a:p>
        </p:txBody>
      </p:sp>
      <p:sp>
        <p:nvSpPr>
          <p:cNvPr id="41" name="Text Box 19">
            <a:extLst>
              <a:ext uri="{FF2B5EF4-FFF2-40B4-BE49-F238E27FC236}">
                <a16:creationId xmlns:a16="http://schemas.microsoft.com/office/drawing/2014/main" id="{43128186-D845-40DD-AE8C-B859141FC0CE}"/>
              </a:ext>
            </a:extLst>
          </p:cNvPr>
          <p:cNvSpPr txBox="1">
            <a:spLocks noChangeArrowheads="1"/>
          </p:cNvSpPr>
          <p:nvPr/>
        </p:nvSpPr>
        <p:spPr bwMode="auto">
          <a:xfrm>
            <a:off x="1994879" y="24261898"/>
            <a:ext cx="11085859"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3087" name="TextBox 3">
            <a:extLst>
              <a:ext uri="{FF2B5EF4-FFF2-40B4-BE49-F238E27FC236}">
                <a16:creationId xmlns:a16="http://schemas.microsoft.com/office/drawing/2014/main" id="{8A9C49C9-0632-494C-91E3-F9439C2690B6}"/>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dirty="0">
                <a:solidFill>
                  <a:srgbClr val="B6862C"/>
                </a:solidFill>
              </a:rPr>
              <a:t>School of Computing &amp; Information Sciences</a:t>
            </a:r>
          </a:p>
          <a:p>
            <a:pPr algn="ctr" eaLnBrk="1" hangingPunct="1"/>
            <a:r>
              <a:rPr lang="en-US" altLang="en-US" sz="5400" i="1" dirty="0">
                <a:solidFill>
                  <a:srgbClr val="B6862C"/>
                </a:solidFill>
              </a:rPr>
              <a:t>Spring 2020 Senior Design Project</a:t>
            </a:r>
          </a:p>
        </p:txBody>
      </p:sp>
      <p:pic>
        <p:nvPicPr>
          <p:cNvPr id="3088" name="Picture 2">
            <a:extLst>
              <a:ext uri="{FF2B5EF4-FFF2-40B4-BE49-F238E27FC236}">
                <a16:creationId xmlns:a16="http://schemas.microsoft.com/office/drawing/2014/main" id="{F86C430F-CE84-44E4-804D-E0AB578785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338" y="622300"/>
            <a:ext cx="7667625"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Picture 12" descr="A close up of a sign&#10;&#10;Description automatically generated">
            <a:extLst>
              <a:ext uri="{FF2B5EF4-FFF2-40B4-BE49-F238E27FC236}">
                <a16:creationId xmlns:a16="http://schemas.microsoft.com/office/drawing/2014/main" id="{526ABA8E-9639-42FC-A3F3-200A8CB34D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9203" t="13976" r="71774" b="16724"/>
          <a:stretch>
            <a:fillRect/>
          </a:stretch>
        </p:blipFill>
        <p:spPr bwMode="auto">
          <a:xfrm>
            <a:off x="36268773" y="2157130"/>
            <a:ext cx="144780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14" descr="A picture containing drawing&#10;&#10;Description automatically generated">
            <a:extLst>
              <a:ext uri="{FF2B5EF4-FFF2-40B4-BE49-F238E27FC236}">
                <a16:creationId xmlns:a16="http://schemas.microsoft.com/office/drawing/2014/main" id="{335129FF-9DBB-447A-B46B-AC583355AA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78098"/>
          <a:stretch>
            <a:fillRect/>
          </a:stretch>
        </p:blipFill>
        <p:spPr bwMode="auto">
          <a:xfrm>
            <a:off x="40644763" y="2187293"/>
            <a:ext cx="1447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DFC8611-5B3E-49B2-B3DF-A36CBFAFCD0E}"/>
              </a:ext>
            </a:extLst>
          </p:cNvPr>
          <p:cNvSpPr txBox="1"/>
          <p:nvPr/>
        </p:nvSpPr>
        <p:spPr>
          <a:xfrm>
            <a:off x="2058152" y="14618580"/>
            <a:ext cx="11022586" cy="944874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wrap="square">
            <a:spAutoFit/>
          </a:bodyPr>
          <a:lstStyle/>
          <a:p>
            <a:endParaRPr lang="en-US" sz="3200" dirty="0"/>
          </a:p>
          <a:p>
            <a:r>
              <a:rPr lang="en-US" sz="3200" dirty="0"/>
              <a:t>Despite being handed a version from  a past semester built on the </a:t>
            </a:r>
            <a:r>
              <a:rPr lang="en-US" sz="3200" dirty="0" err="1"/>
              <a:t>.Net</a:t>
            </a:r>
            <a:r>
              <a:rPr lang="en-US" sz="3200" dirty="0"/>
              <a:t> framework, it had much outdated code, bad practices, and vulnerabilities. It was riddled with memory leaks that our team could not work with, ultimately giving us the decision to start the project fresh on a new framework. </a:t>
            </a:r>
          </a:p>
          <a:p>
            <a:endParaRPr lang="en-US" sz="3200" dirty="0"/>
          </a:p>
          <a:p>
            <a:endParaRPr lang="en-US" sz="3200" dirty="0"/>
          </a:p>
          <a:p>
            <a:endParaRPr lang="en-US" sz="3200" dirty="0"/>
          </a:p>
          <a:p>
            <a:endParaRPr lang="en-US" sz="3200" dirty="0"/>
          </a:p>
          <a:p>
            <a:endParaRPr lang="en-US" sz="3200" dirty="0"/>
          </a:p>
          <a:p>
            <a:endParaRPr lang="en-US" sz="3200" dirty="0"/>
          </a:p>
          <a:p>
            <a:endParaRPr lang="en-US" sz="3200" dirty="0"/>
          </a:p>
          <a:p>
            <a:endParaRPr lang="en-US" sz="3200" dirty="0"/>
          </a:p>
          <a:p>
            <a:br>
              <a:rPr lang="en-US" sz="3200" dirty="0"/>
            </a:br>
            <a:br>
              <a:rPr lang="en-US" sz="3200" dirty="0"/>
            </a:br>
            <a:endParaRPr lang="en-US" sz="3200" dirty="0"/>
          </a:p>
          <a:p>
            <a:endParaRPr lang="en-US" sz="3200" dirty="0"/>
          </a:p>
          <a:p>
            <a:endParaRPr lang="en-US" sz="3200" dirty="0"/>
          </a:p>
        </p:txBody>
      </p:sp>
      <p:sp>
        <p:nvSpPr>
          <p:cNvPr id="4" name="TextBox 3">
            <a:extLst>
              <a:ext uri="{FF2B5EF4-FFF2-40B4-BE49-F238E27FC236}">
                <a16:creationId xmlns:a16="http://schemas.microsoft.com/office/drawing/2014/main" id="{5A60D74F-069F-4874-ABEA-476BB0C203B1}"/>
              </a:ext>
            </a:extLst>
          </p:cNvPr>
          <p:cNvSpPr txBox="1"/>
          <p:nvPr/>
        </p:nvSpPr>
        <p:spPr>
          <a:xfrm>
            <a:off x="13325014" y="14654057"/>
            <a:ext cx="20760001" cy="550920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defRPr/>
            </a:pPr>
            <a:endParaRPr lang="en-US" sz="3200" dirty="0"/>
          </a:p>
          <a:p>
            <a:pPr marL="457200" indent="-457200">
              <a:buFont typeface="Wingdings" panose="05000000000000000000" pitchFamily="2" charset="2"/>
              <a:buChar char="q"/>
              <a:defRPr/>
            </a:pPr>
            <a:r>
              <a:rPr lang="en-US" sz="3200" dirty="0">
                <a:solidFill>
                  <a:schemeClr val="bg1"/>
                </a:solidFill>
              </a:rPr>
              <a:t>A modern and user-friendly web application with options for user registration/login process including external login services using Google and Autodesk.</a:t>
            </a:r>
          </a:p>
          <a:p>
            <a:pPr marL="457200" indent="-457200">
              <a:buFont typeface="Wingdings" panose="05000000000000000000" pitchFamily="2" charset="2"/>
              <a:buChar char="q"/>
              <a:defRPr/>
            </a:pPr>
            <a:endParaRPr lang="en-US" sz="3200" dirty="0">
              <a:solidFill>
                <a:schemeClr val="bg1"/>
              </a:solidFill>
            </a:endParaRPr>
          </a:p>
          <a:p>
            <a:pPr marL="457200" indent="-457200">
              <a:buFont typeface="Wingdings" panose="05000000000000000000" pitchFamily="2" charset="2"/>
              <a:buChar char="q"/>
              <a:defRPr/>
            </a:pPr>
            <a:r>
              <a:rPr lang="en-US" sz="3200" dirty="0">
                <a:solidFill>
                  <a:schemeClr val="bg1"/>
                </a:solidFill>
              </a:rPr>
              <a:t>Allows users to explore models in a 3D and inspect specific elements and their properties.</a:t>
            </a:r>
          </a:p>
          <a:p>
            <a:pPr>
              <a:defRPr/>
            </a:pPr>
            <a:endParaRPr lang="en-US" sz="3200" dirty="0">
              <a:solidFill>
                <a:schemeClr val="bg1"/>
              </a:solidFill>
            </a:endParaRPr>
          </a:p>
          <a:p>
            <a:pPr marL="457200" indent="-457200">
              <a:buFont typeface="Wingdings" panose="05000000000000000000" pitchFamily="2" charset="2"/>
              <a:buChar char="q"/>
              <a:defRPr/>
            </a:pPr>
            <a:r>
              <a:rPr lang="en-US" sz="3200" dirty="0">
                <a:solidFill>
                  <a:schemeClr val="bg1"/>
                </a:solidFill>
              </a:rPr>
              <a:t>Allows user to create and delete projects, where each one may contain their collection of objects for that project.</a:t>
            </a:r>
          </a:p>
          <a:p>
            <a:pPr marL="457200" indent="-457200">
              <a:buFont typeface="Wingdings" panose="05000000000000000000" pitchFamily="2" charset="2"/>
              <a:buChar char="q"/>
              <a:defRPr/>
            </a:pPr>
            <a:endParaRPr lang="en-US" sz="3200" dirty="0">
              <a:solidFill>
                <a:schemeClr val="bg1"/>
              </a:solidFill>
            </a:endParaRPr>
          </a:p>
          <a:p>
            <a:pPr marL="457200" indent="-457200">
              <a:buFont typeface="Wingdings" panose="05000000000000000000" pitchFamily="2" charset="2"/>
              <a:buChar char="q"/>
              <a:defRPr/>
            </a:pPr>
            <a:r>
              <a:rPr lang="en-US" sz="3200" dirty="0">
                <a:solidFill>
                  <a:schemeClr val="bg1"/>
                </a:solidFill>
              </a:rPr>
              <a:t>Contains a Virtual Assistant which uses voice queries and a natural language processing user interface.</a:t>
            </a:r>
          </a:p>
          <a:p>
            <a:pPr marL="457200" indent="-457200">
              <a:buFont typeface="Wingdings" panose="05000000000000000000" pitchFamily="2" charset="2"/>
              <a:buChar char="q"/>
              <a:defRPr/>
            </a:pPr>
            <a:endParaRPr lang="en-US" sz="3200" dirty="0">
              <a:solidFill>
                <a:schemeClr val="bg1"/>
              </a:solidFill>
            </a:endParaRPr>
          </a:p>
          <a:p>
            <a:pPr marL="457200" indent="-457200">
              <a:buFont typeface="Wingdings" panose="05000000000000000000" pitchFamily="2" charset="2"/>
              <a:buChar char="q"/>
              <a:defRPr/>
            </a:pPr>
            <a:r>
              <a:rPr lang="en-US" sz="3200" dirty="0">
                <a:solidFill>
                  <a:schemeClr val="bg1"/>
                </a:solidFill>
              </a:rPr>
              <a:t>Keeps track of user info for future role management feature.</a:t>
            </a:r>
          </a:p>
        </p:txBody>
      </p:sp>
      <p:sp>
        <p:nvSpPr>
          <p:cNvPr id="19" name="TextBox 18">
            <a:extLst>
              <a:ext uri="{FF2B5EF4-FFF2-40B4-BE49-F238E27FC236}">
                <a16:creationId xmlns:a16="http://schemas.microsoft.com/office/drawing/2014/main" id="{2FEF36C0-9DC0-4607-B75F-28CD1227FB3A}"/>
              </a:ext>
            </a:extLst>
          </p:cNvPr>
          <p:cNvSpPr txBox="1"/>
          <p:nvPr/>
        </p:nvSpPr>
        <p:spPr>
          <a:xfrm>
            <a:off x="1994879" y="24809817"/>
            <a:ext cx="11085859" cy="550920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defRPr/>
            </a:pPr>
            <a:endParaRPr lang="en-US" sz="3200" dirty="0">
              <a:solidFill>
                <a:schemeClr val="bg1"/>
              </a:solidFill>
            </a:endParaRPr>
          </a:p>
          <a:p>
            <a:pPr>
              <a:defRPr/>
            </a:pPr>
            <a:r>
              <a:rPr lang="en-US" sz="3200" dirty="0">
                <a:solidFill>
                  <a:schemeClr val="bg1"/>
                </a:solidFill>
              </a:rPr>
              <a:t>This is the release 3.5 of Intelligent BIM Virtual Assistant, a web application that renders 3D models and 2D floor plans for BIM objects of different formats with an implemented speech recognition feature for design-based queries.</a:t>
            </a:r>
          </a:p>
          <a:p>
            <a:pPr>
              <a:defRPr/>
            </a:pPr>
            <a:endParaRPr lang="en-US" sz="3200" dirty="0">
              <a:solidFill>
                <a:schemeClr val="bg1"/>
              </a:solidFill>
            </a:endParaRPr>
          </a:p>
          <a:p>
            <a:pPr>
              <a:defRPr/>
            </a:pPr>
            <a:r>
              <a:rPr lang="en-US" sz="3200" dirty="0">
                <a:solidFill>
                  <a:schemeClr val="bg1"/>
                </a:solidFill>
              </a:rPr>
              <a:t>It is considered the game changing innovation for the AEC (Architecture, Engineering, Construction) industry boasting its operational efficiency providing insights and tools to more efficiently plan, design, construct, and manage building and infrastructure.</a:t>
            </a:r>
          </a:p>
        </p:txBody>
      </p:sp>
      <p:sp>
        <p:nvSpPr>
          <p:cNvPr id="20" name="TextBox 19">
            <a:extLst>
              <a:ext uri="{FF2B5EF4-FFF2-40B4-BE49-F238E27FC236}">
                <a16:creationId xmlns:a16="http://schemas.microsoft.com/office/drawing/2014/main" id="{7BA229DA-3D38-46ED-8274-8E17B5C788FB}"/>
              </a:ext>
            </a:extLst>
          </p:cNvPr>
          <p:cNvSpPr txBox="1"/>
          <p:nvPr/>
        </p:nvSpPr>
        <p:spPr>
          <a:xfrm>
            <a:off x="34270752" y="14671255"/>
            <a:ext cx="7919833" cy="550920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defRPr/>
            </a:pPr>
            <a:endParaRPr lang="en-US" sz="3200" dirty="0">
              <a:solidFill>
                <a:schemeClr val="bg1"/>
              </a:solidFill>
            </a:endParaRPr>
          </a:p>
          <a:p>
            <a:pPr marL="457200" indent="-457200">
              <a:buFont typeface="Wingdings" panose="05000000000000000000" pitchFamily="2" charset="2"/>
              <a:buChar char="q"/>
              <a:defRPr/>
            </a:pPr>
            <a:r>
              <a:rPr lang="en-US" sz="3200" dirty="0">
                <a:solidFill>
                  <a:schemeClr val="bg1"/>
                </a:solidFill>
              </a:rPr>
              <a:t>Google Chrome to have access to the Virtual Assistant.</a:t>
            </a:r>
          </a:p>
          <a:p>
            <a:pPr marL="457200" indent="-457200">
              <a:buFont typeface="Wingdings" panose="05000000000000000000" pitchFamily="2" charset="2"/>
              <a:buChar char="q"/>
              <a:defRPr/>
            </a:pPr>
            <a:endParaRPr lang="en-US" sz="3200" dirty="0">
              <a:solidFill>
                <a:schemeClr val="bg1"/>
              </a:solidFill>
            </a:endParaRPr>
          </a:p>
          <a:p>
            <a:pPr marL="457200" indent="-457200">
              <a:buFont typeface="Wingdings" panose="05000000000000000000" pitchFamily="2" charset="2"/>
              <a:buChar char="q"/>
              <a:defRPr/>
            </a:pPr>
            <a:r>
              <a:rPr lang="en-US" sz="3200" dirty="0">
                <a:solidFill>
                  <a:schemeClr val="bg1"/>
                </a:solidFill>
              </a:rPr>
              <a:t>A microphone to be able to speak commands to the Virtual Assistant.</a:t>
            </a:r>
          </a:p>
          <a:p>
            <a:pPr marL="457200" indent="-457200">
              <a:buFont typeface="Wingdings" panose="05000000000000000000" pitchFamily="2" charset="2"/>
              <a:buChar char="q"/>
              <a:defRPr/>
            </a:pPr>
            <a:endParaRPr lang="en-US" sz="3200" dirty="0">
              <a:solidFill>
                <a:schemeClr val="bg1"/>
              </a:solidFill>
            </a:endParaRPr>
          </a:p>
          <a:p>
            <a:pPr marL="457200" indent="-457200">
              <a:buFont typeface="Wingdings" panose="05000000000000000000" pitchFamily="2" charset="2"/>
              <a:buChar char="q"/>
              <a:defRPr/>
            </a:pPr>
            <a:r>
              <a:rPr lang="en-US" altLang="en-US" sz="3200" dirty="0">
                <a:solidFill>
                  <a:schemeClr val="bg1"/>
                </a:solidFill>
              </a:rPr>
              <a:t>A custom user account, or a Google or Autodesk account for external log-in.</a:t>
            </a:r>
          </a:p>
          <a:p>
            <a:pPr marL="457200" indent="-457200">
              <a:buFont typeface="Wingdings" panose="05000000000000000000" pitchFamily="2" charset="2"/>
              <a:buChar char="q"/>
              <a:defRPr/>
            </a:pPr>
            <a:endParaRPr lang="en-US" sz="3200" dirty="0">
              <a:solidFill>
                <a:schemeClr val="bg1"/>
              </a:solidFill>
            </a:endParaRPr>
          </a:p>
          <a:p>
            <a:pPr>
              <a:defRPr/>
            </a:pPr>
            <a:endParaRPr lang="en-US" sz="3200" dirty="0"/>
          </a:p>
        </p:txBody>
      </p:sp>
      <p:sp>
        <p:nvSpPr>
          <p:cNvPr id="22" name="TextBox 21">
            <a:extLst>
              <a:ext uri="{FF2B5EF4-FFF2-40B4-BE49-F238E27FC236}">
                <a16:creationId xmlns:a16="http://schemas.microsoft.com/office/drawing/2014/main" id="{E910FED2-7713-4BB6-9636-4B29116B49F9}"/>
              </a:ext>
            </a:extLst>
          </p:cNvPr>
          <p:cNvSpPr txBox="1"/>
          <p:nvPr/>
        </p:nvSpPr>
        <p:spPr>
          <a:xfrm>
            <a:off x="13325014" y="20960456"/>
            <a:ext cx="9230186" cy="944874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defRPr/>
            </a:pPr>
            <a:endParaRPr lang="en-US" sz="3200" dirty="0">
              <a:solidFill>
                <a:schemeClr val="bg1"/>
              </a:solidFill>
            </a:endParaRPr>
          </a:p>
          <a:p>
            <a:pPr marL="457200" indent="-457200">
              <a:buFont typeface="Arial" panose="020B0604020202020204" pitchFamily="34" charset="0"/>
              <a:buChar char="•"/>
              <a:defRPr/>
            </a:pPr>
            <a:r>
              <a:rPr lang="en-US" sz="3200" dirty="0">
                <a:solidFill>
                  <a:schemeClr val="bg1"/>
                </a:solidFill>
              </a:rPr>
              <a:t>User is authenticated externally through Google and Autodesk by the exchange of tokens.</a:t>
            </a:r>
          </a:p>
          <a:p>
            <a:pPr marL="457200" indent="-457200">
              <a:buFont typeface="Arial" panose="020B0604020202020204" pitchFamily="34" charset="0"/>
              <a:buChar char="•"/>
              <a:defRPr/>
            </a:pPr>
            <a:endParaRPr lang="en-US" sz="3200" dirty="0">
              <a:solidFill>
                <a:schemeClr val="bg1"/>
              </a:solidFill>
            </a:endParaRPr>
          </a:p>
          <a:p>
            <a:pPr marL="457200" indent="-457200">
              <a:buFont typeface="Arial" panose="020B0604020202020204" pitchFamily="34" charset="0"/>
              <a:buChar char="•"/>
              <a:defRPr/>
            </a:pPr>
            <a:r>
              <a:rPr lang="en-US" sz="3200" dirty="0">
                <a:solidFill>
                  <a:schemeClr val="bg1"/>
                </a:solidFill>
              </a:rPr>
              <a:t>Creation/deletion of buckets sends data to Forge as well as Firebase.</a:t>
            </a:r>
          </a:p>
          <a:p>
            <a:pPr marL="457200" indent="-457200">
              <a:buFont typeface="Arial" panose="020B0604020202020204" pitchFamily="34" charset="0"/>
              <a:buChar char="•"/>
              <a:defRPr/>
            </a:pPr>
            <a:endParaRPr lang="en-US" sz="3200" dirty="0">
              <a:solidFill>
                <a:schemeClr val="bg1"/>
              </a:solidFill>
            </a:endParaRPr>
          </a:p>
          <a:p>
            <a:pPr marL="457200" indent="-457200">
              <a:buFont typeface="Arial" panose="020B0604020202020204" pitchFamily="34" charset="0"/>
              <a:buChar char="•"/>
              <a:defRPr/>
            </a:pPr>
            <a:r>
              <a:rPr lang="en-US" sz="3200" dirty="0">
                <a:solidFill>
                  <a:schemeClr val="bg1"/>
                </a:solidFill>
              </a:rPr>
              <a:t>User activates the virtual assistant by clicking the blue icon in the bottom left. </a:t>
            </a:r>
          </a:p>
          <a:p>
            <a:pPr marL="457200" indent="-457200">
              <a:buFont typeface="Arial" panose="020B0604020202020204" pitchFamily="34" charset="0"/>
              <a:buChar char="•"/>
              <a:defRPr/>
            </a:pPr>
            <a:endParaRPr lang="en-US" sz="3200" dirty="0">
              <a:solidFill>
                <a:schemeClr val="bg1"/>
              </a:solidFill>
            </a:endParaRPr>
          </a:p>
          <a:p>
            <a:pPr marL="457200" indent="-457200">
              <a:buFont typeface="Arial" panose="020B0604020202020204" pitchFamily="34" charset="0"/>
              <a:buChar char="•"/>
              <a:defRPr/>
            </a:pPr>
            <a:r>
              <a:rPr lang="en-US" sz="3200" dirty="0">
                <a:solidFill>
                  <a:schemeClr val="bg1"/>
                </a:solidFill>
              </a:rPr>
              <a:t>Natural language processing provides the Virtual Assistant via the </a:t>
            </a:r>
            <a:r>
              <a:rPr lang="en-US" sz="3200" dirty="0" err="1">
                <a:solidFill>
                  <a:schemeClr val="bg1"/>
                </a:solidFill>
              </a:rPr>
              <a:t>Dialogflow</a:t>
            </a:r>
            <a:r>
              <a:rPr lang="en-US" sz="3200" dirty="0">
                <a:solidFill>
                  <a:schemeClr val="bg1"/>
                </a:solidFill>
              </a:rPr>
              <a:t> API.</a:t>
            </a:r>
          </a:p>
          <a:p>
            <a:pPr marL="457200" indent="-457200">
              <a:buFont typeface="Arial" panose="020B0604020202020204" pitchFamily="34" charset="0"/>
              <a:buChar char="•"/>
              <a:defRPr/>
            </a:pPr>
            <a:endParaRPr lang="en-US" sz="3200" dirty="0">
              <a:solidFill>
                <a:schemeClr val="bg1"/>
              </a:solidFill>
            </a:endParaRPr>
          </a:p>
          <a:p>
            <a:pPr marL="457200" indent="-457200">
              <a:buFont typeface="Arial" panose="020B0604020202020204" pitchFamily="34" charset="0"/>
              <a:buChar char="•"/>
              <a:defRPr/>
            </a:pPr>
            <a:r>
              <a:rPr lang="en-US" sz="3200" dirty="0">
                <a:solidFill>
                  <a:schemeClr val="bg1"/>
                </a:solidFill>
              </a:rPr>
              <a:t>3D Navigation of models implemented through Autodesk Forge API</a:t>
            </a:r>
          </a:p>
          <a:p>
            <a:pPr marL="457200" indent="-457200">
              <a:buFont typeface="Arial" panose="020B0604020202020204" pitchFamily="34" charset="0"/>
              <a:buChar char="•"/>
              <a:defRPr/>
            </a:pPr>
            <a:endParaRPr lang="en-US" sz="3200" dirty="0">
              <a:solidFill>
                <a:schemeClr val="bg1"/>
              </a:solidFill>
            </a:endParaRPr>
          </a:p>
          <a:p>
            <a:pPr marL="457200" indent="-457200">
              <a:buFont typeface="Arial" panose="020B0604020202020204" pitchFamily="34" charset="0"/>
              <a:buChar char="•"/>
              <a:defRPr/>
            </a:pPr>
            <a:r>
              <a:rPr lang="en-US" sz="3200" dirty="0">
                <a:solidFill>
                  <a:schemeClr val="bg1"/>
                </a:solidFill>
              </a:rPr>
              <a:t>Collection of objects stored into an array for project file browser display</a:t>
            </a:r>
          </a:p>
          <a:p>
            <a:pPr>
              <a:defRPr/>
            </a:pPr>
            <a:endParaRPr lang="en-US" sz="3200" dirty="0"/>
          </a:p>
        </p:txBody>
      </p:sp>
      <p:pic>
        <p:nvPicPr>
          <p:cNvPr id="5" name="Picture 4" descr="Logo, company name&#10;&#10;Description automatically generated">
            <a:extLst>
              <a:ext uri="{FF2B5EF4-FFF2-40B4-BE49-F238E27FC236}">
                <a16:creationId xmlns:a16="http://schemas.microsoft.com/office/drawing/2014/main" id="{7E9ADD19-03F1-C145-8E1C-6DD1401902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068019" y="276485"/>
            <a:ext cx="1885950" cy="2059457"/>
          </a:xfrm>
          <a:prstGeom prst="rect">
            <a:avLst/>
          </a:prstGeom>
        </p:spPr>
      </p:pic>
      <p:pic>
        <p:nvPicPr>
          <p:cNvPr id="1026" name="Picture 2" descr="Autodesk Free Icon of Simply Styled Icons">
            <a:extLst>
              <a:ext uri="{FF2B5EF4-FFF2-40B4-BE49-F238E27FC236}">
                <a16:creationId xmlns:a16="http://schemas.microsoft.com/office/drawing/2014/main" id="{59BB508D-0950-6A41-B4C8-3990B27071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02419" y="2281582"/>
            <a:ext cx="1633637" cy="163363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con Request: fa-javascript OR fa-js · Issue #11419 ·  FortAwesome/Font-Awesome · GitHub">
            <a:extLst>
              <a:ext uri="{FF2B5EF4-FFF2-40B4-BE49-F238E27FC236}">
                <a16:creationId xmlns:a16="http://schemas.microsoft.com/office/drawing/2014/main" id="{5CD2AE4B-693B-7445-8F72-B4879CAE4F1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240206" y="-105514"/>
            <a:ext cx="4111621" cy="2409153"/>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a:extLst>
              <a:ext uri="{FF2B5EF4-FFF2-40B4-BE49-F238E27FC236}">
                <a16:creationId xmlns:a16="http://schemas.microsoft.com/office/drawing/2014/main" id="{AA8C776E-9F17-2747-897F-73EBAFE8DC6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840739" y="2182818"/>
            <a:ext cx="1650016" cy="1650016"/>
          </a:xfrm>
          <a:prstGeom prst="rect">
            <a:avLst/>
          </a:prstGeom>
        </p:spPr>
      </p:pic>
      <p:pic>
        <p:nvPicPr>
          <p:cNvPr id="1037" name="Picture 13">
            <a:extLst>
              <a:ext uri="{FF2B5EF4-FFF2-40B4-BE49-F238E27FC236}">
                <a16:creationId xmlns:a16="http://schemas.microsoft.com/office/drawing/2014/main" id="{A38AF841-76C2-A649-A58C-2CCB2A8F92F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44019" y="4580045"/>
            <a:ext cx="9671389" cy="4226507"/>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07B90671-615E-B048-B885-A3327E132D5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911960" y="9723642"/>
            <a:ext cx="6164964" cy="384349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1B216F29-AB60-9C46-9FA6-5E6EC1CF73F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808881" y="5932279"/>
            <a:ext cx="9423916" cy="652872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a:extLst>
              <a:ext uri="{FF2B5EF4-FFF2-40B4-BE49-F238E27FC236}">
                <a16:creationId xmlns:a16="http://schemas.microsoft.com/office/drawing/2014/main" id="{FE36B3F4-A9F5-B14F-949F-B4DB6805BC0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43956" y="5900165"/>
            <a:ext cx="7651149" cy="6608731"/>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a:extLst>
              <a:ext uri="{FF2B5EF4-FFF2-40B4-BE49-F238E27FC236}">
                <a16:creationId xmlns:a16="http://schemas.microsoft.com/office/drawing/2014/main" id="{D8ABC508-F218-F646-8C2F-4F7041373A0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0907264" y="5382923"/>
            <a:ext cx="10168126" cy="71605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148CE93-2BA8-0346-B966-01AB50187502}"/>
              </a:ext>
            </a:extLst>
          </p:cNvPr>
          <p:cNvSpPr txBox="1"/>
          <p:nvPr/>
        </p:nvSpPr>
        <p:spPr>
          <a:xfrm>
            <a:off x="23738539" y="12743054"/>
            <a:ext cx="3891291" cy="646331"/>
          </a:xfrm>
          <a:prstGeom prst="rect">
            <a:avLst/>
          </a:prstGeom>
          <a:noFill/>
        </p:spPr>
        <p:txBody>
          <a:bodyPr wrap="square" rtlCol="0">
            <a:spAutoFit/>
          </a:bodyPr>
          <a:lstStyle/>
          <a:p>
            <a:r>
              <a:rPr lang="en-US" sz="3600" dirty="0">
                <a:solidFill>
                  <a:schemeClr val="bg1"/>
                </a:solidFill>
              </a:rPr>
              <a:t>Class Diagram</a:t>
            </a:r>
          </a:p>
        </p:txBody>
      </p:sp>
      <p:sp>
        <p:nvSpPr>
          <p:cNvPr id="64" name="TextBox 63">
            <a:extLst>
              <a:ext uri="{FF2B5EF4-FFF2-40B4-BE49-F238E27FC236}">
                <a16:creationId xmlns:a16="http://schemas.microsoft.com/office/drawing/2014/main" id="{F64F86DB-1698-8048-B6A7-C70DC8E6964A}"/>
              </a:ext>
            </a:extLst>
          </p:cNvPr>
          <p:cNvSpPr txBox="1"/>
          <p:nvPr/>
        </p:nvSpPr>
        <p:spPr>
          <a:xfrm>
            <a:off x="12029698" y="12660585"/>
            <a:ext cx="5847046" cy="646331"/>
          </a:xfrm>
          <a:prstGeom prst="rect">
            <a:avLst/>
          </a:prstGeom>
          <a:noFill/>
        </p:spPr>
        <p:txBody>
          <a:bodyPr wrap="square" rtlCol="0">
            <a:spAutoFit/>
          </a:bodyPr>
          <a:lstStyle/>
          <a:p>
            <a:r>
              <a:rPr lang="en-US" sz="3600" dirty="0">
                <a:solidFill>
                  <a:schemeClr val="bg1"/>
                </a:solidFill>
              </a:rPr>
              <a:t>API Use Case Diagram</a:t>
            </a:r>
          </a:p>
        </p:txBody>
      </p:sp>
      <p:sp>
        <p:nvSpPr>
          <p:cNvPr id="66" name="TextBox 65">
            <a:extLst>
              <a:ext uri="{FF2B5EF4-FFF2-40B4-BE49-F238E27FC236}">
                <a16:creationId xmlns:a16="http://schemas.microsoft.com/office/drawing/2014/main" id="{5A777DAF-0ABA-B741-AFE9-28606A2A3589}"/>
              </a:ext>
            </a:extLst>
          </p:cNvPr>
          <p:cNvSpPr txBox="1"/>
          <p:nvPr/>
        </p:nvSpPr>
        <p:spPr>
          <a:xfrm>
            <a:off x="3391479" y="12797549"/>
            <a:ext cx="5457366" cy="646331"/>
          </a:xfrm>
          <a:prstGeom prst="rect">
            <a:avLst/>
          </a:prstGeom>
          <a:noFill/>
        </p:spPr>
        <p:txBody>
          <a:bodyPr wrap="square" rtlCol="0">
            <a:spAutoFit/>
          </a:bodyPr>
          <a:lstStyle/>
          <a:p>
            <a:r>
              <a:rPr lang="en-US" sz="3600" dirty="0">
                <a:solidFill>
                  <a:schemeClr val="bg1"/>
                </a:solidFill>
              </a:rPr>
              <a:t>Client/Sever Diagram</a:t>
            </a:r>
          </a:p>
        </p:txBody>
      </p:sp>
      <p:sp>
        <p:nvSpPr>
          <p:cNvPr id="67" name="TextBox 66">
            <a:extLst>
              <a:ext uri="{FF2B5EF4-FFF2-40B4-BE49-F238E27FC236}">
                <a16:creationId xmlns:a16="http://schemas.microsoft.com/office/drawing/2014/main" id="{F2A870A0-A489-034A-807B-AD231A8C801F}"/>
              </a:ext>
            </a:extLst>
          </p:cNvPr>
          <p:cNvSpPr txBox="1"/>
          <p:nvPr/>
        </p:nvSpPr>
        <p:spPr>
          <a:xfrm>
            <a:off x="32098906" y="8894778"/>
            <a:ext cx="9664763" cy="646331"/>
          </a:xfrm>
          <a:prstGeom prst="rect">
            <a:avLst/>
          </a:prstGeom>
          <a:noFill/>
        </p:spPr>
        <p:txBody>
          <a:bodyPr wrap="square" rtlCol="0">
            <a:spAutoFit/>
          </a:bodyPr>
          <a:lstStyle/>
          <a:p>
            <a:r>
              <a:rPr lang="en-US" sz="3600" dirty="0">
                <a:solidFill>
                  <a:schemeClr val="bg1"/>
                </a:solidFill>
              </a:rPr>
              <a:t>Virtual Assistant Sequence Diagram</a:t>
            </a:r>
          </a:p>
        </p:txBody>
      </p:sp>
      <p:sp>
        <p:nvSpPr>
          <p:cNvPr id="68" name="TextBox 67">
            <a:extLst>
              <a:ext uri="{FF2B5EF4-FFF2-40B4-BE49-F238E27FC236}">
                <a16:creationId xmlns:a16="http://schemas.microsoft.com/office/drawing/2014/main" id="{97C85F61-4578-724D-9BD2-45AFB617C13C}"/>
              </a:ext>
            </a:extLst>
          </p:cNvPr>
          <p:cNvSpPr txBox="1"/>
          <p:nvPr/>
        </p:nvSpPr>
        <p:spPr>
          <a:xfrm>
            <a:off x="38299294" y="12614774"/>
            <a:ext cx="3891291" cy="646331"/>
          </a:xfrm>
          <a:prstGeom prst="rect">
            <a:avLst/>
          </a:prstGeom>
          <a:noFill/>
        </p:spPr>
        <p:txBody>
          <a:bodyPr wrap="square" rtlCol="0">
            <a:spAutoFit/>
          </a:bodyPr>
          <a:lstStyle/>
          <a:p>
            <a:r>
              <a:rPr lang="en-US" sz="3600" dirty="0">
                <a:solidFill>
                  <a:schemeClr val="bg1"/>
                </a:solidFill>
              </a:rPr>
              <a:t>Class Diagram</a:t>
            </a:r>
          </a:p>
        </p:txBody>
      </p:sp>
      <p:pic>
        <p:nvPicPr>
          <p:cNvPr id="1050" name="Picture 26">
            <a:extLst>
              <a:ext uri="{FF2B5EF4-FFF2-40B4-BE49-F238E27FC236}">
                <a16:creationId xmlns:a16="http://schemas.microsoft.com/office/drawing/2014/main" id="{C4894352-CF24-AA47-A3F1-7C0633DF53A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70880" y="18021777"/>
            <a:ext cx="10414642" cy="5746185"/>
          </a:xfrm>
          <a:prstGeom prst="rect">
            <a:avLst/>
          </a:prstGeom>
          <a:noFill/>
          <a:extLst>
            <a:ext uri="{909E8E84-426E-40DD-AFC4-6F175D3DCCD1}">
              <a14:hiddenFill xmlns:a14="http://schemas.microsoft.com/office/drawing/2010/main">
                <a:solidFill>
                  <a:srgbClr val="FFFFFF"/>
                </a:solidFill>
              </a14:hiddenFill>
            </a:ext>
          </a:extLst>
        </p:spPr>
      </p:pic>
      <p:sp>
        <p:nvSpPr>
          <p:cNvPr id="71" name="Text Box 19">
            <a:extLst>
              <a:ext uri="{FF2B5EF4-FFF2-40B4-BE49-F238E27FC236}">
                <a16:creationId xmlns:a16="http://schemas.microsoft.com/office/drawing/2014/main" id="{F04538CA-E3A1-8E48-B30A-13A65C473203}"/>
              </a:ext>
            </a:extLst>
          </p:cNvPr>
          <p:cNvSpPr txBox="1">
            <a:spLocks noChangeArrowheads="1"/>
          </p:cNvSpPr>
          <p:nvPr/>
        </p:nvSpPr>
        <p:spPr bwMode="auto">
          <a:xfrm>
            <a:off x="22936200" y="20432324"/>
            <a:ext cx="19254385" cy="547919"/>
          </a:xfrm>
          <a:prstGeom prst="rect">
            <a:avLst/>
          </a:prstGeom>
          <a:solidFill>
            <a:schemeClr val="tx1"/>
          </a:solid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72" name="TextBox 71">
            <a:extLst>
              <a:ext uri="{FF2B5EF4-FFF2-40B4-BE49-F238E27FC236}">
                <a16:creationId xmlns:a16="http://schemas.microsoft.com/office/drawing/2014/main" id="{D543A574-C1BF-9340-9BDB-67583F684577}"/>
              </a:ext>
            </a:extLst>
          </p:cNvPr>
          <p:cNvSpPr txBox="1"/>
          <p:nvPr/>
        </p:nvSpPr>
        <p:spPr>
          <a:xfrm>
            <a:off x="22936200" y="20960457"/>
            <a:ext cx="19254385" cy="9448740"/>
          </a:xfrm>
          <a:prstGeom prst="rect">
            <a:avLst/>
          </a:prstGeom>
          <a:solidFill>
            <a:srgbClr val="0033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a:p>
            <a:pPr>
              <a:defRPr/>
            </a:pPr>
            <a:endParaRPr lang="en-US" sz="3200" dirty="0"/>
          </a:p>
        </p:txBody>
      </p:sp>
      <p:pic>
        <p:nvPicPr>
          <p:cNvPr id="14" name="Picture 13" descr="Graphical user interface, text, application, chat or text message&#10;&#10;Description automatically generated">
            <a:extLst>
              <a:ext uri="{FF2B5EF4-FFF2-40B4-BE49-F238E27FC236}">
                <a16:creationId xmlns:a16="http://schemas.microsoft.com/office/drawing/2014/main" id="{57BA121A-6008-C249-8A3C-EF5C228A9C0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521349" y="21323269"/>
            <a:ext cx="3311699" cy="5012300"/>
          </a:xfrm>
          <a:prstGeom prst="rect">
            <a:avLst/>
          </a:prstGeom>
        </p:spPr>
      </p:pic>
      <p:pic>
        <p:nvPicPr>
          <p:cNvPr id="16" name="Picture 15" descr="Diagram, engineering drawing&#10;&#10;Description automatically generated">
            <a:extLst>
              <a:ext uri="{FF2B5EF4-FFF2-40B4-BE49-F238E27FC236}">
                <a16:creationId xmlns:a16="http://schemas.microsoft.com/office/drawing/2014/main" id="{E72A11A9-F30E-8843-939B-6407756D820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1619290" y="21212527"/>
            <a:ext cx="6479524" cy="5123042"/>
          </a:xfrm>
          <a:prstGeom prst="rect">
            <a:avLst/>
          </a:prstGeom>
        </p:spPr>
      </p:pic>
      <p:pic>
        <p:nvPicPr>
          <p:cNvPr id="18" name="Picture 17" descr="Diagram&#10;&#10;Description automatically generated">
            <a:extLst>
              <a:ext uri="{FF2B5EF4-FFF2-40B4-BE49-F238E27FC236}">
                <a16:creationId xmlns:a16="http://schemas.microsoft.com/office/drawing/2014/main" id="{CAB73AF6-8DAB-A94C-8886-2777A274B3D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3224912" y="21262208"/>
            <a:ext cx="7803426" cy="5096567"/>
          </a:xfrm>
          <a:prstGeom prst="rect">
            <a:avLst/>
          </a:prstGeom>
        </p:spPr>
      </p:pic>
      <p:pic>
        <p:nvPicPr>
          <p:cNvPr id="23" name="Picture 22" descr="Graphical user interface, website&#10;&#10;Description automatically generated">
            <a:extLst>
              <a:ext uri="{FF2B5EF4-FFF2-40B4-BE49-F238E27FC236}">
                <a16:creationId xmlns:a16="http://schemas.microsoft.com/office/drawing/2014/main" id="{3F93396F-CDAC-7247-A199-F9DB3BFB653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0541303" y="26929721"/>
            <a:ext cx="4949452" cy="3132564"/>
          </a:xfrm>
          <a:prstGeom prst="rect">
            <a:avLst/>
          </a:prstGeom>
        </p:spPr>
      </p:pic>
      <p:pic>
        <p:nvPicPr>
          <p:cNvPr id="25" name="Picture 24" descr="A picture containing graphical user interface&#10;&#10;Description automatically generated">
            <a:extLst>
              <a:ext uri="{FF2B5EF4-FFF2-40B4-BE49-F238E27FC236}">
                <a16:creationId xmlns:a16="http://schemas.microsoft.com/office/drawing/2014/main" id="{7707FF16-63CB-C145-9E15-9560B79C81E0}"/>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6268773" y="26924097"/>
            <a:ext cx="5673540" cy="3100204"/>
          </a:xfrm>
          <a:prstGeom prst="rect">
            <a:avLst/>
          </a:prstGeom>
        </p:spPr>
      </p:pic>
      <p:pic>
        <p:nvPicPr>
          <p:cNvPr id="27" name="Picture 26" descr="Graphical user interface&#10;&#10;Description automatically generated">
            <a:extLst>
              <a:ext uri="{FF2B5EF4-FFF2-40B4-BE49-F238E27FC236}">
                <a16:creationId xmlns:a16="http://schemas.microsoft.com/office/drawing/2014/main" id="{AA42E743-167B-5F47-9DC2-C3C27D41E5D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3705014" y="26809670"/>
            <a:ext cx="5983888" cy="3239205"/>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8CF216-8982-4BFE-A6C1-9B5373268543}">
  <ds:schemaRefs>
    <ds:schemaRef ds:uri="http://schemas.openxmlformats.org/package/2006/metadata/core-properties"/>
    <ds:schemaRef ds:uri="5d610656-f6da-46b1-9092-422d3feedac8"/>
    <ds:schemaRef ds:uri="http://schemas.microsoft.com/office/2006/metadata/properties"/>
    <ds:schemaRef ds:uri="http://purl.org/dc/dcmitype/"/>
    <ds:schemaRef ds:uri="http://schemas.microsoft.com/office/2006/documentManagement/types"/>
    <ds:schemaRef ds:uri="http://www.w3.org/XML/1998/namespace"/>
    <ds:schemaRef ds:uri="http://purl.org/dc/elements/1.1/"/>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741F2623-ACDD-4F46-B5B8-42479CE5C8C9}">
  <ds:schemaRefs>
    <ds:schemaRef ds:uri="http://schemas.microsoft.com/sharepoint/v3/contenttype/forms"/>
  </ds:schemaRefs>
</ds:datastoreItem>
</file>

<file path=customXml/itemProps3.xml><?xml version="1.0" encoding="utf-8"?>
<ds:datastoreItem xmlns:ds="http://schemas.openxmlformats.org/officeDocument/2006/customXml" ds:itemID="{BDB2E234-D0C5-4B04-A68D-C00A330CDE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11961</TotalTime>
  <Words>449</Words>
  <Application>Microsoft Macintosh PowerPoint</Application>
  <PresentationFormat>Custom</PresentationFormat>
  <Paragraphs>98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Wingdings</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Nathan Erthal</cp:lastModifiedBy>
  <cp:revision>85</cp:revision>
  <dcterms:created xsi:type="dcterms:W3CDTF">2012-11-19T15:27:41Z</dcterms:created>
  <dcterms:modified xsi:type="dcterms:W3CDTF">2020-11-30T21:11:48Z</dcterms:modified>
</cp:coreProperties>
</file>