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9144000"/>
  <p:notesSz cx="6858000" cy="9144000"/>
  <p:embeddedFontLst>
    <p:embeddedFont>
      <p:font typeface="Garamond"/>
      <p:regular r:id="rId29"/>
      <p:bold r:id="rId30"/>
      <p:italic r:id="rId31"/>
      <p:boldItalic r:id="rId32"/>
    </p:embeddedFont>
    <p:embeddedFont>
      <p:font typeface="Montserrat"/>
      <p:regular r:id="rId33"/>
      <p:bold r:id="rId34"/>
      <p:italic r:id="rId35"/>
      <p:boldItalic r:id="rId36"/>
    </p:embeddedFont>
    <p:embeddedFont>
      <p:font typeface="Lato"/>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Garamond-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Garamond-italic.fntdata"/><Relationship Id="rId30" Type="http://schemas.openxmlformats.org/officeDocument/2006/relationships/font" Target="fonts/Garamond-bold.fntdata"/><Relationship Id="rId11" Type="http://schemas.openxmlformats.org/officeDocument/2006/relationships/slide" Target="slides/slide6.xml"/><Relationship Id="rId33" Type="http://schemas.openxmlformats.org/officeDocument/2006/relationships/font" Target="fonts/Montserrat-regular.fntdata"/><Relationship Id="rId10" Type="http://schemas.openxmlformats.org/officeDocument/2006/relationships/slide" Target="slides/slide5.xml"/><Relationship Id="rId32" Type="http://schemas.openxmlformats.org/officeDocument/2006/relationships/font" Target="fonts/Garamond-boldItalic.fntdata"/><Relationship Id="rId13" Type="http://schemas.openxmlformats.org/officeDocument/2006/relationships/slide" Target="slides/slide8.xml"/><Relationship Id="rId35" Type="http://schemas.openxmlformats.org/officeDocument/2006/relationships/font" Target="fonts/Montserrat-italic.fntdata"/><Relationship Id="rId12" Type="http://schemas.openxmlformats.org/officeDocument/2006/relationships/slide" Target="slides/slide7.xml"/><Relationship Id="rId34" Type="http://schemas.openxmlformats.org/officeDocument/2006/relationships/font" Target="fonts/Montserrat-bold.fntdata"/><Relationship Id="rId15" Type="http://schemas.openxmlformats.org/officeDocument/2006/relationships/slide" Target="slides/slide10.xml"/><Relationship Id="rId37" Type="http://schemas.openxmlformats.org/officeDocument/2006/relationships/font" Target="fonts/Lato-regular.fntdata"/><Relationship Id="rId14" Type="http://schemas.openxmlformats.org/officeDocument/2006/relationships/slide" Target="slides/slide9.xml"/><Relationship Id="rId36" Type="http://schemas.openxmlformats.org/officeDocument/2006/relationships/font" Target="fonts/Montserrat-boldItalic.fntdata"/><Relationship Id="rId17" Type="http://schemas.openxmlformats.org/officeDocument/2006/relationships/slide" Target="slides/slide12.xml"/><Relationship Id="rId39" Type="http://schemas.openxmlformats.org/officeDocument/2006/relationships/font" Target="fonts/Lato-italic.fntdata"/><Relationship Id="rId16" Type="http://schemas.openxmlformats.org/officeDocument/2006/relationships/slide" Target="slides/slide11.xml"/><Relationship Id="rId38" Type="http://schemas.openxmlformats.org/officeDocument/2006/relationships/font" Target="fonts/Lato-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chemeClr val="dk1"/>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lnSpc>
                <a:spcPct val="100000"/>
              </a:lnSpc>
              <a:spcBef>
                <a:spcPts val="360"/>
              </a:spcBef>
              <a:spcAft>
                <a:spcPts val="0"/>
              </a:spcAft>
              <a:buSzPts val="1400"/>
              <a:buNone/>
            </a:pPr>
            <a:r>
              <a:t/>
            </a:r>
            <a:endParaRPr/>
          </a:p>
        </p:txBody>
      </p:sp>
      <p:sp>
        <p:nvSpPr>
          <p:cNvPr id="144" name="Google Shape;144;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17" name="Google Shape;217;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32" name="Google Shape;232;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Project Management (schedule for entire semester) (one slide; Gantt Chart).</a:t>
            </a:r>
            <a:endParaRPr/>
          </a:p>
        </p:txBody>
      </p:sp>
      <p:sp>
        <p:nvSpPr>
          <p:cNvPr id="242" name="Google Shape;24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ad84e98ced_1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ad84e98ced_1_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9" name="Google Shape;249;gad84e98ced_1_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ad84e98ced_1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ad84e98ced_1_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7" name="Google Shape;257;gad84e98ced_1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a:t>
            </a:r>
            <a:endParaRPr/>
          </a:p>
          <a:p>
            <a:pPr indent="-317500" lvl="0" marL="457200" rtl="0" algn="l">
              <a:lnSpc>
                <a:spcPct val="100000"/>
              </a:lnSpc>
              <a:spcBef>
                <a:spcPts val="360"/>
              </a:spcBef>
              <a:spcAft>
                <a:spcPts val="0"/>
              </a:spcAft>
              <a:buSzPts val="1400"/>
              <a:buChar char="●"/>
            </a:pPr>
            <a:r>
              <a:rPr lang="en-US"/>
              <a:t>identify the architecture patterns used (one slide).</a:t>
            </a:r>
            <a:endParaRPr/>
          </a:p>
          <a:p>
            <a:pPr indent="-317500" lvl="0" marL="457200" rtl="0" algn="l">
              <a:lnSpc>
                <a:spcPct val="100000"/>
              </a:lnSpc>
              <a:spcBef>
                <a:spcPts val="0"/>
              </a:spcBef>
              <a:spcAft>
                <a:spcPts val="0"/>
              </a:spcAft>
              <a:buSzPts val="1400"/>
              <a:buChar char="●"/>
            </a:pPr>
            <a:r>
              <a:rPr lang="en-US"/>
              <a:t>Highlight the parts that you contributed to them</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64" name="Google Shape;264;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a:t>
            </a:r>
            <a:endParaRPr/>
          </a:p>
          <a:p>
            <a:pPr indent="-317500" lvl="0" marL="457200" rtl="0" algn="l">
              <a:lnSpc>
                <a:spcPct val="100000"/>
              </a:lnSpc>
              <a:spcBef>
                <a:spcPts val="360"/>
              </a:spcBef>
              <a:spcAft>
                <a:spcPts val="0"/>
              </a:spcAft>
              <a:buSzPts val="1400"/>
              <a:buChar char="●"/>
            </a:pPr>
            <a:r>
              <a:rPr lang="en-US"/>
              <a:t>identify the architecture patterns used (one slide).</a:t>
            </a:r>
            <a:endParaRPr/>
          </a:p>
          <a:p>
            <a:pPr indent="-317500" lvl="0" marL="457200" rtl="0" algn="l">
              <a:lnSpc>
                <a:spcPct val="100000"/>
              </a:lnSpc>
              <a:spcBef>
                <a:spcPts val="0"/>
              </a:spcBef>
              <a:spcAft>
                <a:spcPts val="0"/>
              </a:spcAft>
              <a:buSzPts val="1400"/>
              <a:buChar char="●"/>
            </a:pPr>
            <a:r>
              <a:rPr lang="en-US"/>
              <a:t>Highlight the parts that you contributed to them</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74" name="Google Shape;274;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317500" lvl="0" marL="457200" rtl="0" algn="l">
              <a:lnSpc>
                <a:spcPct val="100000"/>
              </a:lnSpc>
              <a:spcBef>
                <a:spcPts val="360"/>
              </a:spcBef>
              <a:spcAft>
                <a:spcPts val="0"/>
              </a:spcAft>
              <a:buSzPts val="1400"/>
              <a:buChar char="●"/>
            </a:pPr>
            <a:r>
              <a:rPr lang="en-US"/>
              <a:t>System Deployment Diagram</a:t>
            </a:r>
            <a:endParaRPr/>
          </a:p>
          <a:p>
            <a:pPr indent="-317500" lvl="0" marL="457200" rtl="0" algn="l">
              <a:lnSpc>
                <a:spcPct val="100000"/>
              </a:lnSpc>
              <a:spcBef>
                <a:spcPts val="0"/>
              </a:spcBef>
              <a:spcAft>
                <a:spcPts val="0"/>
              </a:spcAft>
              <a:buSzPts val="1400"/>
              <a:buChar char="●"/>
            </a:pPr>
            <a:r>
              <a:rPr lang="en-US"/>
              <a:t>Highlight the parts that you contributed to them</a:t>
            </a:r>
            <a:endParaRPr/>
          </a:p>
          <a:p>
            <a:pPr indent="0" lvl="0" marL="0" rtl="0" algn="l">
              <a:lnSpc>
                <a:spcPct val="100000"/>
              </a:lnSpc>
              <a:spcBef>
                <a:spcPts val="360"/>
              </a:spcBef>
              <a:spcAft>
                <a:spcPts val="0"/>
              </a:spcAft>
              <a:buSzPts val="1400"/>
              <a:buNone/>
            </a:pPr>
            <a:r>
              <a:rPr lang="en-US"/>
              <a:t>5.3. Persistent data design (one slide).</a:t>
            </a:r>
            <a:endParaRPr/>
          </a:p>
          <a:p>
            <a:pPr indent="0" lvl="0" marL="0" rtl="0" algn="l">
              <a:lnSpc>
                <a:spcPct val="100000"/>
              </a:lnSpc>
              <a:spcBef>
                <a:spcPts val="360"/>
              </a:spcBef>
              <a:spcAft>
                <a:spcPts val="0"/>
              </a:spcAft>
              <a:buSzPts val="1400"/>
              <a:buNone/>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82" name="Google Shape;282;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5. System design:</a:t>
            </a:r>
            <a:endParaRPr/>
          </a:p>
          <a:p>
            <a:pPr indent="0" lvl="0" marL="0" rtl="0" algn="l">
              <a:lnSpc>
                <a:spcPct val="100000"/>
              </a:lnSpc>
              <a:spcBef>
                <a:spcPts val="360"/>
              </a:spcBef>
              <a:spcAft>
                <a:spcPts val="0"/>
              </a:spcAft>
              <a:buSzPts val="1400"/>
              <a:buNone/>
            </a:pPr>
            <a:r>
              <a:rPr lang="en-US"/>
              <a:t>5.1. System decomposition; identify the architecture patterns used (one slide).</a:t>
            </a:r>
            <a:endParaRPr/>
          </a:p>
          <a:p>
            <a:pPr indent="0" lvl="0" marL="0" rtl="0" algn="l">
              <a:lnSpc>
                <a:spcPct val="100000"/>
              </a:lnSpc>
              <a:spcBef>
                <a:spcPts val="360"/>
              </a:spcBef>
              <a:spcAft>
                <a:spcPts val="0"/>
              </a:spcAft>
              <a:buSzPts val="1400"/>
              <a:buNone/>
            </a:pPr>
            <a:r>
              <a:rPr lang="en-US"/>
              <a:t>5.2. System deployment – h/w and s/w requirements (one slide).</a:t>
            </a:r>
            <a:endParaRPr/>
          </a:p>
          <a:p>
            <a:pPr indent="0" lvl="0" marL="0" rtl="0" algn="l">
              <a:lnSpc>
                <a:spcPct val="100000"/>
              </a:lnSpc>
              <a:spcBef>
                <a:spcPts val="360"/>
              </a:spcBef>
              <a:spcAft>
                <a:spcPts val="0"/>
              </a:spcAft>
              <a:buSzPts val="1400"/>
              <a:buNone/>
            </a:pPr>
            <a:r>
              <a:rPr lang="en-US"/>
              <a:t>5.3. Persistent data design (one slide).</a:t>
            </a:r>
            <a:endParaRPr/>
          </a:p>
          <a:p>
            <a:pPr indent="-317500" lvl="0" marL="457200" rtl="0" algn="l">
              <a:lnSpc>
                <a:spcPct val="100000"/>
              </a:lnSpc>
              <a:spcBef>
                <a:spcPts val="360"/>
              </a:spcBef>
              <a:spcAft>
                <a:spcPts val="0"/>
              </a:spcAft>
              <a:buSzPts val="1400"/>
              <a:buChar char="●"/>
            </a:pPr>
            <a:r>
              <a:rPr lang="en-US"/>
              <a:t>5.4. Security/Privacy (one slide).</a:t>
            </a:r>
            <a:endParaRPr/>
          </a:p>
          <a:p>
            <a:pPr indent="0" lvl="0" marL="0" rtl="0" algn="l">
              <a:lnSpc>
                <a:spcPct val="100000"/>
              </a:lnSpc>
              <a:spcBef>
                <a:spcPts val="360"/>
              </a:spcBef>
              <a:spcAft>
                <a:spcPts val="0"/>
              </a:spcAft>
              <a:buSzPts val="1400"/>
              <a:buNone/>
            </a:pPr>
            <a:r>
              <a:t/>
            </a:r>
            <a:endParaRPr/>
          </a:p>
        </p:txBody>
      </p:sp>
      <p:sp>
        <p:nvSpPr>
          <p:cNvPr id="292" name="Google Shape;292;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300" name="Google Shape;300;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153" name="Google Shape;153;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0" lvl="0" marL="0" rtl="0" algn="l">
              <a:lnSpc>
                <a:spcPct val="100000"/>
              </a:lnSpc>
              <a:spcBef>
                <a:spcPts val="360"/>
              </a:spcBef>
              <a:spcAft>
                <a:spcPts val="0"/>
              </a:spcAft>
              <a:buSzPts val="1400"/>
              <a:buNone/>
            </a:pPr>
            <a:r>
              <a:t/>
            </a:r>
            <a:endParaRPr/>
          </a:p>
        </p:txBody>
      </p:sp>
      <p:sp>
        <p:nvSpPr>
          <p:cNvPr id="308" name="Google Shape;308;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6. Detailed design:</a:t>
            </a:r>
            <a:endParaRPr/>
          </a:p>
          <a:p>
            <a:pPr indent="0" lvl="0" marL="0" rtl="0" algn="l">
              <a:lnSpc>
                <a:spcPct val="100000"/>
              </a:lnSpc>
              <a:spcBef>
                <a:spcPts val="360"/>
              </a:spcBef>
              <a:spcAft>
                <a:spcPts val="0"/>
              </a:spcAft>
              <a:buSzPts val="1400"/>
              <a:buNone/>
            </a:pPr>
            <a:r>
              <a:rPr lang="en-US"/>
              <a:t>6.1. Minimal class diagram. Identify the design patterns used (one or more slides).</a:t>
            </a:r>
            <a:endParaRPr/>
          </a:p>
          <a:p>
            <a:pPr indent="0" lvl="0" marL="0" rtl="0" algn="l">
              <a:lnSpc>
                <a:spcPct val="100000"/>
              </a:lnSpc>
              <a:spcBef>
                <a:spcPts val="360"/>
              </a:spcBef>
              <a:spcAft>
                <a:spcPts val="0"/>
              </a:spcAft>
              <a:buSzPts val="1400"/>
              <a:buNone/>
            </a:pPr>
            <a:r>
              <a:rPr lang="en-US"/>
              <a:t>6.2. State machine for the main control object or the most important object of the implemented uses cases (one or more slides).</a:t>
            </a:r>
            <a:endParaRPr/>
          </a:p>
          <a:p>
            <a:pPr indent="0" lvl="0" marL="0" rtl="0" algn="l">
              <a:lnSpc>
                <a:spcPct val="100000"/>
              </a:lnSpc>
              <a:spcBef>
                <a:spcPts val="360"/>
              </a:spcBef>
              <a:spcAft>
                <a:spcPts val="0"/>
              </a:spcAft>
              <a:buSzPts val="1400"/>
              <a:buNone/>
            </a:pPr>
            <a:r>
              <a:rPr lang="en-US"/>
              <a:t>6.3. Main algorithm used related to an implemented use case described above (one or more slides).</a:t>
            </a:r>
            <a:endParaRPr/>
          </a:p>
          <a:p>
            <a:pPr indent="-317500" lvl="0" marL="457200" rtl="0" algn="l">
              <a:lnSpc>
                <a:spcPct val="100000"/>
              </a:lnSpc>
              <a:spcBef>
                <a:spcPts val="360"/>
              </a:spcBef>
              <a:spcAft>
                <a:spcPts val="0"/>
              </a:spcAft>
              <a:buSzPts val="1400"/>
              <a:buChar char="●"/>
            </a:pPr>
            <a:r>
              <a:rPr lang="en-US"/>
              <a:t>Show an interesting algorithm (pseudo code)</a:t>
            </a:r>
            <a:endParaRPr/>
          </a:p>
          <a:p>
            <a:pPr indent="0" lvl="0" marL="45720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316" name="Google Shape;316;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7. Test Suites and Test Cases (one sunny day and one rainy day) for the use case represented in part (5) above (2 slides). //dialogflow connection, external logins, buckets</a:t>
            </a:r>
            <a:endParaRPr/>
          </a:p>
          <a:p>
            <a:pPr indent="0" lvl="0" marL="0" rtl="0" algn="l">
              <a:lnSpc>
                <a:spcPct val="100000"/>
              </a:lnSpc>
              <a:spcBef>
                <a:spcPts val="360"/>
              </a:spcBef>
              <a:spcAft>
                <a:spcPts val="0"/>
              </a:spcAft>
              <a:buSzPts val="1400"/>
              <a:buNone/>
            </a:pPr>
            <a:r>
              <a:rPr lang="en-US"/>
              <a:t>7.1 One sunny day and one rainy day for the implemented use cases (one or more slides).</a:t>
            </a:r>
            <a:endParaRPr/>
          </a:p>
          <a:p>
            <a:pPr indent="0" lvl="0" marL="0" rtl="0" algn="l">
              <a:lnSpc>
                <a:spcPct val="100000"/>
              </a:lnSpc>
              <a:spcBef>
                <a:spcPts val="360"/>
              </a:spcBef>
              <a:spcAft>
                <a:spcPts val="0"/>
              </a:spcAft>
              <a:buSzPts val="1400"/>
              <a:buNone/>
            </a:pPr>
            <a:r>
              <a:rPr lang="en-US"/>
              <a:t>7.2 Automated test scripts for the implemented use cases (one or more slides). n/a</a:t>
            </a:r>
            <a:endParaRPr/>
          </a:p>
          <a:p>
            <a:pPr indent="0" lvl="0" marL="0" rtl="0" algn="l">
              <a:lnSpc>
                <a:spcPct val="100000"/>
              </a:lnSpc>
              <a:spcBef>
                <a:spcPts val="360"/>
              </a:spcBef>
              <a:spcAft>
                <a:spcPts val="0"/>
              </a:spcAft>
              <a:buSzPts val="1400"/>
              <a:buNone/>
            </a:pPr>
            <a:r>
              <a:t/>
            </a:r>
            <a:endParaRPr/>
          </a:p>
        </p:txBody>
      </p:sp>
      <p:sp>
        <p:nvSpPr>
          <p:cNvPr id="324" name="Google Shape;324;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Summarize your contribution</a:t>
            </a:r>
            <a:endParaRPr/>
          </a:p>
          <a:p>
            <a:pPr indent="0" lvl="0" marL="0" rtl="0" algn="l">
              <a:lnSpc>
                <a:spcPct val="100000"/>
              </a:lnSpc>
              <a:spcBef>
                <a:spcPts val="360"/>
              </a:spcBef>
              <a:spcAft>
                <a:spcPts val="0"/>
              </a:spcAft>
              <a:buSzPts val="1400"/>
              <a:buNone/>
            </a:pPr>
            <a:r>
              <a:rPr lang="en-US"/>
              <a:t>Include your contact information</a:t>
            </a:r>
            <a:endParaRPr/>
          </a:p>
          <a:p>
            <a:pPr indent="0" lvl="0" marL="0" rtl="0" algn="l">
              <a:lnSpc>
                <a:spcPct val="100000"/>
              </a:lnSpc>
              <a:spcBef>
                <a:spcPts val="360"/>
              </a:spcBef>
              <a:spcAft>
                <a:spcPts val="0"/>
              </a:spcAft>
              <a:buSzPts val="1400"/>
              <a:buNone/>
            </a:pPr>
            <a:r>
              <a:rPr lang="en-US"/>
              <a:t>Ask if anyone has any questions for you.</a:t>
            </a:r>
            <a:endParaRPr/>
          </a:p>
          <a:p>
            <a:pPr indent="0" lvl="0" marL="0" rtl="0" algn="l">
              <a:lnSpc>
                <a:spcPct val="100000"/>
              </a:lnSpc>
              <a:spcBef>
                <a:spcPts val="360"/>
              </a:spcBef>
              <a:spcAft>
                <a:spcPts val="0"/>
              </a:spcAft>
              <a:buSzPts val="1400"/>
              <a:buNone/>
            </a:pPr>
            <a:r>
              <a:rPr lang="en-US"/>
              <a:t>Thank your audience</a:t>
            </a:r>
            <a:endParaRPr/>
          </a:p>
          <a:p>
            <a:pPr indent="0" lvl="0" marL="0" rtl="0" algn="l">
              <a:lnSpc>
                <a:spcPct val="100000"/>
              </a:lnSpc>
              <a:spcBef>
                <a:spcPts val="360"/>
              </a:spcBef>
              <a:spcAft>
                <a:spcPts val="0"/>
              </a:spcAft>
              <a:buSzPts val="1400"/>
              <a:buNone/>
            </a:pPr>
            <a:r>
              <a:t/>
            </a:r>
            <a:endParaRPr/>
          </a:p>
        </p:txBody>
      </p:sp>
      <p:sp>
        <p:nvSpPr>
          <p:cNvPr id="344" name="Google Shape;344;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161" name="Google Shape;161;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ad84e98ced_1_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ad84e98ced_1_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9" name="Google Shape;169;gad84e98ced_1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ad84e98ced_1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ad84e98ced_1_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6" name="Google Shape;176;gad84e98ced_1_2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chemeClr val="dk1"/>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84" name="Google Shape;184;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193" name="Google Shape;193;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01" name="Google Shape;20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4. Requirements:</a:t>
            </a:r>
            <a:endParaRPr/>
          </a:p>
          <a:p>
            <a:pPr indent="0" lvl="0" marL="0" rtl="0" algn="l">
              <a:lnSpc>
                <a:spcPct val="100000"/>
              </a:lnSpc>
              <a:spcBef>
                <a:spcPts val="360"/>
              </a:spcBef>
              <a:spcAft>
                <a:spcPts val="0"/>
              </a:spcAft>
              <a:buSzPts val="1400"/>
              <a:buNone/>
            </a:pPr>
            <a:r>
              <a:rPr lang="en-US"/>
              <a:t>4.1. User stories implemented (one or more slides).</a:t>
            </a:r>
            <a:endParaRPr/>
          </a:p>
          <a:p>
            <a:pPr indent="-317500" lvl="0" marL="457200" rtl="0" algn="l">
              <a:lnSpc>
                <a:spcPct val="100000"/>
              </a:lnSpc>
              <a:spcBef>
                <a:spcPts val="360"/>
              </a:spcBef>
              <a:spcAft>
                <a:spcPts val="0"/>
              </a:spcAft>
              <a:buSzPts val="1400"/>
              <a:buChar char="●"/>
            </a:pPr>
            <a:r>
              <a:rPr lang="en-US"/>
              <a:t>List the user stories that you worked on them.</a:t>
            </a:r>
            <a:endParaRPr/>
          </a:p>
          <a:p>
            <a:pPr indent="-317500" lvl="0" marL="457200" rtl="0" algn="l">
              <a:lnSpc>
                <a:spcPct val="100000"/>
              </a:lnSpc>
              <a:spcBef>
                <a:spcPts val="0"/>
              </a:spcBef>
              <a:spcAft>
                <a:spcPts val="0"/>
              </a:spcAft>
              <a:buSzPts val="1400"/>
              <a:buChar char="●"/>
            </a:pPr>
            <a:r>
              <a:rPr lang="en-US"/>
              <a:t>Go into the details of the most important/significant one.</a:t>
            </a:r>
            <a:endParaRPr/>
          </a:p>
          <a:p>
            <a:pPr indent="0" lvl="0" marL="0" rtl="0" algn="l">
              <a:lnSpc>
                <a:spcPct val="100000"/>
              </a:lnSpc>
              <a:spcBef>
                <a:spcPts val="360"/>
              </a:spcBef>
              <a:spcAft>
                <a:spcPts val="0"/>
              </a:spcAft>
              <a:buSzPts val="1400"/>
              <a:buNone/>
            </a:pPr>
            <a:r>
              <a:rPr lang="en-US"/>
              <a:t>4.2. UML use cases and the use case diagram for the implemented use cases (one or more slides).</a:t>
            </a:r>
            <a:endParaRPr/>
          </a:p>
          <a:p>
            <a:pPr indent="0" lvl="0" marL="0" rtl="0" algn="l">
              <a:lnSpc>
                <a:spcPct val="100000"/>
              </a:lnSpc>
              <a:spcBef>
                <a:spcPts val="360"/>
              </a:spcBef>
              <a:spcAft>
                <a:spcPts val="0"/>
              </a:spcAft>
              <a:buSzPts val="1400"/>
              <a:buNone/>
            </a:pPr>
            <a:r>
              <a:rPr lang="en-US"/>
              <a:t>4.3. UML sequence diagrams for the implemented use cases.</a:t>
            </a:r>
            <a:endParaRPr/>
          </a:p>
          <a:p>
            <a:pPr indent="0" lvl="0" marL="0" rtl="0" algn="l">
              <a:lnSpc>
                <a:spcPct val="100000"/>
              </a:lnSpc>
              <a:spcBef>
                <a:spcPts val="360"/>
              </a:spcBef>
              <a:spcAft>
                <a:spcPts val="0"/>
              </a:spcAft>
              <a:buSzPts val="1400"/>
              <a:buNone/>
            </a:pPr>
            <a:r>
              <a:t/>
            </a:r>
            <a:endParaRPr/>
          </a:p>
        </p:txBody>
      </p:sp>
      <p:sp>
        <p:nvSpPr>
          <p:cNvPr id="209" name="Google Shape;209;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8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p:nvPr/>
        </p:nvSpPr>
        <p:spPr>
          <a:xfrm rot="5400000">
            <a:off x="7226400" y="274573"/>
            <a:ext cx="2191500" cy="1643700"/>
          </a:xfrm>
          <a:prstGeom prst="diagStripe">
            <a:avLst>
              <a:gd fmla="val 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 name="Google Shape;15;p2"/>
          <p:cNvGrpSpPr/>
          <p:nvPr/>
        </p:nvGrpSpPr>
        <p:grpSpPr>
          <a:xfrm>
            <a:off x="0" y="654"/>
            <a:ext cx="5153705" cy="6845694"/>
            <a:chOff x="0" y="75"/>
            <a:chExt cx="5153705" cy="5152950"/>
          </a:xfrm>
        </p:grpSpPr>
        <p:sp>
          <p:nvSpPr>
            <p:cNvPr id="16" name="Google Shape;16;p2"/>
            <p:cNvSpPr/>
            <p:nvPr/>
          </p:nvSpPr>
          <p:spPr>
            <a:xfrm rot="-5400000">
              <a:off x="455" y="-225"/>
              <a:ext cx="5152800" cy="5153700"/>
            </a:xfrm>
            <a:prstGeom prst="diagStripe">
              <a:avLst>
                <a:gd fmla="val 50000"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rot="-5400000">
              <a:off x="150" y="1145825"/>
              <a:ext cx="3996600" cy="3996900"/>
            </a:xfrm>
            <a:prstGeom prst="diagStripe">
              <a:avLst>
                <a:gd fmla="val 58774" name="adj"/>
              </a:avLst>
            </a:prstGeom>
            <a:solidFill>
              <a:schemeClr val="lt1">
                <a:alpha val="303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rot="-5400000">
              <a:off x="1646" y="-75"/>
              <a:ext cx="22998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flipH="1">
              <a:off x="652821" y="590035"/>
              <a:ext cx="2300100" cy="2299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 name="Google Shape;20;p2"/>
          <p:cNvSpPr txBox="1"/>
          <p:nvPr>
            <p:ph type="ctrTitle"/>
          </p:nvPr>
        </p:nvSpPr>
        <p:spPr>
          <a:xfrm>
            <a:off x="3537150" y="2104533"/>
            <a:ext cx="5017500" cy="21051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21" name="Google Shape;21;p2"/>
          <p:cNvSpPr txBox="1"/>
          <p:nvPr>
            <p:ph idx="1" type="subTitle"/>
          </p:nvPr>
        </p:nvSpPr>
        <p:spPr>
          <a:xfrm>
            <a:off x="5083950" y="5233233"/>
            <a:ext cx="3470700" cy="6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22" name="Google Shape;2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9" name="Shape 109"/>
        <p:cNvGrpSpPr/>
        <p:nvPr/>
      </p:nvGrpSpPr>
      <p:grpSpPr>
        <a:xfrm>
          <a:off x="0" y="0"/>
          <a:ext cx="0" cy="0"/>
          <a:chOff x="0" y="0"/>
          <a:chExt cx="0" cy="0"/>
        </a:xfrm>
      </p:grpSpPr>
      <p:grpSp>
        <p:nvGrpSpPr>
          <p:cNvPr id="110" name="Google Shape;110;p11"/>
          <p:cNvGrpSpPr/>
          <p:nvPr/>
        </p:nvGrpSpPr>
        <p:grpSpPr>
          <a:xfrm>
            <a:off x="4406400" y="0"/>
            <a:ext cx="4737600" cy="6857248"/>
            <a:chOff x="4406400" y="0"/>
            <a:chExt cx="4737600" cy="5143065"/>
          </a:xfrm>
        </p:grpSpPr>
        <p:sp>
          <p:nvSpPr>
            <p:cNvPr id="111" name="Google Shape;111;p11"/>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1"/>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1"/>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1"/>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1"/>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1"/>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1"/>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1"/>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1"/>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1"/>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1"/>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1"/>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1"/>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1"/>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9" name="Google Shape;129;p11"/>
          <p:cNvSpPr txBox="1"/>
          <p:nvPr>
            <p:ph hasCustomPrompt="1" type="title"/>
          </p:nvPr>
        </p:nvSpPr>
        <p:spPr>
          <a:xfrm>
            <a:off x="823850" y="1712900"/>
            <a:ext cx="4776000" cy="1734300"/>
          </a:xfrm>
          <a:prstGeom prst="rect">
            <a:avLst/>
          </a:prstGeom>
        </p:spPr>
        <p:txBody>
          <a:bodyPr anchorCtr="0" anchor="t" bIns="91425" lIns="91425" spcFirstLastPara="1" rIns="91425" wrap="square" tIns="91425">
            <a:noAutofit/>
          </a:bodyPr>
          <a:lstStyle>
            <a:lvl1pPr lvl="0" rtl="0">
              <a:spcBef>
                <a:spcPts val="0"/>
              </a:spcBef>
              <a:spcAft>
                <a:spcPts val="0"/>
              </a:spcAft>
              <a:buSzPts val="8000"/>
              <a:buNone/>
              <a:defRPr sz="8000"/>
            </a:lvl1pPr>
            <a:lvl2pPr lvl="1" rtl="0">
              <a:spcBef>
                <a:spcPts val="0"/>
              </a:spcBef>
              <a:spcAft>
                <a:spcPts val="0"/>
              </a:spcAft>
              <a:buSzPts val="8000"/>
              <a:buNone/>
              <a:defRPr sz="8000"/>
            </a:lvl2pPr>
            <a:lvl3pPr lvl="2" rtl="0">
              <a:spcBef>
                <a:spcPts val="0"/>
              </a:spcBef>
              <a:spcAft>
                <a:spcPts val="0"/>
              </a:spcAft>
              <a:buSzPts val="8000"/>
              <a:buNone/>
              <a:defRPr sz="8000"/>
            </a:lvl3pPr>
            <a:lvl4pPr lvl="3" rtl="0">
              <a:spcBef>
                <a:spcPts val="0"/>
              </a:spcBef>
              <a:spcAft>
                <a:spcPts val="0"/>
              </a:spcAft>
              <a:buSzPts val="8000"/>
              <a:buNone/>
              <a:defRPr sz="8000"/>
            </a:lvl4pPr>
            <a:lvl5pPr lvl="4" rtl="0">
              <a:spcBef>
                <a:spcPts val="0"/>
              </a:spcBef>
              <a:spcAft>
                <a:spcPts val="0"/>
              </a:spcAft>
              <a:buSzPts val="8000"/>
              <a:buNone/>
              <a:defRPr sz="8000"/>
            </a:lvl5pPr>
            <a:lvl6pPr lvl="5" rtl="0">
              <a:spcBef>
                <a:spcPts val="0"/>
              </a:spcBef>
              <a:spcAft>
                <a:spcPts val="0"/>
              </a:spcAft>
              <a:buSzPts val="8000"/>
              <a:buNone/>
              <a:defRPr sz="8000"/>
            </a:lvl6pPr>
            <a:lvl7pPr lvl="6" rtl="0">
              <a:spcBef>
                <a:spcPts val="0"/>
              </a:spcBef>
              <a:spcAft>
                <a:spcPts val="0"/>
              </a:spcAft>
              <a:buSzPts val="8000"/>
              <a:buNone/>
              <a:defRPr sz="8000"/>
            </a:lvl7pPr>
            <a:lvl8pPr lvl="7" rtl="0">
              <a:spcBef>
                <a:spcPts val="0"/>
              </a:spcBef>
              <a:spcAft>
                <a:spcPts val="0"/>
              </a:spcAft>
              <a:buSzPts val="8000"/>
              <a:buNone/>
              <a:defRPr sz="8000"/>
            </a:lvl8pPr>
            <a:lvl9pPr lvl="8" rtl="0">
              <a:spcBef>
                <a:spcPts val="0"/>
              </a:spcBef>
              <a:spcAft>
                <a:spcPts val="0"/>
              </a:spcAft>
              <a:buSzPts val="8000"/>
              <a:buNone/>
              <a:defRPr sz="8000"/>
            </a:lvl9pPr>
          </a:lstStyle>
          <a:p>
            <a:r>
              <a:t>xx%</a:t>
            </a:r>
          </a:p>
        </p:txBody>
      </p:sp>
      <p:sp>
        <p:nvSpPr>
          <p:cNvPr id="130" name="Google Shape;130;p11"/>
          <p:cNvSpPr txBox="1"/>
          <p:nvPr>
            <p:ph idx="1" type="body"/>
          </p:nvPr>
        </p:nvSpPr>
        <p:spPr>
          <a:xfrm>
            <a:off x="823850" y="3524166"/>
            <a:ext cx="4776000" cy="16251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131" name="Google Shape;131;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2" name="Shape 132"/>
        <p:cNvGrpSpPr/>
        <p:nvPr/>
      </p:nvGrpSpPr>
      <p:grpSpPr>
        <a:xfrm>
          <a:off x="0" y="0"/>
          <a:ext cx="0" cy="0"/>
          <a:chOff x="0" y="0"/>
          <a:chExt cx="0" cy="0"/>
        </a:xfrm>
      </p:grpSpPr>
      <p:sp>
        <p:nvSpPr>
          <p:cNvPr id="133" name="Google Shape;133;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4" name="Shape 134"/>
        <p:cNvGrpSpPr/>
        <p:nvPr/>
      </p:nvGrpSpPr>
      <p:grpSpPr>
        <a:xfrm>
          <a:off x="0" y="0"/>
          <a:ext cx="0" cy="0"/>
          <a:chOff x="0" y="0"/>
          <a:chExt cx="0" cy="0"/>
        </a:xfrm>
      </p:grpSpPr>
      <p:cxnSp>
        <p:nvCxnSpPr>
          <p:cNvPr id="135" name="Google Shape;135;p13"/>
          <p:cNvCxnSpPr/>
          <p:nvPr/>
        </p:nvCxnSpPr>
        <p:spPr>
          <a:xfrm>
            <a:off x="1278465" y="2356260"/>
            <a:ext cx="6595500" cy="0"/>
          </a:xfrm>
          <a:prstGeom prst="straightConnector1">
            <a:avLst/>
          </a:prstGeom>
          <a:noFill/>
          <a:ln cap="flat" cmpd="sng" w="15875">
            <a:solidFill>
              <a:schemeClr val="accent1"/>
            </a:solidFill>
            <a:prstDash val="solid"/>
            <a:round/>
            <a:headEnd len="sm" w="sm" type="none"/>
            <a:tailEnd len="sm" w="sm" type="none"/>
          </a:ln>
        </p:spPr>
      </p:cxnSp>
      <p:sp>
        <p:nvSpPr>
          <p:cNvPr id="136" name="Google Shape;136;p13"/>
          <p:cNvSpPr txBox="1"/>
          <p:nvPr>
            <p:ph type="title"/>
          </p:nvPr>
        </p:nvSpPr>
        <p:spPr>
          <a:xfrm>
            <a:off x="1176866" y="915337"/>
            <a:ext cx="6798600" cy="13038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Clr>
                <a:srgbClr val="262626"/>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7" name="Google Shape;137;p13"/>
          <p:cNvSpPr txBox="1"/>
          <p:nvPr>
            <p:ph idx="1" type="body"/>
          </p:nvPr>
        </p:nvSpPr>
        <p:spPr>
          <a:xfrm>
            <a:off x="1176865" y="2490135"/>
            <a:ext cx="6798600" cy="3444900"/>
          </a:xfrm>
          <a:prstGeom prst="rect">
            <a:avLst/>
          </a:prstGeom>
          <a:noFill/>
          <a:ln>
            <a:noFill/>
          </a:ln>
        </p:spPr>
        <p:txBody>
          <a:bodyPr anchorCtr="0" anchor="t" bIns="45700" lIns="91425" spcFirstLastPara="1" rIns="91425" wrap="square" tIns="45700">
            <a:noAutofit/>
          </a:bodyPr>
          <a:lstStyle>
            <a:lvl1pPr indent="-360045" lvl="0" marL="457200" rtl="0" algn="l">
              <a:lnSpc>
                <a:spcPct val="100000"/>
              </a:lnSpc>
              <a:spcBef>
                <a:spcPts val="360"/>
              </a:spcBef>
              <a:spcAft>
                <a:spcPts val="0"/>
              </a:spcAft>
              <a:buSzPts val="2070"/>
              <a:buChar char="•"/>
              <a:defRPr/>
            </a:lvl1pPr>
            <a:lvl2pPr indent="-360044" lvl="1" marL="914400" rtl="0" algn="l">
              <a:lnSpc>
                <a:spcPct val="100000"/>
              </a:lnSpc>
              <a:spcBef>
                <a:spcPts val="600"/>
              </a:spcBef>
              <a:spcAft>
                <a:spcPts val="0"/>
              </a:spcAft>
              <a:buSzPts val="2070"/>
              <a:buChar char="•"/>
              <a:defRPr/>
            </a:lvl2pPr>
            <a:lvl3pPr indent="-360044" lvl="2" marL="1371600" rtl="0" algn="l">
              <a:lnSpc>
                <a:spcPct val="100000"/>
              </a:lnSpc>
              <a:spcBef>
                <a:spcPts val="600"/>
              </a:spcBef>
              <a:spcAft>
                <a:spcPts val="0"/>
              </a:spcAft>
              <a:buSzPts val="2070"/>
              <a:buChar char="•"/>
              <a:defRPr/>
            </a:lvl3pPr>
            <a:lvl4pPr indent="-360044" lvl="3" marL="1828800" rtl="0" algn="l">
              <a:lnSpc>
                <a:spcPct val="100000"/>
              </a:lnSpc>
              <a:spcBef>
                <a:spcPts val="600"/>
              </a:spcBef>
              <a:spcAft>
                <a:spcPts val="0"/>
              </a:spcAft>
              <a:buSzPts val="2070"/>
              <a:buChar char="•"/>
              <a:defRPr/>
            </a:lvl4pPr>
            <a:lvl5pPr indent="-360045" lvl="4" marL="2286000" rtl="0" algn="l">
              <a:lnSpc>
                <a:spcPct val="100000"/>
              </a:lnSpc>
              <a:spcBef>
                <a:spcPts val="600"/>
              </a:spcBef>
              <a:spcAft>
                <a:spcPts val="0"/>
              </a:spcAft>
              <a:buSzPts val="2070"/>
              <a:buChar char="•"/>
              <a:defRPr/>
            </a:lvl5pPr>
            <a:lvl6pPr indent="-360045" lvl="5" marL="2743200" rtl="0" algn="l">
              <a:lnSpc>
                <a:spcPct val="100000"/>
              </a:lnSpc>
              <a:spcBef>
                <a:spcPts val="600"/>
              </a:spcBef>
              <a:spcAft>
                <a:spcPts val="0"/>
              </a:spcAft>
              <a:buSzPts val="2070"/>
              <a:buChar char="•"/>
              <a:defRPr/>
            </a:lvl6pPr>
            <a:lvl7pPr indent="-360045" lvl="6" marL="3200400" rtl="0" algn="l">
              <a:lnSpc>
                <a:spcPct val="100000"/>
              </a:lnSpc>
              <a:spcBef>
                <a:spcPts val="600"/>
              </a:spcBef>
              <a:spcAft>
                <a:spcPts val="0"/>
              </a:spcAft>
              <a:buSzPts val="2070"/>
              <a:buChar char="•"/>
              <a:defRPr/>
            </a:lvl7pPr>
            <a:lvl8pPr indent="-360045" lvl="7" marL="3657600" rtl="0" algn="l">
              <a:lnSpc>
                <a:spcPct val="100000"/>
              </a:lnSpc>
              <a:spcBef>
                <a:spcPts val="600"/>
              </a:spcBef>
              <a:spcAft>
                <a:spcPts val="0"/>
              </a:spcAft>
              <a:buSzPts val="2070"/>
              <a:buChar char="•"/>
              <a:defRPr/>
            </a:lvl8pPr>
            <a:lvl9pPr indent="-360045" lvl="8" marL="4114800" rtl="0" algn="l">
              <a:lnSpc>
                <a:spcPct val="100000"/>
              </a:lnSpc>
              <a:spcBef>
                <a:spcPts val="600"/>
              </a:spcBef>
              <a:spcAft>
                <a:spcPts val="600"/>
              </a:spcAft>
              <a:buSzPts val="2070"/>
              <a:buChar char="•"/>
              <a:defRPr/>
            </a:lvl9pPr>
          </a:lstStyle>
          <a:p/>
        </p:txBody>
      </p:sp>
      <p:sp>
        <p:nvSpPr>
          <p:cNvPr id="138" name="Google Shape;138;p13"/>
          <p:cNvSpPr txBox="1"/>
          <p:nvPr>
            <p:ph idx="10" type="dt"/>
          </p:nvPr>
        </p:nvSpPr>
        <p:spPr>
          <a:xfrm>
            <a:off x="6356670" y="5960533"/>
            <a:ext cx="1148400" cy="2793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9" name="Google Shape;139;p13"/>
          <p:cNvSpPr txBox="1"/>
          <p:nvPr>
            <p:ph idx="11" type="ftr"/>
          </p:nvPr>
        </p:nvSpPr>
        <p:spPr>
          <a:xfrm>
            <a:off x="1176865" y="5960533"/>
            <a:ext cx="5104800" cy="2793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0" name="Google Shape;140;p13"/>
          <p:cNvSpPr txBox="1"/>
          <p:nvPr>
            <p:ph idx="12" type="sldNum"/>
          </p:nvPr>
        </p:nvSpPr>
        <p:spPr>
          <a:xfrm>
            <a:off x="7580091" y="5960533"/>
            <a:ext cx="395400" cy="2793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1pPr>
            <a:lvl2pPr indent="0" lvl="1"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2pPr>
            <a:lvl3pPr indent="0" lvl="2"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3pPr>
            <a:lvl4pPr indent="0" lvl="3"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4pPr>
            <a:lvl5pPr indent="0" lvl="4"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5pPr>
            <a:lvl6pPr indent="0" lvl="5"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6pPr>
            <a:lvl7pPr indent="0" lvl="6"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7pPr>
            <a:lvl8pPr indent="0" lvl="7"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8pPr>
            <a:lvl9pPr indent="0" lvl="8" marL="0" marR="0" rtl="0" algn="r">
              <a:lnSpc>
                <a:spcPct val="100000"/>
              </a:lnSpc>
              <a:spcBef>
                <a:spcPts val="0"/>
              </a:spcBef>
              <a:spcAft>
                <a:spcPts val="0"/>
              </a:spcAft>
              <a:buClr>
                <a:schemeClr val="dk1"/>
              </a:buClr>
              <a:buSzPts val="1000"/>
              <a:buFont typeface="Garamond"/>
              <a:buNone/>
              <a:defRPr b="0" i="0" sz="1000" u="none" cap="none" strike="noStrike">
                <a:solidFill>
                  <a:schemeClr val="dk1"/>
                </a:solidFill>
                <a:latin typeface="Garamond"/>
                <a:ea typeface="Garamond"/>
                <a:cs typeface="Garamond"/>
                <a:sym typeface="Garamond"/>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grpSp>
        <p:nvGrpSpPr>
          <p:cNvPr id="24" name="Google Shape;24;p3"/>
          <p:cNvGrpSpPr/>
          <p:nvPr/>
        </p:nvGrpSpPr>
        <p:grpSpPr>
          <a:xfrm>
            <a:off x="4406400" y="0"/>
            <a:ext cx="4737600" cy="6857248"/>
            <a:chOff x="4406400" y="0"/>
            <a:chExt cx="4737600" cy="5143065"/>
          </a:xfrm>
        </p:grpSpPr>
        <p:sp>
          <p:nvSpPr>
            <p:cNvPr id="25" name="Google Shape;25;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3" name="Google Shape;43;p3"/>
          <p:cNvSpPr txBox="1"/>
          <p:nvPr>
            <p:ph type="title"/>
          </p:nvPr>
        </p:nvSpPr>
        <p:spPr>
          <a:xfrm>
            <a:off x="823850" y="2737333"/>
            <a:ext cx="4587000" cy="15315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4" name="Google Shape;44;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5" name="Shape 45"/>
        <p:cNvGrpSpPr/>
        <p:nvPr/>
      </p:nvGrpSpPr>
      <p:grpSpPr>
        <a:xfrm>
          <a:off x="0" y="0"/>
          <a:ext cx="0" cy="0"/>
          <a:chOff x="0" y="0"/>
          <a:chExt cx="0" cy="0"/>
        </a:xfrm>
      </p:grpSpPr>
      <p:grpSp>
        <p:nvGrpSpPr>
          <p:cNvPr id="46" name="Google Shape;46;p4"/>
          <p:cNvGrpSpPr/>
          <p:nvPr/>
        </p:nvGrpSpPr>
        <p:grpSpPr>
          <a:xfrm>
            <a:off x="0" y="507989"/>
            <a:ext cx="1037850" cy="1355016"/>
            <a:chOff x="0" y="381001"/>
            <a:chExt cx="1037850" cy="1016287"/>
          </a:xfrm>
        </p:grpSpPr>
        <p:sp>
          <p:nvSpPr>
            <p:cNvPr id="47" name="Google Shape;47;p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 name="Google Shape;49;p4"/>
          <p:cNvSpPr txBox="1"/>
          <p:nvPr>
            <p:ph type="title"/>
          </p:nvPr>
        </p:nvSpPr>
        <p:spPr>
          <a:xfrm>
            <a:off x="1297500" y="525000"/>
            <a:ext cx="7038900" cy="12189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0" name="Google Shape;50;p4"/>
          <p:cNvSpPr txBox="1"/>
          <p:nvPr>
            <p:ph idx="1" type="body"/>
          </p:nvPr>
        </p:nvSpPr>
        <p:spPr>
          <a:xfrm>
            <a:off x="1297500" y="2090067"/>
            <a:ext cx="7038900" cy="38817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51" name="Google Shape;51;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2" name="Shape 52"/>
        <p:cNvGrpSpPr/>
        <p:nvPr/>
      </p:nvGrpSpPr>
      <p:grpSpPr>
        <a:xfrm>
          <a:off x="0" y="0"/>
          <a:ext cx="0" cy="0"/>
          <a:chOff x="0" y="0"/>
          <a:chExt cx="0" cy="0"/>
        </a:xfrm>
      </p:grpSpPr>
      <p:grpSp>
        <p:nvGrpSpPr>
          <p:cNvPr id="53" name="Google Shape;53;p5"/>
          <p:cNvGrpSpPr/>
          <p:nvPr/>
        </p:nvGrpSpPr>
        <p:grpSpPr>
          <a:xfrm>
            <a:off x="0" y="507989"/>
            <a:ext cx="1037850" cy="1355016"/>
            <a:chOff x="0" y="381001"/>
            <a:chExt cx="1037850" cy="1016287"/>
          </a:xfrm>
        </p:grpSpPr>
        <p:sp>
          <p:nvSpPr>
            <p:cNvPr id="54" name="Google Shape;54;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 name="Google Shape;56;p5"/>
          <p:cNvSpPr txBox="1"/>
          <p:nvPr>
            <p:ph type="title"/>
          </p:nvPr>
        </p:nvSpPr>
        <p:spPr>
          <a:xfrm>
            <a:off x="1297500" y="525000"/>
            <a:ext cx="7038900" cy="12189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7" name="Google Shape;57;p5"/>
          <p:cNvSpPr txBox="1"/>
          <p:nvPr>
            <p:ph idx="1" type="body"/>
          </p:nvPr>
        </p:nvSpPr>
        <p:spPr>
          <a:xfrm>
            <a:off x="1297500" y="2090067"/>
            <a:ext cx="3403200" cy="38817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58" name="Google Shape;58;p5"/>
          <p:cNvSpPr txBox="1"/>
          <p:nvPr>
            <p:ph idx="2" type="body"/>
          </p:nvPr>
        </p:nvSpPr>
        <p:spPr>
          <a:xfrm>
            <a:off x="4933221" y="2090067"/>
            <a:ext cx="3403200" cy="38817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59" name="Google Shape;59;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 name="Shape 60"/>
        <p:cNvGrpSpPr/>
        <p:nvPr/>
      </p:nvGrpSpPr>
      <p:grpSpPr>
        <a:xfrm>
          <a:off x="0" y="0"/>
          <a:ext cx="0" cy="0"/>
          <a:chOff x="0" y="0"/>
          <a:chExt cx="0" cy="0"/>
        </a:xfrm>
      </p:grpSpPr>
      <p:grpSp>
        <p:nvGrpSpPr>
          <p:cNvPr id="61" name="Google Shape;61;p6"/>
          <p:cNvGrpSpPr/>
          <p:nvPr/>
        </p:nvGrpSpPr>
        <p:grpSpPr>
          <a:xfrm>
            <a:off x="0" y="507989"/>
            <a:ext cx="1037850" cy="1355016"/>
            <a:chOff x="0" y="381001"/>
            <a:chExt cx="1037850" cy="1016287"/>
          </a:xfrm>
        </p:grpSpPr>
        <p:sp>
          <p:nvSpPr>
            <p:cNvPr id="62" name="Google Shape;62;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 name="Google Shape;64;p6"/>
          <p:cNvSpPr txBox="1"/>
          <p:nvPr>
            <p:ph type="title"/>
          </p:nvPr>
        </p:nvSpPr>
        <p:spPr>
          <a:xfrm>
            <a:off x="1297500" y="525000"/>
            <a:ext cx="7038900" cy="12189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5" name="Google Shape;65;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6" name="Shape 66"/>
        <p:cNvGrpSpPr/>
        <p:nvPr/>
      </p:nvGrpSpPr>
      <p:grpSpPr>
        <a:xfrm>
          <a:off x="0" y="0"/>
          <a:ext cx="0" cy="0"/>
          <a:chOff x="0" y="0"/>
          <a:chExt cx="0" cy="0"/>
        </a:xfrm>
      </p:grpSpPr>
      <p:grpSp>
        <p:nvGrpSpPr>
          <p:cNvPr id="67" name="Google Shape;67;p7"/>
          <p:cNvGrpSpPr/>
          <p:nvPr/>
        </p:nvGrpSpPr>
        <p:grpSpPr>
          <a:xfrm>
            <a:off x="0" y="507989"/>
            <a:ext cx="1037850" cy="1355016"/>
            <a:chOff x="0" y="381001"/>
            <a:chExt cx="1037850" cy="1016287"/>
          </a:xfrm>
        </p:grpSpPr>
        <p:sp>
          <p:nvSpPr>
            <p:cNvPr id="68" name="Google Shape;68;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 name="Google Shape;70;p7"/>
          <p:cNvSpPr txBox="1"/>
          <p:nvPr>
            <p:ph type="title"/>
          </p:nvPr>
        </p:nvSpPr>
        <p:spPr>
          <a:xfrm>
            <a:off x="1297500" y="525000"/>
            <a:ext cx="3798900" cy="19908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1" name="Google Shape;71;p7"/>
          <p:cNvSpPr txBox="1"/>
          <p:nvPr>
            <p:ph idx="1" type="body"/>
          </p:nvPr>
        </p:nvSpPr>
        <p:spPr>
          <a:xfrm>
            <a:off x="1297500" y="2630067"/>
            <a:ext cx="3798900" cy="32211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72" name="Google Shape;72;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3" name="Shape 73"/>
        <p:cNvGrpSpPr/>
        <p:nvPr/>
      </p:nvGrpSpPr>
      <p:grpSpPr>
        <a:xfrm>
          <a:off x="0" y="0"/>
          <a:ext cx="0" cy="0"/>
          <a:chOff x="0" y="0"/>
          <a:chExt cx="0" cy="0"/>
        </a:xfrm>
      </p:grpSpPr>
      <p:grpSp>
        <p:nvGrpSpPr>
          <p:cNvPr id="74" name="Google Shape;74;p8"/>
          <p:cNvGrpSpPr/>
          <p:nvPr/>
        </p:nvGrpSpPr>
        <p:grpSpPr>
          <a:xfrm>
            <a:off x="4406400" y="0"/>
            <a:ext cx="4737600" cy="6857829"/>
            <a:chOff x="4406400" y="0"/>
            <a:chExt cx="4737600" cy="5143500"/>
          </a:xfrm>
        </p:grpSpPr>
        <p:sp>
          <p:nvSpPr>
            <p:cNvPr id="75" name="Google Shape;75;p8"/>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8"/>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8"/>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8"/>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8"/>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8"/>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8"/>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8"/>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8"/>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823850" y="1155700"/>
            <a:ext cx="4587000" cy="4694700"/>
          </a:xfrm>
          <a:prstGeom prst="rect">
            <a:avLst/>
          </a:prstGeom>
        </p:spPr>
        <p:txBody>
          <a:bodyPr anchorCtr="0" anchor="ctr"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4" name="Google Shape;9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5" name="Shape 95"/>
        <p:cNvGrpSpPr/>
        <p:nvPr/>
      </p:nvGrpSpPr>
      <p:grpSpPr>
        <a:xfrm>
          <a:off x="0" y="0"/>
          <a:ext cx="0" cy="0"/>
          <a:chOff x="0" y="0"/>
          <a:chExt cx="0" cy="0"/>
        </a:xfrm>
      </p:grpSpPr>
      <p:grpSp>
        <p:nvGrpSpPr>
          <p:cNvPr id="96" name="Google Shape;96;p9"/>
          <p:cNvGrpSpPr/>
          <p:nvPr/>
        </p:nvGrpSpPr>
        <p:grpSpPr>
          <a:xfrm>
            <a:off x="0" y="507989"/>
            <a:ext cx="1037850" cy="1355016"/>
            <a:chOff x="0" y="381001"/>
            <a:chExt cx="1037850" cy="1016287"/>
          </a:xfrm>
        </p:grpSpPr>
        <p:sp>
          <p:nvSpPr>
            <p:cNvPr id="97" name="Google Shape;97;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9" name="Google Shape;99;p9"/>
          <p:cNvSpPr txBox="1"/>
          <p:nvPr>
            <p:ph type="title"/>
          </p:nvPr>
        </p:nvSpPr>
        <p:spPr>
          <a:xfrm>
            <a:off x="1297500" y="2211100"/>
            <a:ext cx="3036300" cy="23355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0" name="Google Shape;100;p9"/>
          <p:cNvSpPr txBox="1"/>
          <p:nvPr>
            <p:ph idx="1" type="subTitle"/>
          </p:nvPr>
        </p:nvSpPr>
        <p:spPr>
          <a:xfrm>
            <a:off x="1297500" y="4717333"/>
            <a:ext cx="3036300" cy="67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300"/>
              <a:buNone/>
              <a:defRPr/>
            </a:lvl1pPr>
            <a:lvl2pPr lvl="1" rtl="0">
              <a:lnSpc>
                <a:spcPct val="100000"/>
              </a:lnSpc>
              <a:spcBef>
                <a:spcPts val="0"/>
              </a:spcBef>
              <a:spcAft>
                <a:spcPts val="0"/>
              </a:spcAft>
              <a:buSzPts val="1300"/>
              <a:buNone/>
              <a:defRPr sz="1300"/>
            </a:lvl2pPr>
            <a:lvl3pPr lvl="2" rtl="0">
              <a:lnSpc>
                <a:spcPct val="100000"/>
              </a:lnSpc>
              <a:spcBef>
                <a:spcPts val="0"/>
              </a:spcBef>
              <a:spcAft>
                <a:spcPts val="0"/>
              </a:spcAft>
              <a:buSzPts val="1300"/>
              <a:buNone/>
              <a:defRPr sz="1300"/>
            </a:lvl3pPr>
            <a:lvl4pPr lvl="3" rtl="0">
              <a:lnSpc>
                <a:spcPct val="100000"/>
              </a:lnSpc>
              <a:spcBef>
                <a:spcPts val="0"/>
              </a:spcBef>
              <a:spcAft>
                <a:spcPts val="0"/>
              </a:spcAft>
              <a:buSzPts val="1300"/>
              <a:buNone/>
              <a:defRPr sz="1300"/>
            </a:lvl4pPr>
            <a:lvl5pPr lvl="4" rtl="0">
              <a:lnSpc>
                <a:spcPct val="100000"/>
              </a:lnSpc>
              <a:spcBef>
                <a:spcPts val="0"/>
              </a:spcBef>
              <a:spcAft>
                <a:spcPts val="0"/>
              </a:spcAft>
              <a:buSzPts val="1300"/>
              <a:buNone/>
              <a:defRPr sz="1300"/>
            </a:lvl5pPr>
            <a:lvl6pPr lvl="5" rtl="0">
              <a:lnSpc>
                <a:spcPct val="100000"/>
              </a:lnSpc>
              <a:spcBef>
                <a:spcPts val="0"/>
              </a:spcBef>
              <a:spcAft>
                <a:spcPts val="0"/>
              </a:spcAft>
              <a:buSzPts val="1300"/>
              <a:buNone/>
              <a:defRPr sz="1300"/>
            </a:lvl6pPr>
            <a:lvl7pPr lvl="6" rtl="0">
              <a:lnSpc>
                <a:spcPct val="100000"/>
              </a:lnSpc>
              <a:spcBef>
                <a:spcPts val="0"/>
              </a:spcBef>
              <a:spcAft>
                <a:spcPts val="0"/>
              </a:spcAft>
              <a:buSzPts val="1300"/>
              <a:buNone/>
              <a:defRPr sz="1300"/>
            </a:lvl7pPr>
            <a:lvl8pPr lvl="7" rtl="0">
              <a:lnSpc>
                <a:spcPct val="100000"/>
              </a:lnSpc>
              <a:spcBef>
                <a:spcPts val="0"/>
              </a:spcBef>
              <a:spcAft>
                <a:spcPts val="0"/>
              </a:spcAft>
              <a:buSzPts val="1300"/>
              <a:buNone/>
              <a:defRPr sz="1300"/>
            </a:lvl8pPr>
            <a:lvl9pPr lvl="8" rtl="0">
              <a:lnSpc>
                <a:spcPct val="100000"/>
              </a:lnSpc>
              <a:spcBef>
                <a:spcPts val="0"/>
              </a:spcBef>
              <a:spcAft>
                <a:spcPts val="0"/>
              </a:spcAft>
              <a:buSzPts val="1300"/>
              <a:buNone/>
              <a:defRPr sz="1300"/>
            </a:lvl9pPr>
          </a:lstStyle>
          <a:p/>
        </p:txBody>
      </p:sp>
      <p:sp>
        <p:nvSpPr>
          <p:cNvPr id="101" name="Google Shape;101;p9"/>
          <p:cNvSpPr txBox="1"/>
          <p:nvPr>
            <p:ph idx="2" type="body"/>
          </p:nvPr>
        </p:nvSpPr>
        <p:spPr>
          <a:xfrm>
            <a:off x="4648200" y="2262133"/>
            <a:ext cx="3676800" cy="31299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a:lvl1pPr>
            <a:lvl2pPr indent="-298450" lvl="1" marL="914400" rtl="0">
              <a:spcBef>
                <a:spcPts val="1600"/>
              </a:spcBef>
              <a:spcAft>
                <a:spcPts val="0"/>
              </a:spcAft>
              <a:buSzPts val="1100"/>
              <a:buChar char="○"/>
              <a:defRPr/>
            </a:lvl2pPr>
            <a:lvl3pPr indent="-298450" lvl="2" marL="1371600" rtl="0">
              <a:spcBef>
                <a:spcPts val="1600"/>
              </a:spcBef>
              <a:spcAft>
                <a:spcPts val="0"/>
              </a:spcAft>
              <a:buSzPts val="1100"/>
              <a:buChar char="■"/>
              <a:defRPr/>
            </a:lvl3pPr>
            <a:lvl4pPr indent="-298450" lvl="3" marL="1828800" rtl="0">
              <a:spcBef>
                <a:spcPts val="1600"/>
              </a:spcBef>
              <a:spcAft>
                <a:spcPts val="0"/>
              </a:spcAft>
              <a:buSzPts val="1100"/>
              <a:buChar char="●"/>
              <a:defRPr/>
            </a:lvl4pPr>
            <a:lvl5pPr indent="-298450" lvl="4" marL="2286000" rtl="0">
              <a:spcBef>
                <a:spcPts val="1600"/>
              </a:spcBef>
              <a:spcAft>
                <a:spcPts val="0"/>
              </a:spcAft>
              <a:buSzPts val="1100"/>
              <a:buChar char="○"/>
              <a:defRPr/>
            </a:lvl5pPr>
            <a:lvl6pPr indent="-298450" lvl="5" marL="2743200" rtl="0">
              <a:spcBef>
                <a:spcPts val="1600"/>
              </a:spcBef>
              <a:spcAft>
                <a:spcPts val="0"/>
              </a:spcAft>
              <a:buSzPts val="1100"/>
              <a:buChar char="■"/>
              <a:defRPr/>
            </a:lvl6pPr>
            <a:lvl7pPr indent="-298450" lvl="6" marL="3200400" rtl="0">
              <a:spcBef>
                <a:spcPts val="1600"/>
              </a:spcBef>
              <a:spcAft>
                <a:spcPts val="0"/>
              </a:spcAft>
              <a:buSzPts val="1100"/>
              <a:buChar char="●"/>
              <a:defRPr/>
            </a:lvl7pPr>
            <a:lvl8pPr indent="-298450" lvl="7" marL="3657600" rtl="0">
              <a:spcBef>
                <a:spcPts val="1600"/>
              </a:spcBef>
              <a:spcAft>
                <a:spcPts val="0"/>
              </a:spcAft>
              <a:buSzPts val="1100"/>
              <a:buChar char="○"/>
              <a:defRPr/>
            </a:lvl8pPr>
            <a:lvl9pPr indent="-298450" lvl="8" marL="4114800" rtl="0">
              <a:spcBef>
                <a:spcPts val="1600"/>
              </a:spcBef>
              <a:spcAft>
                <a:spcPts val="1600"/>
              </a:spcAft>
              <a:buSzPts val="1100"/>
              <a:buChar char="■"/>
              <a:defRPr/>
            </a:lvl9pPr>
          </a:lstStyle>
          <a:p/>
        </p:txBody>
      </p:sp>
      <p:sp>
        <p:nvSpPr>
          <p:cNvPr id="102" name="Google Shape;102;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3" name="Shape 103"/>
        <p:cNvGrpSpPr/>
        <p:nvPr/>
      </p:nvGrpSpPr>
      <p:grpSpPr>
        <a:xfrm>
          <a:off x="0" y="0"/>
          <a:ext cx="0" cy="0"/>
          <a:chOff x="0" y="0"/>
          <a:chExt cx="0" cy="0"/>
        </a:xfrm>
      </p:grpSpPr>
      <p:grpSp>
        <p:nvGrpSpPr>
          <p:cNvPr id="104" name="Google Shape;104;p10"/>
          <p:cNvGrpSpPr/>
          <p:nvPr/>
        </p:nvGrpSpPr>
        <p:grpSpPr>
          <a:xfrm>
            <a:off x="0" y="5504636"/>
            <a:ext cx="698925" cy="912853"/>
            <a:chOff x="0" y="3785672"/>
            <a:chExt cx="698925" cy="684657"/>
          </a:xfrm>
        </p:grpSpPr>
        <p:sp>
          <p:nvSpPr>
            <p:cNvPr id="105" name="Google Shape;105;p10"/>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7" name="Google Shape;107;p10"/>
          <p:cNvSpPr txBox="1"/>
          <p:nvPr>
            <p:ph idx="1" type="body"/>
          </p:nvPr>
        </p:nvSpPr>
        <p:spPr>
          <a:xfrm>
            <a:off x="812725" y="5740500"/>
            <a:ext cx="6936000" cy="6984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11" name="Google Shape;11;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11150" lvl="0" marL="457200" rtl="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rtl="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rtl="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12" name="Google Shape;12;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1"/>
                </a:solidFill>
                <a:latin typeface="Lato"/>
                <a:ea typeface="Lato"/>
                <a:cs typeface="Lato"/>
                <a:sym typeface="Lato"/>
              </a:defRPr>
            </a:lvl1pPr>
            <a:lvl2pPr lvl="1" rtl="0" algn="r">
              <a:buNone/>
              <a:defRPr sz="1000">
                <a:solidFill>
                  <a:schemeClr val="lt1"/>
                </a:solidFill>
                <a:latin typeface="Lato"/>
                <a:ea typeface="Lato"/>
                <a:cs typeface="Lato"/>
                <a:sym typeface="Lato"/>
              </a:defRPr>
            </a:lvl2pPr>
            <a:lvl3pPr lvl="2" rtl="0" algn="r">
              <a:buNone/>
              <a:defRPr sz="1000">
                <a:solidFill>
                  <a:schemeClr val="lt1"/>
                </a:solidFill>
                <a:latin typeface="Lato"/>
                <a:ea typeface="Lato"/>
                <a:cs typeface="Lato"/>
                <a:sym typeface="Lato"/>
              </a:defRPr>
            </a:lvl3pPr>
            <a:lvl4pPr lvl="3" rtl="0" algn="r">
              <a:buNone/>
              <a:defRPr sz="1000">
                <a:solidFill>
                  <a:schemeClr val="lt1"/>
                </a:solidFill>
                <a:latin typeface="Lato"/>
                <a:ea typeface="Lato"/>
                <a:cs typeface="Lato"/>
                <a:sym typeface="Lato"/>
              </a:defRPr>
            </a:lvl4pPr>
            <a:lvl5pPr lvl="4" rtl="0" algn="r">
              <a:buNone/>
              <a:defRPr sz="1000">
                <a:solidFill>
                  <a:schemeClr val="lt1"/>
                </a:solidFill>
                <a:latin typeface="Lato"/>
                <a:ea typeface="Lato"/>
                <a:cs typeface="Lato"/>
                <a:sym typeface="Lato"/>
              </a:defRPr>
            </a:lvl5pPr>
            <a:lvl6pPr lvl="5" rtl="0" algn="r">
              <a:buNone/>
              <a:defRPr sz="1000">
                <a:solidFill>
                  <a:schemeClr val="lt1"/>
                </a:solidFill>
                <a:latin typeface="Lato"/>
                <a:ea typeface="Lato"/>
                <a:cs typeface="Lato"/>
                <a:sym typeface="Lato"/>
              </a:defRPr>
            </a:lvl6pPr>
            <a:lvl7pPr lvl="6" rtl="0" algn="r">
              <a:buNone/>
              <a:defRPr sz="1000">
                <a:solidFill>
                  <a:schemeClr val="lt1"/>
                </a:solidFill>
                <a:latin typeface="Lato"/>
                <a:ea typeface="Lato"/>
                <a:cs typeface="Lato"/>
                <a:sym typeface="Lato"/>
              </a:defRPr>
            </a:lvl7pPr>
            <a:lvl8pPr lvl="7" rtl="0" algn="r">
              <a:buNone/>
              <a:defRPr sz="1000">
                <a:solidFill>
                  <a:schemeClr val="lt1"/>
                </a:solidFill>
                <a:latin typeface="Lato"/>
                <a:ea typeface="Lato"/>
                <a:cs typeface="Lato"/>
                <a:sym typeface="Lato"/>
              </a:defRPr>
            </a:lvl8pPr>
            <a:lvl9pPr lvl="8" rtl="0"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21.png"/><Relationship Id="rId5" Type="http://schemas.openxmlformats.org/officeDocument/2006/relationships/image" Target="../media/image19.png"/><Relationship Id="rId6"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4"/>
          <p:cNvSpPr txBox="1"/>
          <p:nvPr>
            <p:ph type="ctrTitle"/>
          </p:nvPr>
        </p:nvSpPr>
        <p:spPr>
          <a:xfrm>
            <a:off x="1104900" y="5967046"/>
            <a:ext cx="6934200" cy="575694"/>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262626"/>
              </a:buClr>
              <a:buSzPts val="2800"/>
              <a:buFont typeface="Garamond"/>
              <a:buNone/>
            </a:pPr>
            <a:br>
              <a:rPr lang="en-US" sz="2800"/>
            </a:br>
            <a:br>
              <a:rPr lang="en-US"/>
            </a:br>
            <a:r>
              <a:rPr lang="en-US" sz="1800"/>
              <a:t>School of Computing and Information Sciences</a:t>
            </a:r>
            <a:br>
              <a:rPr lang="en-US" sz="1800"/>
            </a:br>
            <a:r>
              <a:rPr lang="en-US" sz="1800"/>
              <a:t>Florida International University</a:t>
            </a:r>
            <a:endParaRPr/>
          </a:p>
        </p:txBody>
      </p:sp>
      <p:sp>
        <p:nvSpPr>
          <p:cNvPr id="147" name="Google Shape;147;p14"/>
          <p:cNvSpPr txBox="1"/>
          <p:nvPr/>
        </p:nvSpPr>
        <p:spPr>
          <a:xfrm>
            <a:off x="187569" y="82690"/>
            <a:ext cx="8686800" cy="12192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1D4D"/>
              </a:buClr>
              <a:buSzPts val="3600"/>
              <a:buFont typeface="Trebuchet MS"/>
              <a:buNone/>
            </a:pPr>
            <a:r>
              <a:rPr b="0" i="0" lang="en-US" sz="3600" u="none" cap="none" strike="noStrike">
                <a:solidFill>
                  <a:srgbClr val="FFFFFF"/>
                </a:solidFill>
                <a:latin typeface="Trebuchet MS"/>
                <a:ea typeface="Trebuchet MS"/>
                <a:cs typeface="Trebuchet MS"/>
                <a:sym typeface="Trebuchet MS"/>
              </a:rPr>
              <a:t>Senior Project Final Presentation</a:t>
            </a:r>
            <a:br>
              <a:rPr b="0" i="0" lang="en-US" sz="4400" u="none" cap="none" strike="noStrike">
                <a:solidFill>
                  <a:srgbClr val="FFFFFF"/>
                </a:solidFill>
                <a:latin typeface="Trebuchet MS"/>
                <a:ea typeface="Trebuchet MS"/>
                <a:cs typeface="Trebuchet MS"/>
                <a:sym typeface="Trebuchet MS"/>
              </a:rPr>
            </a:br>
            <a:r>
              <a:rPr lang="en-US" sz="2800">
                <a:solidFill>
                  <a:srgbClr val="FFFFFF"/>
                </a:solidFill>
                <a:latin typeface="Trebuchet MS"/>
                <a:ea typeface="Trebuchet MS"/>
                <a:cs typeface="Trebuchet MS"/>
                <a:sym typeface="Trebuchet MS"/>
              </a:rPr>
              <a:t>Fall</a:t>
            </a:r>
            <a:r>
              <a:rPr b="0" i="0" lang="en-US" sz="2800" u="none" cap="none" strike="noStrike">
                <a:solidFill>
                  <a:srgbClr val="FFFFFF"/>
                </a:solidFill>
                <a:latin typeface="Trebuchet MS"/>
                <a:ea typeface="Trebuchet MS"/>
                <a:cs typeface="Trebuchet MS"/>
                <a:sym typeface="Trebuchet MS"/>
              </a:rPr>
              <a:t> 2020</a:t>
            </a:r>
            <a:endParaRPr b="0" i="0" sz="4400" u="none" cap="none" strike="noStrike">
              <a:solidFill>
                <a:srgbClr val="FFFFFF"/>
              </a:solidFill>
              <a:latin typeface="Trebuchet MS"/>
              <a:ea typeface="Trebuchet MS"/>
              <a:cs typeface="Trebuchet MS"/>
              <a:sym typeface="Trebuchet MS"/>
            </a:endParaRPr>
          </a:p>
        </p:txBody>
      </p:sp>
      <p:sp>
        <p:nvSpPr>
          <p:cNvPr id="148" name="Google Shape;148;p14"/>
          <p:cNvSpPr txBox="1"/>
          <p:nvPr/>
        </p:nvSpPr>
        <p:spPr>
          <a:xfrm>
            <a:off x="1511231" y="2116692"/>
            <a:ext cx="9061800" cy="7890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FFFFFF"/>
                </a:solidFill>
                <a:latin typeface="Garamond"/>
                <a:ea typeface="Garamond"/>
                <a:cs typeface="Garamond"/>
                <a:sym typeface="Garamond"/>
              </a:rPr>
              <a:t>Intelligent BIM Virtual Assistant 3.</a:t>
            </a:r>
            <a:r>
              <a:rPr lang="en-US" sz="3000">
                <a:solidFill>
                  <a:srgbClr val="FFFFFF"/>
                </a:solidFill>
                <a:latin typeface="Garamond"/>
                <a:ea typeface="Garamond"/>
                <a:cs typeface="Garamond"/>
                <a:sym typeface="Garamond"/>
              </a:rPr>
              <a:t>5</a:t>
            </a:r>
            <a:endParaRPr b="0" i="0" sz="3000" u="none" cap="none" strike="noStrike">
              <a:solidFill>
                <a:srgbClr val="FFFFFF"/>
              </a:solidFill>
              <a:latin typeface="Trebuchet MS"/>
              <a:ea typeface="Trebuchet MS"/>
              <a:cs typeface="Trebuchet MS"/>
              <a:sym typeface="Trebuchet MS"/>
            </a:endParaRPr>
          </a:p>
        </p:txBody>
      </p:sp>
      <p:sp>
        <p:nvSpPr>
          <p:cNvPr id="149" name="Google Shape;149;p14"/>
          <p:cNvSpPr txBox="1"/>
          <p:nvPr/>
        </p:nvSpPr>
        <p:spPr>
          <a:xfrm>
            <a:off x="3842812" y="3276570"/>
            <a:ext cx="7505100" cy="16260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262626"/>
              </a:buClr>
              <a:buSzPts val="2000"/>
              <a:buFont typeface="Garamond"/>
              <a:buNone/>
            </a:pPr>
            <a:r>
              <a:rPr b="0" i="0" lang="en-US" sz="2000" u="none" cap="none" strike="noStrike">
                <a:solidFill>
                  <a:srgbClr val="FFFFFF"/>
                </a:solidFill>
                <a:latin typeface="Garamond"/>
                <a:ea typeface="Garamond"/>
                <a:cs typeface="Garamond"/>
                <a:sym typeface="Garamond"/>
              </a:rPr>
              <a:t>Team Member(s): </a:t>
            </a:r>
            <a:r>
              <a:rPr lang="en-US" sz="2000">
                <a:solidFill>
                  <a:srgbClr val="FFFFFF"/>
                </a:solidFill>
                <a:latin typeface="Garamond"/>
                <a:ea typeface="Garamond"/>
                <a:cs typeface="Garamond"/>
                <a:sym typeface="Garamond"/>
              </a:rPr>
              <a:t>Luis Bauza</a:t>
            </a:r>
            <a:r>
              <a:rPr b="0" i="0" lang="en-US" sz="2000" u="none" cap="none" strike="noStrike">
                <a:solidFill>
                  <a:srgbClr val="FFFFFF"/>
                </a:solidFill>
                <a:latin typeface="Garamond"/>
                <a:ea typeface="Garamond"/>
                <a:cs typeface="Garamond"/>
                <a:sym typeface="Garamond"/>
              </a:rPr>
              <a:t>, </a:t>
            </a:r>
            <a:r>
              <a:rPr lang="en-US" sz="2000">
                <a:solidFill>
                  <a:srgbClr val="FFFFFF"/>
                </a:solidFill>
                <a:latin typeface="Garamond"/>
                <a:ea typeface="Garamond"/>
                <a:cs typeface="Garamond"/>
                <a:sym typeface="Garamond"/>
              </a:rPr>
              <a:t>Nathan Erthal, </a:t>
            </a:r>
            <a:endParaRPr sz="2000">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Clr>
                <a:srgbClr val="262626"/>
              </a:buClr>
              <a:buSzPts val="2000"/>
              <a:buFont typeface="Garamond"/>
              <a:buNone/>
            </a:pPr>
            <a:r>
              <a:rPr lang="en-US" sz="2000">
                <a:solidFill>
                  <a:srgbClr val="FFFFFF"/>
                </a:solidFill>
                <a:latin typeface="Garamond"/>
                <a:ea typeface="Garamond"/>
                <a:cs typeface="Garamond"/>
                <a:sym typeface="Garamond"/>
              </a:rPr>
              <a:t>Cesar Gadea Gonzalez</a:t>
            </a:r>
            <a:endParaRPr sz="2000">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Clr>
                <a:srgbClr val="262626"/>
              </a:buClr>
              <a:buSzPts val="2000"/>
              <a:buFont typeface="Garamond"/>
              <a:buNone/>
            </a:pPr>
            <a:br>
              <a:rPr b="0" i="0" lang="en-US" sz="2000" u="none" cap="none" strike="noStrike">
                <a:solidFill>
                  <a:srgbClr val="FFFFFF"/>
                </a:solidFill>
                <a:latin typeface="Garamond"/>
                <a:ea typeface="Garamond"/>
                <a:cs typeface="Garamond"/>
                <a:sym typeface="Garamond"/>
              </a:rPr>
            </a:br>
            <a:r>
              <a:rPr b="0" i="0" lang="en-US" sz="2000" u="none" cap="none" strike="noStrike">
                <a:solidFill>
                  <a:srgbClr val="FFFFFF"/>
                </a:solidFill>
                <a:latin typeface="Garamond"/>
                <a:ea typeface="Garamond"/>
                <a:cs typeface="Garamond"/>
                <a:sym typeface="Garamond"/>
              </a:rPr>
              <a:t>Product Owner: Dr. Xuan Lv</a:t>
            </a:r>
            <a:endParaRPr b="0" i="0" sz="1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262626"/>
              </a:buClr>
              <a:buSzPts val="2000"/>
              <a:buFont typeface="Garamond"/>
              <a:buNone/>
            </a:pPr>
            <a:r>
              <a:rPr b="0" i="0" lang="en-US" sz="2000" u="none" cap="none" strike="noStrike">
                <a:solidFill>
                  <a:srgbClr val="FFFFFF"/>
                </a:solidFill>
                <a:latin typeface="Garamond"/>
                <a:ea typeface="Garamond"/>
                <a:cs typeface="Garamond"/>
                <a:sym typeface="Garamond"/>
              </a:rPr>
              <a:t>Professor: Masoud Sadjadi</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3"/>
          <p:cNvSpPr txBox="1"/>
          <p:nvPr>
            <p:ph idx="4294967295" type="body"/>
          </p:nvPr>
        </p:nvSpPr>
        <p:spPr>
          <a:xfrm>
            <a:off x="571500" y="563175"/>
            <a:ext cx="8001000" cy="5637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User Interface</a:t>
            </a:r>
            <a:endParaRPr b="1" sz="2000"/>
          </a:p>
          <a:p>
            <a:pPr indent="0" lvl="0" marL="0" rtl="0" algn="l">
              <a:lnSpc>
                <a:spcPct val="100000"/>
              </a:lnSpc>
              <a:spcBef>
                <a:spcPts val="0"/>
              </a:spcBef>
              <a:spcAft>
                <a:spcPts val="0"/>
              </a:spcAft>
              <a:buSzPts val="2760"/>
              <a:buNone/>
            </a:pPr>
            <a:r>
              <a:t/>
            </a:r>
            <a:endParaRPr i="1">
              <a:solidFill>
                <a:schemeClr val="dk1"/>
              </a:solidFill>
            </a:endParaRPr>
          </a:p>
        </p:txBody>
      </p:sp>
      <p:sp>
        <p:nvSpPr>
          <p:cNvPr id="220" name="Google Shape;220;p23"/>
          <p:cNvSpPr txBox="1"/>
          <p:nvPr/>
        </p:nvSpPr>
        <p:spPr>
          <a:xfrm>
            <a:off x="715275" y="939475"/>
            <a:ext cx="3664800" cy="42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Garamond"/>
                <a:ea typeface="Garamond"/>
                <a:cs typeface="Garamond"/>
                <a:sym typeface="Garamond"/>
              </a:rPr>
              <a:t>Verbal Queries- “How many windows?” followed by “Breakdown of windows”.</a:t>
            </a:r>
            <a:endParaRPr b="0" i="0" sz="1200" u="none" cap="none" strike="noStrike">
              <a:solidFill>
                <a:srgbClr val="000000"/>
              </a:solidFill>
              <a:latin typeface="Garamond"/>
              <a:ea typeface="Garamond"/>
              <a:cs typeface="Garamond"/>
              <a:sym typeface="Garamond"/>
            </a:endParaRPr>
          </a:p>
        </p:txBody>
      </p:sp>
      <p:sp>
        <p:nvSpPr>
          <p:cNvPr id="221" name="Google Shape;221;p23"/>
          <p:cNvSpPr txBox="1"/>
          <p:nvPr/>
        </p:nvSpPr>
        <p:spPr>
          <a:xfrm>
            <a:off x="4837525" y="939475"/>
            <a:ext cx="3664800" cy="93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Garamond"/>
                <a:ea typeface="Garamond"/>
                <a:cs typeface="Garamond"/>
                <a:sym typeface="Garamond"/>
              </a:rPr>
              <a:t>Verbal Query-  “Breakdown of windows”. Retrieved from “Click Here for Requested Breakdown” button on Noty message</a:t>
            </a:r>
            <a:endParaRPr b="0" i="0" sz="1200" u="none" cap="none" strike="noStrike">
              <a:solidFill>
                <a:srgbClr val="000000"/>
              </a:solidFill>
              <a:latin typeface="Garamond"/>
              <a:ea typeface="Garamond"/>
              <a:cs typeface="Garamond"/>
              <a:sym typeface="Garamond"/>
            </a:endParaRPr>
          </a:p>
        </p:txBody>
      </p:sp>
      <p:sp>
        <p:nvSpPr>
          <p:cNvPr id="222" name="Google Shape;222;p23"/>
          <p:cNvSpPr txBox="1"/>
          <p:nvPr/>
        </p:nvSpPr>
        <p:spPr>
          <a:xfrm>
            <a:off x="715275" y="3395450"/>
            <a:ext cx="2762400" cy="429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Garamond"/>
              <a:ea typeface="Garamond"/>
              <a:cs typeface="Garamond"/>
              <a:sym typeface="Garamond"/>
            </a:endParaRPr>
          </a:p>
        </p:txBody>
      </p:sp>
      <p:sp>
        <p:nvSpPr>
          <p:cNvPr id="223" name="Google Shape;223;p23"/>
          <p:cNvSpPr txBox="1"/>
          <p:nvPr/>
        </p:nvSpPr>
        <p:spPr>
          <a:xfrm>
            <a:off x="5669988" y="3581025"/>
            <a:ext cx="3000000" cy="56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Garamond"/>
                <a:ea typeface="Garamond"/>
                <a:cs typeface="Garamond"/>
                <a:sym typeface="Garamond"/>
              </a:rPr>
              <a:t>View by Model Constraints. *Manual only, currently not available by voice query.</a:t>
            </a:r>
            <a:endParaRPr b="0" i="0" sz="1200" u="none" cap="none" strike="noStrike">
              <a:solidFill>
                <a:srgbClr val="000000"/>
              </a:solidFill>
              <a:latin typeface="Garamond"/>
              <a:ea typeface="Garamond"/>
              <a:cs typeface="Garamond"/>
              <a:sym typeface="Garamond"/>
            </a:endParaRPr>
          </a:p>
        </p:txBody>
      </p:sp>
      <p:sp>
        <p:nvSpPr>
          <p:cNvPr id="224" name="Google Shape;224;p23"/>
          <p:cNvSpPr txBox="1"/>
          <p:nvPr/>
        </p:nvSpPr>
        <p:spPr>
          <a:xfrm>
            <a:off x="3660347" y="3825050"/>
            <a:ext cx="2229300" cy="429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Garamond"/>
              <a:ea typeface="Garamond"/>
              <a:cs typeface="Garamond"/>
              <a:sym typeface="Garamond"/>
            </a:endParaRPr>
          </a:p>
        </p:txBody>
      </p:sp>
      <p:pic>
        <p:nvPicPr>
          <p:cNvPr id="225" name="Google Shape;225;p23"/>
          <p:cNvPicPr preferRelativeResize="0"/>
          <p:nvPr/>
        </p:nvPicPr>
        <p:blipFill>
          <a:blip r:embed="rId3">
            <a:alphaModFix/>
          </a:blip>
          <a:stretch>
            <a:fillRect/>
          </a:stretch>
        </p:blipFill>
        <p:spPr>
          <a:xfrm>
            <a:off x="340275" y="1126875"/>
            <a:ext cx="4414798" cy="2298553"/>
          </a:xfrm>
          <a:prstGeom prst="rect">
            <a:avLst/>
          </a:prstGeom>
          <a:noFill/>
          <a:ln>
            <a:noFill/>
          </a:ln>
        </p:spPr>
      </p:pic>
      <p:pic>
        <p:nvPicPr>
          <p:cNvPr id="226" name="Google Shape;226;p23"/>
          <p:cNvPicPr preferRelativeResize="0"/>
          <p:nvPr/>
        </p:nvPicPr>
        <p:blipFill>
          <a:blip r:embed="rId4">
            <a:alphaModFix/>
          </a:blip>
          <a:stretch>
            <a:fillRect/>
          </a:stretch>
        </p:blipFill>
        <p:spPr>
          <a:xfrm>
            <a:off x="340275" y="4144725"/>
            <a:ext cx="4414798" cy="2298553"/>
          </a:xfrm>
          <a:prstGeom prst="rect">
            <a:avLst/>
          </a:prstGeom>
          <a:noFill/>
          <a:ln>
            <a:noFill/>
          </a:ln>
        </p:spPr>
      </p:pic>
      <p:pic>
        <p:nvPicPr>
          <p:cNvPr id="227" name="Google Shape;227;p23"/>
          <p:cNvPicPr preferRelativeResize="0"/>
          <p:nvPr/>
        </p:nvPicPr>
        <p:blipFill>
          <a:blip r:embed="rId5">
            <a:alphaModFix/>
          </a:blip>
          <a:stretch>
            <a:fillRect/>
          </a:stretch>
        </p:blipFill>
        <p:spPr>
          <a:xfrm>
            <a:off x="4907473" y="1212950"/>
            <a:ext cx="4084129" cy="2126391"/>
          </a:xfrm>
          <a:prstGeom prst="rect">
            <a:avLst/>
          </a:prstGeom>
          <a:noFill/>
          <a:ln>
            <a:noFill/>
          </a:ln>
        </p:spPr>
      </p:pic>
      <p:pic>
        <p:nvPicPr>
          <p:cNvPr id="228" name="Google Shape;228;p23"/>
          <p:cNvPicPr preferRelativeResize="0"/>
          <p:nvPr/>
        </p:nvPicPr>
        <p:blipFill>
          <a:blip r:embed="rId6">
            <a:alphaModFix/>
          </a:blip>
          <a:stretch>
            <a:fillRect/>
          </a:stretch>
        </p:blipFill>
        <p:spPr>
          <a:xfrm>
            <a:off x="4907473" y="4230800"/>
            <a:ext cx="4084129" cy="212639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4"/>
          <p:cNvSpPr txBox="1"/>
          <p:nvPr>
            <p:ph idx="4294967295" type="body"/>
          </p:nvPr>
        </p:nvSpPr>
        <p:spPr>
          <a:xfrm>
            <a:off x="582825" y="554900"/>
            <a:ext cx="7790400" cy="4467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Firebase</a:t>
            </a:r>
            <a:endParaRPr sz="1800">
              <a:solidFill>
                <a:schemeClr val="dk1"/>
              </a:solidFill>
            </a:endParaRPr>
          </a:p>
          <a:p>
            <a:pPr indent="0" lvl="0" marL="914400" rtl="0" algn="l">
              <a:lnSpc>
                <a:spcPct val="100000"/>
              </a:lnSpc>
              <a:spcBef>
                <a:spcPts val="0"/>
              </a:spcBef>
              <a:spcAft>
                <a:spcPts val="0"/>
              </a:spcAft>
              <a:buSzPts val="2760"/>
              <a:buNone/>
            </a:pPr>
            <a:r>
              <a:t/>
            </a:r>
            <a:endParaRPr sz="1800">
              <a:solidFill>
                <a:schemeClr val="dk1"/>
              </a:solidFill>
            </a:endParaRPr>
          </a:p>
        </p:txBody>
      </p:sp>
      <p:sp>
        <p:nvSpPr>
          <p:cNvPr id="235" name="Google Shape;235;p24"/>
          <p:cNvSpPr txBox="1"/>
          <p:nvPr/>
        </p:nvSpPr>
        <p:spPr>
          <a:xfrm>
            <a:off x="97200" y="1069525"/>
            <a:ext cx="4934400" cy="51873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User Story</a:t>
            </a:r>
            <a:r>
              <a:rPr lang="en-US" sz="1800">
                <a:solidFill>
                  <a:srgbClr val="FFFFFF"/>
                </a:solidFill>
                <a:latin typeface="Garamond"/>
                <a:ea typeface="Garamond"/>
                <a:cs typeface="Garamond"/>
                <a:sym typeface="Garamond"/>
              </a:rPr>
              <a:t>: Configure Firebase</a:t>
            </a:r>
            <a:endParaRPr b="0" i="0" sz="1800" u="none" cap="none" strike="noStrike">
              <a:solidFill>
                <a:srgbClr val="FFFFFF"/>
              </a:solidFill>
              <a:latin typeface="Garamond"/>
              <a:ea typeface="Garamond"/>
              <a:cs typeface="Garamond"/>
              <a:sym typeface="Garamond"/>
            </a:endParaRPr>
          </a:p>
          <a:p>
            <a:pPr indent="-342900" lvl="1" marL="914400" marR="0" rtl="0" algn="l">
              <a:lnSpc>
                <a:spcPct val="100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As a developer, I would like to save all of the necessary user queries and info</a:t>
            </a:r>
            <a:r>
              <a:rPr lang="en-US" sz="1800">
                <a:solidFill>
                  <a:srgbClr val="FFFFFF"/>
                </a:solidFill>
                <a:latin typeface="Garamond"/>
                <a:ea typeface="Garamond"/>
                <a:cs typeface="Garamond"/>
                <a:sym typeface="Garamond"/>
              </a:rPr>
              <a:t>rmation</a:t>
            </a:r>
            <a:r>
              <a:rPr b="0" i="0" lang="en-US" sz="1800" u="none" cap="none" strike="noStrike">
                <a:solidFill>
                  <a:srgbClr val="FFFFFF"/>
                </a:solidFill>
                <a:latin typeface="Garamond"/>
                <a:ea typeface="Garamond"/>
                <a:cs typeface="Garamond"/>
                <a:sym typeface="Garamond"/>
              </a:rPr>
              <a:t> to our Virtual Assistant in </a:t>
            </a:r>
            <a:r>
              <a:rPr lang="en-US" sz="1800">
                <a:solidFill>
                  <a:srgbClr val="FFFFFF"/>
                </a:solidFill>
                <a:latin typeface="Garamond"/>
                <a:ea typeface="Garamond"/>
                <a:cs typeface="Garamond"/>
                <a:sym typeface="Garamond"/>
              </a:rPr>
              <a:t>a</a:t>
            </a:r>
            <a:r>
              <a:rPr b="0" i="0" lang="en-US" sz="1800" u="none" cap="none" strike="noStrike">
                <a:solidFill>
                  <a:srgbClr val="FFFFFF"/>
                </a:solidFill>
                <a:latin typeface="Garamond"/>
                <a:ea typeface="Garamond"/>
                <a:cs typeface="Garamond"/>
                <a:sym typeface="Garamond"/>
              </a:rPr>
              <a:t> </a:t>
            </a:r>
            <a:r>
              <a:rPr lang="en-US" sz="1800">
                <a:solidFill>
                  <a:srgbClr val="FFFFFF"/>
                </a:solidFill>
                <a:latin typeface="Garamond"/>
                <a:ea typeface="Garamond"/>
                <a:cs typeface="Garamond"/>
                <a:sym typeface="Garamond"/>
              </a:rPr>
              <a:t>cloud</a:t>
            </a:r>
            <a:r>
              <a:rPr b="0" i="0" lang="en-US" sz="1800" u="none" cap="none" strike="noStrike">
                <a:solidFill>
                  <a:srgbClr val="FFFFFF"/>
                </a:solidFill>
                <a:latin typeface="Garamond"/>
                <a:ea typeface="Garamond"/>
                <a:cs typeface="Garamond"/>
                <a:sym typeface="Garamond"/>
              </a:rPr>
              <a:t> database instead of a</a:t>
            </a:r>
            <a:r>
              <a:rPr lang="en-US" sz="1800">
                <a:solidFill>
                  <a:srgbClr val="FFFFFF"/>
                </a:solidFill>
                <a:latin typeface="Garamond"/>
                <a:ea typeface="Garamond"/>
                <a:cs typeface="Garamond"/>
                <a:sym typeface="Garamond"/>
              </a:rPr>
              <a:t>n on-site database</a:t>
            </a:r>
            <a:r>
              <a:rPr b="0" i="0" lang="en-US" sz="1800" u="none" cap="none" strike="noStrike">
                <a:solidFill>
                  <a:srgbClr val="FFFFFF"/>
                </a:solidFill>
                <a:latin typeface="Garamond"/>
                <a:ea typeface="Garamond"/>
                <a:cs typeface="Garamond"/>
                <a:sym typeface="Garamond"/>
              </a:rPr>
              <a:t>.</a:t>
            </a:r>
            <a:endParaRPr b="0" i="0" sz="1800" u="none" cap="none" strike="noStrike">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None/>
            </a:pPr>
            <a:r>
              <a:t/>
            </a:r>
            <a:endParaRPr sz="1800">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None/>
            </a:pPr>
            <a:r>
              <a:t/>
            </a:r>
            <a:endParaRPr sz="1800">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None/>
            </a:pPr>
            <a:r>
              <a:t/>
            </a:r>
            <a:endParaRPr sz="1800">
              <a:solidFill>
                <a:srgbClr val="FFFFFF"/>
              </a:solidFill>
              <a:latin typeface="Garamond"/>
              <a:ea typeface="Garamond"/>
              <a:cs typeface="Garamond"/>
              <a:sym typeface="Garamond"/>
            </a:endParaRPr>
          </a:p>
          <a:p>
            <a:pPr indent="0" lvl="0" marL="0" marR="0" rtl="0" algn="ctr">
              <a:lnSpc>
                <a:spcPct val="100000"/>
              </a:lnSpc>
              <a:spcBef>
                <a:spcPts val="0"/>
              </a:spcBef>
              <a:spcAft>
                <a:spcPts val="0"/>
              </a:spcAft>
              <a:buNone/>
            </a:pPr>
            <a:r>
              <a:rPr lang="en-US" sz="1800">
                <a:solidFill>
                  <a:srgbClr val="FFFFFF"/>
                </a:solidFill>
                <a:latin typeface="Garamond"/>
                <a:ea typeface="Garamond"/>
                <a:cs typeface="Garamond"/>
                <a:sym typeface="Garamond"/>
              </a:rPr>
              <a:t>WHY?</a:t>
            </a:r>
            <a:endParaRPr sz="1800">
              <a:solidFill>
                <a:srgbClr val="FFFFFF"/>
              </a:solidFill>
              <a:latin typeface="Garamond"/>
              <a:ea typeface="Garamond"/>
              <a:cs typeface="Garamond"/>
              <a:sym typeface="Garamond"/>
            </a:endParaRPr>
          </a:p>
          <a:p>
            <a:pPr indent="0" lvl="0" marL="0" marR="0" rtl="0" algn="ctr">
              <a:lnSpc>
                <a:spcPct val="100000"/>
              </a:lnSpc>
              <a:spcBef>
                <a:spcPts val="0"/>
              </a:spcBef>
              <a:spcAft>
                <a:spcPts val="0"/>
              </a:spcAft>
              <a:buNone/>
            </a:pPr>
            <a:r>
              <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Improved Security</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Less liability for security concerns</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Future Scalability</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Cost Effective</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Location Independence</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Lighter Admin Burden</a:t>
            </a:r>
            <a:endParaRPr sz="1800">
              <a:solidFill>
                <a:srgbClr val="FFFFFF"/>
              </a:solidFill>
              <a:latin typeface="Garamond"/>
              <a:ea typeface="Garamond"/>
              <a:cs typeface="Garamond"/>
              <a:sym typeface="Garamond"/>
            </a:endParaRPr>
          </a:p>
          <a:p>
            <a:pPr indent="-342900" lvl="0" marL="457200" marR="0" rtl="0" algn="l">
              <a:lnSpc>
                <a:spcPct val="100000"/>
              </a:lnSpc>
              <a:spcBef>
                <a:spcPts val="0"/>
              </a:spcBef>
              <a:spcAft>
                <a:spcPts val="0"/>
              </a:spcAft>
              <a:buClr>
                <a:srgbClr val="FFFFFF"/>
              </a:buClr>
              <a:buSzPts val="1800"/>
              <a:buFont typeface="Garamond"/>
              <a:buChar char="●"/>
            </a:pPr>
            <a:r>
              <a:rPr lang="en-US" sz="1800">
                <a:solidFill>
                  <a:srgbClr val="FFFFFF"/>
                </a:solidFill>
                <a:latin typeface="Garamond"/>
                <a:ea typeface="Garamond"/>
                <a:cs typeface="Garamond"/>
                <a:sym typeface="Garamond"/>
              </a:rPr>
              <a:t>Fast Deployment</a:t>
            </a:r>
            <a:endParaRPr sz="1800">
              <a:solidFill>
                <a:srgbClr val="FFFFFF"/>
              </a:solidFill>
              <a:latin typeface="Garamond"/>
              <a:ea typeface="Garamond"/>
              <a:cs typeface="Garamond"/>
              <a:sym typeface="Garamond"/>
            </a:endParaRPr>
          </a:p>
          <a:p>
            <a:pPr indent="0" lvl="0" marL="9144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Garamond"/>
              <a:ea typeface="Garamond"/>
              <a:cs typeface="Garamond"/>
              <a:sym typeface="Garamond"/>
            </a:endParaRPr>
          </a:p>
          <a:p>
            <a:pPr indent="0" lvl="0" marL="914400" marR="0" rtl="0" algn="l">
              <a:lnSpc>
                <a:spcPct val="100000"/>
              </a:lnSpc>
              <a:spcBef>
                <a:spcPts val="0"/>
              </a:spcBef>
              <a:spcAft>
                <a:spcPts val="0"/>
              </a:spcAft>
              <a:buClr>
                <a:schemeClr val="dk1"/>
              </a:buClr>
              <a:buSzPts val="1100"/>
              <a:buFont typeface="Arial"/>
              <a:buNone/>
            </a:pPr>
            <a:r>
              <a:t/>
            </a:r>
            <a:endParaRPr b="0" i="0" sz="1800" u="none" cap="none" strike="noStrike">
              <a:solidFill>
                <a:srgbClr val="FFFFFF"/>
              </a:solidFill>
              <a:latin typeface="Garamond"/>
              <a:ea typeface="Garamond"/>
              <a:cs typeface="Garamond"/>
              <a:sym typeface="Garamond"/>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Garamond"/>
              <a:ea typeface="Garamond"/>
              <a:cs typeface="Garamond"/>
              <a:sym typeface="Garamond"/>
            </a:endParaRPr>
          </a:p>
        </p:txBody>
      </p:sp>
      <p:pic>
        <p:nvPicPr>
          <p:cNvPr id="236" name="Google Shape;236;p24"/>
          <p:cNvPicPr preferRelativeResize="0"/>
          <p:nvPr/>
        </p:nvPicPr>
        <p:blipFill>
          <a:blip r:embed="rId3">
            <a:alphaModFix/>
          </a:blip>
          <a:stretch>
            <a:fillRect/>
          </a:stretch>
        </p:blipFill>
        <p:spPr>
          <a:xfrm>
            <a:off x="5533450" y="1069525"/>
            <a:ext cx="3068800" cy="1198900"/>
          </a:xfrm>
          <a:prstGeom prst="rect">
            <a:avLst/>
          </a:prstGeom>
          <a:noFill/>
          <a:ln>
            <a:noFill/>
          </a:ln>
        </p:spPr>
      </p:pic>
      <p:pic>
        <p:nvPicPr>
          <p:cNvPr id="237" name="Google Shape;237;p24"/>
          <p:cNvPicPr preferRelativeResize="0"/>
          <p:nvPr/>
        </p:nvPicPr>
        <p:blipFill>
          <a:blip r:embed="rId4">
            <a:alphaModFix/>
          </a:blip>
          <a:stretch>
            <a:fillRect/>
          </a:stretch>
        </p:blipFill>
        <p:spPr>
          <a:xfrm>
            <a:off x="5533450" y="2640246"/>
            <a:ext cx="3068800" cy="2045867"/>
          </a:xfrm>
          <a:prstGeom prst="rect">
            <a:avLst/>
          </a:prstGeom>
          <a:noFill/>
          <a:ln>
            <a:noFill/>
          </a:ln>
        </p:spPr>
      </p:pic>
      <p:pic>
        <p:nvPicPr>
          <p:cNvPr id="238" name="Google Shape;238;p24"/>
          <p:cNvPicPr preferRelativeResize="0"/>
          <p:nvPr/>
        </p:nvPicPr>
        <p:blipFill>
          <a:blip r:embed="rId5">
            <a:alphaModFix/>
          </a:blip>
          <a:stretch>
            <a:fillRect/>
          </a:stretch>
        </p:blipFill>
        <p:spPr>
          <a:xfrm>
            <a:off x="5984150" y="4838513"/>
            <a:ext cx="2167388" cy="18670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25"/>
          <p:cNvSpPr txBox="1"/>
          <p:nvPr>
            <p:ph type="title"/>
          </p:nvPr>
        </p:nvSpPr>
        <p:spPr>
          <a:xfrm>
            <a:off x="2733144" y="380275"/>
            <a:ext cx="3677700" cy="5715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sz="2900"/>
              <a:t>Use Case Diagram</a:t>
            </a:r>
            <a:endParaRPr sz="2900"/>
          </a:p>
        </p:txBody>
      </p:sp>
      <p:pic>
        <p:nvPicPr>
          <p:cNvPr id="245" name="Google Shape;245;p25"/>
          <p:cNvPicPr preferRelativeResize="0"/>
          <p:nvPr/>
        </p:nvPicPr>
        <p:blipFill>
          <a:blip r:embed="rId3">
            <a:alphaModFix/>
          </a:blip>
          <a:stretch>
            <a:fillRect/>
          </a:stretch>
        </p:blipFill>
        <p:spPr>
          <a:xfrm>
            <a:off x="314650" y="1269600"/>
            <a:ext cx="8514698" cy="5258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6"/>
          <p:cNvSpPr txBox="1"/>
          <p:nvPr>
            <p:ph type="title"/>
          </p:nvPr>
        </p:nvSpPr>
        <p:spPr>
          <a:xfrm>
            <a:off x="1450499" y="176128"/>
            <a:ext cx="6243000" cy="9972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sz="3000"/>
              <a:t>Sequence Diagram</a:t>
            </a:r>
            <a:endParaRPr sz="3000"/>
          </a:p>
        </p:txBody>
      </p:sp>
      <p:sp>
        <p:nvSpPr>
          <p:cNvPr id="252" name="Google Shape;252;p26"/>
          <p:cNvSpPr txBox="1"/>
          <p:nvPr>
            <p:ph idx="1" type="body"/>
          </p:nvPr>
        </p:nvSpPr>
        <p:spPr>
          <a:xfrm>
            <a:off x="1176865" y="2490135"/>
            <a:ext cx="6798600" cy="34449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pic>
        <p:nvPicPr>
          <p:cNvPr id="253" name="Google Shape;253;p26"/>
          <p:cNvPicPr preferRelativeResize="0"/>
          <p:nvPr/>
        </p:nvPicPr>
        <p:blipFill>
          <a:blip r:embed="rId3">
            <a:alphaModFix/>
          </a:blip>
          <a:stretch>
            <a:fillRect/>
          </a:stretch>
        </p:blipFill>
        <p:spPr>
          <a:xfrm>
            <a:off x="739350" y="1173325"/>
            <a:ext cx="7665299" cy="54731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7"/>
          <p:cNvSpPr txBox="1"/>
          <p:nvPr>
            <p:ph type="title"/>
          </p:nvPr>
        </p:nvSpPr>
        <p:spPr>
          <a:xfrm>
            <a:off x="1172700" y="132100"/>
            <a:ext cx="6798600" cy="10347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sz="3000"/>
              <a:t>Class Diagram</a:t>
            </a:r>
            <a:endParaRPr sz="3000"/>
          </a:p>
        </p:txBody>
      </p:sp>
      <p:pic>
        <p:nvPicPr>
          <p:cNvPr id="260" name="Google Shape;260;p27"/>
          <p:cNvPicPr preferRelativeResize="0"/>
          <p:nvPr/>
        </p:nvPicPr>
        <p:blipFill>
          <a:blip r:embed="rId3">
            <a:alphaModFix/>
          </a:blip>
          <a:stretch>
            <a:fillRect/>
          </a:stretch>
        </p:blipFill>
        <p:spPr>
          <a:xfrm>
            <a:off x="529950" y="1090600"/>
            <a:ext cx="8084099" cy="54016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65" name="Shape 265"/>
        <p:cNvGrpSpPr/>
        <p:nvPr/>
      </p:nvGrpSpPr>
      <p:grpSpPr>
        <a:xfrm>
          <a:off x="0" y="0"/>
          <a:ext cx="0" cy="0"/>
          <a:chOff x="0" y="0"/>
          <a:chExt cx="0" cy="0"/>
        </a:xfrm>
      </p:grpSpPr>
      <p:sp>
        <p:nvSpPr>
          <p:cNvPr id="266" name="Google Shape;266;p28"/>
          <p:cNvSpPr txBox="1"/>
          <p:nvPr>
            <p:ph idx="4294967295" type="title"/>
          </p:nvPr>
        </p:nvSpPr>
        <p:spPr>
          <a:xfrm>
            <a:off x="1172700" y="567958"/>
            <a:ext cx="6798600" cy="475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sz="3000"/>
              <a:t>System Design: Architecture</a:t>
            </a:r>
            <a:endParaRPr sz="3000"/>
          </a:p>
        </p:txBody>
      </p:sp>
      <p:cxnSp>
        <p:nvCxnSpPr>
          <p:cNvPr id="267" name="Google Shape;267;p28"/>
          <p:cNvCxnSpPr/>
          <p:nvPr/>
        </p:nvCxnSpPr>
        <p:spPr>
          <a:xfrm>
            <a:off x="1009650" y="1121700"/>
            <a:ext cx="7296300" cy="19200"/>
          </a:xfrm>
          <a:prstGeom prst="straightConnector1">
            <a:avLst/>
          </a:prstGeom>
          <a:noFill/>
          <a:ln cap="flat" cmpd="sng" w="19050">
            <a:solidFill>
              <a:schemeClr val="accent1"/>
            </a:solidFill>
            <a:prstDash val="solid"/>
            <a:round/>
            <a:headEnd len="sm" w="sm" type="none"/>
            <a:tailEnd len="sm" w="sm" type="none"/>
          </a:ln>
        </p:spPr>
      </p:cxnSp>
      <p:sp>
        <p:nvSpPr>
          <p:cNvPr id="268" name="Google Shape;268;p28"/>
          <p:cNvSpPr txBox="1"/>
          <p:nvPr/>
        </p:nvSpPr>
        <p:spPr>
          <a:xfrm>
            <a:off x="448225" y="4341375"/>
            <a:ext cx="4362600" cy="1430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lt1"/>
              </a:buClr>
              <a:buSzPts val="1800"/>
              <a:buFont typeface="Garamond"/>
              <a:buChar char="●"/>
            </a:pPr>
            <a:r>
              <a:rPr b="1" i="0" lang="en-US" sz="1800" u="none" cap="none" strike="noStrike">
                <a:solidFill>
                  <a:schemeClr val="lt1"/>
                </a:solidFill>
                <a:latin typeface="Garamond"/>
                <a:ea typeface="Garamond"/>
                <a:cs typeface="Garamond"/>
                <a:sym typeface="Garamond"/>
              </a:rPr>
              <a:t>Model</a:t>
            </a:r>
            <a:r>
              <a:rPr b="0" i="0" lang="en-US" sz="1800" u="none" cap="none" strike="noStrike">
                <a:solidFill>
                  <a:schemeClr val="lt1"/>
                </a:solidFill>
                <a:latin typeface="Garamond"/>
                <a:ea typeface="Garamond"/>
                <a:cs typeface="Garamond"/>
                <a:sym typeface="Garamond"/>
              </a:rPr>
              <a:t> contains the business logic.</a:t>
            </a:r>
            <a:endParaRPr b="0" i="0" sz="1800" u="none" cap="none" strike="noStrike">
              <a:solidFill>
                <a:schemeClr val="lt1"/>
              </a:solidFill>
              <a:latin typeface="Garamond"/>
              <a:ea typeface="Garamond"/>
              <a:cs typeface="Garamond"/>
              <a:sym typeface="Garamond"/>
            </a:endParaRPr>
          </a:p>
          <a:p>
            <a:pPr indent="-342900" lvl="0" marL="457200" marR="0" rtl="0" algn="l">
              <a:lnSpc>
                <a:spcPct val="100000"/>
              </a:lnSpc>
              <a:spcBef>
                <a:spcPts val="0"/>
              </a:spcBef>
              <a:spcAft>
                <a:spcPts val="0"/>
              </a:spcAft>
              <a:buClr>
                <a:schemeClr val="lt1"/>
              </a:buClr>
              <a:buSzPts val="1800"/>
              <a:buFont typeface="Garamond"/>
              <a:buChar char="●"/>
            </a:pPr>
            <a:r>
              <a:rPr b="1" i="0" lang="en-US" sz="1800" u="none" cap="none" strike="noStrike">
                <a:solidFill>
                  <a:schemeClr val="lt1"/>
                </a:solidFill>
                <a:latin typeface="Garamond"/>
                <a:ea typeface="Garamond"/>
                <a:cs typeface="Garamond"/>
                <a:sym typeface="Garamond"/>
              </a:rPr>
              <a:t>Controller</a:t>
            </a:r>
            <a:r>
              <a:rPr b="0" i="0" lang="en-US" sz="1800" u="none" cap="none" strike="noStrike">
                <a:solidFill>
                  <a:schemeClr val="lt1"/>
                </a:solidFill>
                <a:latin typeface="Garamond"/>
                <a:ea typeface="Garamond"/>
                <a:cs typeface="Garamond"/>
                <a:sym typeface="Garamond"/>
              </a:rPr>
              <a:t> interacts with the Model to create data for the View.</a:t>
            </a:r>
            <a:endParaRPr b="0" i="0" sz="1800" u="none" cap="none" strike="noStrike">
              <a:solidFill>
                <a:schemeClr val="lt1"/>
              </a:solidFill>
              <a:latin typeface="Garamond"/>
              <a:ea typeface="Garamond"/>
              <a:cs typeface="Garamond"/>
              <a:sym typeface="Garamond"/>
            </a:endParaRPr>
          </a:p>
          <a:p>
            <a:pPr indent="-342900" lvl="0" marL="457200" marR="0" rtl="0" algn="l">
              <a:lnSpc>
                <a:spcPct val="100000"/>
              </a:lnSpc>
              <a:spcBef>
                <a:spcPts val="0"/>
              </a:spcBef>
              <a:spcAft>
                <a:spcPts val="0"/>
              </a:spcAft>
              <a:buClr>
                <a:schemeClr val="lt1"/>
              </a:buClr>
              <a:buSzPts val="1800"/>
              <a:buFont typeface="Garamond"/>
              <a:buChar char="●"/>
            </a:pPr>
            <a:r>
              <a:rPr b="1" i="0" lang="en-US" sz="1800" u="none" cap="none" strike="noStrike">
                <a:solidFill>
                  <a:schemeClr val="lt1"/>
                </a:solidFill>
                <a:latin typeface="Garamond"/>
                <a:ea typeface="Garamond"/>
                <a:cs typeface="Garamond"/>
                <a:sym typeface="Garamond"/>
              </a:rPr>
              <a:t>View</a:t>
            </a:r>
            <a:r>
              <a:rPr b="0" i="0" lang="en-US" sz="1800" u="none" cap="none" strike="noStrike">
                <a:solidFill>
                  <a:schemeClr val="lt1"/>
                </a:solidFill>
                <a:latin typeface="Garamond"/>
                <a:ea typeface="Garamond"/>
                <a:cs typeface="Garamond"/>
                <a:sym typeface="Garamond"/>
              </a:rPr>
              <a:t> renders content to the user and relays user commands to the Controller.</a:t>
            </a:r>
            <a:endParaRPr b="0" i="0" sz="1800" u="none" cap="none" strike="noStrike">
              <a:solidFill>
                <a:schemeClr val="lt1"/>
              </a:solidFill>
              <a:latin typeface="Garamond"/>
              <a:ea typeface="Garamond"/>
              <a:cs typeface="Garamond"/>
              <a:sym typeface="Garamond"/>
            </a:endParaRPr>
          </a:p>
        </p:txBody>
      </p:sp>
      <p:sp>
        <p:nvSpPr>
          <p:cNvPr id="269" name="Google Shape;269;p28"/>
          <p:cNvSpPr txBox="1"/>
          <p:nvPr/>
        </p:nvSpPr>
        <p:spPr>
          <a:xfrm>
            <a:off x="4572000" y="4164425"/>
            <a:ext cx="4124400" cy="2178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Client/Server architecture is heavily nested into controllers and API calls.</a:t>
            </a:r>
            <a:endParaRPr b="0" i="0" sz="1800" u="none" cap="none" strike="noStrike">
              <a:solidFill>
                <a:schemeClr val="lt1"/>
              </a:solidFill>
              <a:latin typeface="Garamond"/>
              <a:ea typeface="Garamond"/>
              <a:cs typeface="Garamond"/>
              <a:sym typeface="Garamond"/>
            </a:endParaRPr>
          </a:p>
          <a:p>
            <a:pPr indent="-342900" lvl="1" marL="9144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Autodesk Forge API </a:t>
            </a:r>
            <a:endParaRPr b="0" i="0" sz="1800" u="none" cap="none" strike="noStrike">
              <a:solidFill>
                <a:schemeClr val="lt1"/>
              </a:solidFill>
              <a:latin typeface="Garamond"/>
              <a:ea typeface="Garamond"/>
              <a:cs typeface="Garamond"/>
              <a:sym typeface="Garamond"/>
            </a:endParaRPr>
          </a:p>
          <a:p>
            <a:pPr indent="-342900" lvl="1" marL="9144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Google’s Dialogflow API </a:t>
            </a:r>
            <a:endParaRPr b="0" i="0" sz="1800" u="none" cap="none" strike="noStrike">
              <a:solidFill>
                <a:schemeClr val="lt1"/>
              </a:solidFill>
              <a:latin typeface="Garamond"/>
              <a:ea typeface="Garamond"/>
              <a:cs typeface="Garamond"/>
              <a:sym typeface="Garamond"/>
            </a:endParaRPr>
          </a:p>
          <a:p>
            <a:pPr indent="-342900" lvl="1" marL="9144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Firebase Database </a:t>
            </a:r>
            <a:endParaRPr b="0" i="0" sz="1800" u="none" cap="none" strike="noStrike">
              <a:solidFill>
                <a:schemeClr val="lt1"/>
              </a:solidFill>
              <a:latin typeface="Garamond"/>
              <a:ea typeface="Garamond"/>
              <a:cs typeface="Garamond"/>
              <a:sym typeface="Garamond"/>
            </a:endParaRPr>
          </a:p>
          <a:p>
            <a:pPr indent="-342900" lvl="1" marL="9144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Web Speech API</a:t>
            </a:r>
            <a:endParaRPr b="0" i="0" sz="1800" u="none" cap="none" strike="noStrike">
              <a:solidFill>
                <a:schemeClr val="lt1"/>
              </a:solidFill>
              <a:latin typeface="Garamond"/>
              <a:ea typeface="Garamond"/>
              <a:cs typeface="Garamond"/>
              <a:sym typeface="Garamond"/>
            </a:endParaRPr>
          </a:p>
          <a:p>
            <a:pPr indent="-342900" lvl="1" marL="914400" marR="0" rtl="0" algn="l">
              <a:lnSpc>
                <a:spcPct val="100000"/>
              </a:lnSpc>
              <a:spcBef>
                <a:spcPts val="0"/>
              </a:spcBef>
              <a:spcAft>
                <a:spcPts val="0"/>
              </a:spcAft>
              <a:buClr>
                <a:schemeClr val="lt1"/>
              </a:buClr>
              <a:buSzPts val="1800"/>
              <a:buFont typeface="Garamond"/>
              <a:buChar char="●"/>
            </a:pPr>
            <a:r>
              <a:rPr b="0" i="0" lang="en-US" sz="1800" u="none" cap="none" strike="noStrike">
                <a:solidFill>
                  <a:schemeClr val="lt1"/>
                </a:solidFill>
                <a:latin typeface="Garamond"/>
                <a:ea typeface="Garamond"/>
                <a:cs typeface="Garamond"/>
                <a:sym typeface="Garamond"/>
              </a:rPr>
              <a:t>External Authenticators (Autodesk and Google)</a:t>
            </a:r>
            <a:endParaRPr b="0" i="0" sz="1800" u="none" cap="none" strike="noStrike">
              <a:solidFill>
                <a:schemeClr val="lt1"/>
              </a:solidFill>
              <a:latin typeface="Garamond"/>
              <a:ea typeface="Garamond"/>
              <a:cs typeface="Garamond"/>
              <a:sym typeface="Garamond"/>
            </a:endParaRPr>
          </a:p>
        </p:txBody>
      </p:sp>
      <p:pic>
        <p:nvPicPr>
          <p:cNvPr id="270" name="Google Shape;270;p28"/>
          <p:cNvPicPr preferRelativeResize="0"/>
          <p:nvPr/>
        </p:nvPicPr>
        <p:blipFill>
          <a:blip r:embed="rId3">
            <a:alphaModFix/>
          </a:blip>
          <a:stretch>
            <a:fillRect/>
          </a:stretch>
        </p:blipFill>
        <p:spPr>
          <a:xfrm>
            <a:off x="1684688" y="1191050"/>
            <a:ext cx="5774632" cy="3002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29"/>
          <p:cNvSpPr txBox="1"/>
          <p:nvPr>
            <p:ph idx="4294967295" type="title"/>
          </p:nvPr>
        </p:nvSpPr>
        <p:spPr>
          <a:xfrm>
            <a:off x="1172700" y="534333"/>
            <a:ext cx="6798600" cy="475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sz="2900"/>
              <a:t>System Design: Decomposition</a:t>
            </a:r>
            <a:endParaRPr sz="2900"/>
          </a:p>
        </p:txBody>
      </p:sp>
      <p:cxnSp>
        <p:nvCxnSpPr>
          <p:cNvPr id="277" name="Google Shape;277;p29"/>
          <p:cNvCxnSpPr/>
          <p:nvPr/>
        </p:nvCxnSpPr>
        <p:spPr>
          <a:xfrm>
            <a:off x="923850" y="1088100"/>
            <a:ext cx="7296300" cy="19200"/>
          </a:xfrm>
          <a:prstGeom prst="straightConnector1">
            <a:avLst/>
          </a:prstGeom>
          <a:noFill/>
          <a:ln cap="flat" cmpd="sng" w="19050">
            <a:solidFill>
              <a:schemeClr val="accent1"/>
            </a:solidFill>
            <a:prstDash val="solid"/>
            <a:round/>
            <a:headEnd len="sm" w="sm" type="none"/>
            <a:tailEnd len="sm" w="sm" type="none"/>
          </a:ln>
        </p:spPr>
      </p:cxnSp>
      <p:pic>
        <p:nvPicPr>
          <p:cNvPr id="278" name="Google Shape;278;p29"/>
          <p:cNvPicPr preferRelativeResize="0"/>
          <p:nvPr/>
        </p:nvPicPr>
        <p:blipFill rotWithShape="1">
          <a:blip r:embed="rId3">
            <a:alphaModFix/>
          </a:blip>
          <a:srcRect b="0" l="0" r="0" t="0"/>
          <a:stretch/>
        </p:blipFill>
        <p:spPr>
          <a:xfrm>
            <a:off x="1734388" y="1357150"/>
            <a:ext cx="5675225" cy="49112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0"/>
          <p:cNvSpPr/>
          <p:nvPr/>
        </p:nvSpPr>
        <p:spPr>
          <a:xfrm>
            <a:off x="515475" y="1849000"/>
            <a:ext cx="8012100" cy="4785000"/>
          </a:xfrm>
          <a:prstGeom prst="roundRect">
            <a:avLst>
              <a:gd fmla="val 16667" name="adj"/>
            </a:avLst>
          </a:prstGeom>
          <a:solidFill>
            <a:srgbClr val="CCCCCC"/>
          </a:solidFill>
          <a:ln cap="flat" cmpd="sng" w="76200">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0"/>
          <p:cNvSpPr txBox="1"/>
          <p:nvPr>
            <p:ph idx="4294967295" type="title"/>
          </p:nvPr>
        </p:nvSpPr>
        <p:spPr>
          <a:xfrm>
            <a:off x="1654600" y="224750"/>
            <a:ext cx="5644200" cy="751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System Design: Deployment</a:t>
            </a:r>
            <a:endParaRPr/>
          </a:p>
        </p:txBody>
      </p:sp>
      <p:cxnSp>
        <p:nvCxnSpPr>
          <p:cNvPr id="286" name="Google Shape;286;p30"/>
          <p:cNvCxnSpPr/>
          <p:nvPr/>
        </p:nvCxnSpPr>
        <p:spPr>
          <a:xfrm>
            <a:off x="987225" y="1088100"/>
            <a:ext cx="7296300" cy="19200"/>
          </a:xfrm>
          <a:prstGeom prst="straightConnector1">
            <a:avLst/>
          </a:prstGeom>
          <a:noFill/>
          <a:ln cap="flat" cmpd="sng" w="19050">
            <a:solidFill>
              <a:schemeClr val="accent1"/>
            </a:solidFill>
            <a:prstDash val="solid"/>
            <a:round/>
            <a:headEnd len="sm" w="sm" type="none"/>
            <a:tailEnd len="sm" w="sm" type="none"/>
          </a:ln>
        </p:spPr>
      </p:cxnSp>
      <p:pic>
        <p:nvPicPr>
          <p:cNvPr id="287" name="Google Shape;287;p30"/>
          <p:cNvPicPr preferRelativeResize="0"/>
          <p:nvPr/>
        </p:nvPicPr>
        <p:blipFill>
          <a:blip r:embed="rId3">
            <a:alphaModFix/>
          </a:blip>
          <a:stretch>
            <a:fillRect/>
          </a:stretch>
        </p:blipFill>
        <p:spPr>
          <a:xfrm>
            <a:off x="714775" y="1980350"/>
            <a:ext cx="7201150" cy="4573650"/>
          </a:xfrm>
          <a:prstGeom prst="rect">
            <a:avLst/>
          </a:prstGeom>
          <a:noFill/>
          <a:ln>
            <a:noFill/>
          </a:ln>
        </p:spPr>
      </p:pic>
      <p:sp>
        <p:nvSpPr>
          <p:cNvPr id="288" name="Google Shape;288;p30"/>
          <p:cNvSpPr txBox="1"/>
          <p:nvPr/>
        </p:nvSpPr>
        <p:spPr>
          <a:xfrm>
            <a:off x="3339975" y="1276388"/>
            <a:ext cx="2590800" cy="40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100">
                <a:solidFill>
                  <a:srgbClr val="FFFFFF"/>
                </a:solidFill>
                <a:latin typeface="Lato"/>
                <a:ea typeface="Lato"/>
                <a:cs typeface="Lato"/>
                <a:sym typeface="Lato"/>
              </a:rPr>
              <a:t>(SPECULATION)</a:t>
            </a:r>
            <a:endParaRPr sz="2100">
              <a:solidFill>
                <a:srgbClr val="FFFFFF"/>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1"/>
          <p:cNvSpPr txBox="1"/>
          <p:nvPr>
            <p:ph idx="4294967295" type="title"/>
          </p:nvPr>
        </p:nvSpPr>
        <p:spPr>
          <a:xfrm>
            <a:off x="1176875" y="605750"/>
            <a:ext cx="6798600" cy="5193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System Design: Persistent Data</a:t>
            </a:r>
            <a:endParaRPr/>
          </a:p>
        </p:txBody>
      </p:sp>
      <p:sp>
        <p:nvSpPr>
          <p:cNvPr id="295" name="Google Shape;295;p31"/>
          <p:cNvSpPr txBox="1"/>
          <p:nvPr/>
        </p:nvSpPr>
        <p:spPr>
          <a:xfrm>
            <a:off x="608800" y="5245500"/>
            <a:ext cx="7968300" cy="10572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00000"/>
              </a:lnSpc>
              <a:spcBef>
                <a:spcPts val="0"/>
              </a:spcBef>
              <a:spcAft>
                <a:spcPts val="0"/>
              </a:spcAft>
              <a:buClr>
                <a:schemeClr val="lt1"/>
              </a:buClr>
              <a:buSzPts val="2200"/>
              <a:buFont typeface="Garamond"/>
              <a:buChar char="●"/>
            </a:pPr>
            <a:r>
              <a:rPr b="0" i="0" lang="en-US" sz="2200" u="none" cap="none" strike="noStrike">
                <a:solidFill>
                  <a:schemeClr val="lt1"/>
                </a:solidFill>
                <a:latin typeface="Garamond"/>
                <a:ea typeface="Garamond"/>
                <a:cs typeface="Garamond"/>
                <a:sym typeface="Garamond"/>
              </a:rPr>
              <a:t>Security/Privacy</a:t>
            </a:r>
            <a:endParaRPr b="0" i="0" sz="2200" u="none" cap="none" strike="noStrike">
              <a:solidFill>
                <a:schemeClr val="lt1"/>
              </a:solidFill>
              <a:latin typeface="Garamond"/>
              <a:ea typeface="Garamond"/>
              <a:cs typeface="Garamond"/>
              <a:sym typeface="Garamond"/>
            </a:endParaRPr>
          </a:p>
          <a:p>
            <a:pPr indent="-355600" lvl="1" marL="914400" marR="0" rtl="0" algn="l">
              <a:lnSpc>
                <a:spcPct val="100000"/>
              </a:lnSpc>
              <a:spcBef>
                <a:spcPts val="0"/>
              </a:spcBef>
              <a:spcAft>
                <a:spcPts val="0"/>
              </a:spcAft>
              <a:buClr>
                <a:schemeClr val="lt1"/>
              </a:buClr>
              <a:buSzPts val="2000"/>
              <a:buFont typeface="Garamond"/>
              <a:buChar char="●"/>
            </a:pPr>
            <a:r>
              <a:rPr lang="en-US" sz="2000">
                <a:solidFill>
                  <a:schemeClr val="lt1"/>
                </a:solidFill>
                <a:latin typeface="Garamond"/>
                <a:ea typeface="Garamond"/>
                <a:cs typeface="Garamond"/>
                <a:sym typeface="Garamond"/>
              </a:rPr>
              <a:t>Firebase</a:t>
            </a:r>
            <a:r>
              <a:rPr b="0" i="0" lang="en-US" sz="2000" u="none" cap="none" strike="noStrike">
                <a:solidFill>
                  <a:schemeClr val="lt1"/>
                </a:solidFill>
                <a:latin typeface="Garamond"/>
                <a:ea typeface="Garamond"/>
                <a:cs typeface="Garamond"/>
                <a:sym typeface="Garamond"/>
              </a:rPr>
              <a:t>: encrypts databases, backups, and logs at rest without any changes to the application. </a:t>
            </a:r>
            <a:endParaRPr b="0" i="0" sz="2000" u="none" cap="none" strike="noStrike">
              <a:solidFill>
                <a:schemeClr val="lt1"/>
              </a:solidFill>
              <a:latin typeface="Garamond"/>
              <a:ea typeface="Garamond"/>
              <a:cs typeface="Garamond"/>
              <a:sym typeface="Garamond"/>
            </a:endParaRPr>
          </a:p>
        </p:txBody>
      </p:sp>
      <p:pic>
        <p:nvPicPr>
          <p:cNvPr id="296" name="Google Shape;296;p31"/>
          <p:cNvPicPr preferRelativeResize="0"/>
          <p:nvPr/>
        </p:nvPicPr>
        <p:blipFill>
          <a:blip r:embed="rId3">
            <a:alphaModFix/>
          </a:blip>
          <a:stretch>
            <a:fillRect/>
          </a:stretch>
        </p:blipFill>
        <p:spPr>
          <a:xfrm>
            <a:off x="920525" y="1277450"/>
            <a:ext cx="7344841" cy="38156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2"/>
          <p:cNvSpPr txBox="1"/>
          <p:nvPr>
            <p:ph idx="4294967295" type="title"/>
          </p:nvPr>
        </p:nvSpPr>
        <p:spPr>
          <a:xfrm>
            <a:off x="1176875" y="915333"/>
            <a:ext cx="6798600" cy="475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Design Patterns Used</a:t>
            </a:r>
            <a:endParaRPr/>
          </a:p>
        </p:txBody>
      </p:sp>
      <p:cxnSp>
        <p:nvCxnSpPr>
          <p:cNvPr id="303" name="Google Shape;303;p32"/>
          <p:cNvCxnSpPr/>
          <p:nvPr/>
        </p:nvCxnSpPr>
        <p:spPr>
          <a:xfrm>
            <a:off x="1009650" y="1390650"/>
            <a:ext cx="7296300" cy="19200"/>
          </a:xfrm>
          <a:prstGeom prst="straightConnector1">
            <a:avLst/>
          </a:prstGeom>
          <a:noFill/>
          <a:ln cap="flat" cmpd="sng" w="19050">
            <a:solidFill>
              <a:schemeClr val="accent1"/>
            </a:solidFill>
            <a:prstDash val="solid"/>
            <a:round/>
            <a:headEnd len="sm" w="sm" type="none"/>
            <a:tailEnd len="sm" w="sm" type="none"/>
          </a:ln>
        </p:spPr>
      </p:cxnSp>
      <p:sp>
        <p:nvSpPr>
          <p:cNvPr id="304" name="Google Shape;304;p32"/>
          <p:cNvSpPr txBox="1"/>
          <p:nvPr/>
        </p:nvSpPr>
        <p:spPr>
          <a:xfrm>
            <a:off x="1009650" y="1562100"/>
            <a:ext cx="7296300" cy="47244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rgbClr val="FFFFFF"/>
              </a:buClr>
              <a:buSzPts val="2000"/>
              <a:buFont typeface="Garamond"/>
              <a:buChar char="●"/>
            </a:pPr>
            <a:r>
              <a:rPr b="0" i="0" lang="en-US" sz="2000" u="none" cap="none" strike="noStrike">
                <a:solidFill>
                  <a:srgbClr val="FFFFFF"/>
                </a:solidFill>
                <a:latin typeface="Garamond"/>
                <a:ea typeface="Garamond"/>
                <a:cs typeface="Garamond"/>
                <a:sym typeface="Garamond"/>
              </a:rPr>
              <a:t>Model–view–controller (MVC) Pattern </a:t>
            </a:r>
            <a:endParaRPr b="0" i="0" sz="2000" u="none" cap="none" strike="noStrike">
              <a:solidFill>
                <a:srgbClr val="FFFFFF"/>
              </a:solidFill>
              <a:latin typeface="Garamond"/>
              <a:ea typeface="Garamond"/>
              <a:cs typeface="Garamond"/>
              <a:sym typeface="Garamond"/>
            </a:endParaRPr>
          </a:p>
          <a:p>
            <a:pPr indent="-342900" lvl="1" marL="9144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3 subsystems</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View: reserved for user facing views including the Main Page and Viewer.</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Model: contains data models used by the View and Controller.</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Controller: runs the operations that update the View and use the Model. </a:t>
            </a:r>
            <a:endParaRPr b="0" i="0" sz="1800" u="none" cap="none" strike="noStrike">
              <a:solidFill>
                <a:srgbClr val="FFFFFF"/>
              </a:solidFill>
              <a:latin typeface="Garamond"/>
              <a:ea typeface="Garamond"/>
              <a:cs typeface="Garamond"/>
              <a:sym typeface="Garamond"/>
            </a:endParaRPr>
          </a:p>
          <a:p>
            <a:pPr indent="-355600" lvl="0" marL="457200" marR="0" rtl="0" algn="l">
              <a:lnSpc>
                <a:spcPct val="115000"/>
              </a:lnSpc>
              <a:spcBef>
                <a:spcPts val="0"/>
              </a:spcBef>
              <a:spcAft>
                <a:spcPts val="0"/>
              </a:spcAft>
              <a:buClr>
                <a:srgbClr val="FFFFFF"/>
              </a:buClr>
              <a:buSzPts val="2000"/>
              <a:buFont typeface="Garamond"/>
              <a:buChar char="●"/>
            </a:pPr>
            <a:r>
              <a:rPr b="0" i="0" lang="en-US" sz="2000" u="none" cap="none" strike="noStrike">
                <a:solidFill>
                  <a:srgbClr val="FFFFFF"/>
                </a:solidFill>
                <a:latin typeface="Garamond"/>
                <a:ea typeface="Garamond"/>
                <a:cs typeface="Garamond"/>
                <a:sym typeface="Garamond"/>
              </a:rPr>
              <a:t>Strategy Pattern </a:t>
            </a:r>
            <a:endParaRPr b="0" i="0" sz="2000" u="none" cap="none" strike="noStrike">
              <a:solidFill>
                <a:srgbClr val="FFFFFF"/>
              </a:solidFill>
              <a:latin typeface="Garamond"/>
              <a:ea typeface="Garamond"/>
              <a:cs typeface="Garamond"/>
              <a:sym typeface="Garamond"/>
            </a:endParaRPr>
          </a:p>
          <a:p>
            <a:pPr indent="-342900" lvl="1" marL="9144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View and Controller implement the strategy pattern.</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View: object that is </a:t>
            </a:r>
            <a:r>
              <a:rPr lang="en-US" sz="1800">
                <a:solidFill>
                  <a:srgbClr val="FFFFFF"/>
                </a:solidFill>
                <a:latin typeface="Garamond"/>
                <a:ea typeface="Garamond"/>
                <a:cs typeface="Garamond"/>
                <a:sym typeface="Garamond"/>
              </a:rPr>
              <a:t>mounted or unmounted</a:t>
            </a:r>
            <a:r>
              <a:rPr b="0" i="0" lang="en-US" sz="1800" u="none" cap="none" strike="noStrike">
                <a:solidFill>
                  <a:srgbClr val="FFFFFF"/>
                </a:solidFill>
                <a:latin typeface="Garamond"/>
                <a:ea typeface="Garamond"/>
                <a:cs typeface="Garamond"/>
                <a:sym typeface="Garamond"/>
              </a:rPr>
              <a:t> to/from the model and its sole responsibility is the visual side of the application.</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Controller: provides the strategy that will be used by the view in its configuration. The controller has the duty of interacting with the model.</a:t>
            </a:r>
            <a:endParaRPr b="0" i="0" sz="1800" u="none" cap="none" strike="noStrike">
              <a:solidFill>
                <a:srgbClr val="FFFFFF"/>
              </a:solidFill>
              <a:latin typeface="Garamond"/>
              <a:ea typeface="Garamond"/>
              <a:cs typeface="Garamond"/>
              <a:sym typeface="Garamond"/>
            </a:endParaRPr>
          </a:p>
          <a:p>
            <a:pPr indent="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Garamond"/>
              <a:ea typeface="Garamond"/>
              <a:cs typeface="Garamond"/>
              <a:sym typeface="Garamon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15"/>
          <p:cNvSpPr txBox="1"/>
          <p:nvPr>
            <p:ph idx="4294967295" type="title"/>
          </p:nvPr>
        </p:nvSpPr>
        <p:spPr>
          <a:xfrm>
            <a:off x="1172700" y="766950"/>
            <a:ext cx="6798600" cy="5856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sz="3900"/>
              <a:t>Problem definition</a:t>
            </a:r>
            <a:endParaRPr sz="3900"/>
          </a:p>
        </p:txBody>
      </p:sp>
      <p:sp>
        <p:nvSpPr>
          <p:cNvPr id="156" name="Google Shape;156;p15"/>
          <p:cNvSpPr txBox="1"/>
          <p:nvPr>
            <p:ph idx="4294967295" type="body"/>
          </p:nvPr>
        </p:nvSpPr>
        <p:spPr>
          <a:xfrm>
            <a:off x="780300" y="2114550"/>
            <a:ext cx="7583400" cy="3448200"/>
          </a:xfrm>
          <a:prstGeom prst="rect">
            <a:avLst/>
          </a:prstGeom>
          <a:noFill/>
          <a:ln>
            <a:noFill/>
          </a:ln>
        </p:spPr>
        <p:txBody>
          <a:bodyPr anchorCtr="0" anchor="t" bIns="45700" lIns="91425" spcFirstLastPara="1" rIns="91425" wrap="square" tIns="45700">
            <a:noAutofit/>
          </a:bodyPr>
          <a:lstStyle/>
          <a:p>
            <a:pPr indent="-311150" lvl="0" marL="285750" rtl="0" algn="l">
              <a:lnSpc>
                <a:spcPct val="115000"/>
              </a:lnSpc>
              <a:spcBef>
                <a:spcPts val="0"/>
              </a:spcBef>
              <a:spcAft>
                <a:spcPts val="0"/>
              </a:spcAft>
              <a:buSzPts val="2600"/>
              <a:buChar char="●"/>
            </a:pPr>
            <a:r>
              <a:rPr lang="en-US" sz="2600"/>
              <a:t>Whole Project:</a:t>
            </a:r>
            <a:endParaRPr sz="2600"/>
          </a:p>
          <a:p>
            <a:pPr indent="-325755" lvl="1" marL="742950" rtl="0" algn="l">
              <a:lnSpc>
                <a:spcPct val="115000"/>
              </a:lnSpc>
              <a:spcBef>
                <a:spcPts val="0"/>
              </a:spcBef>
              <a:spcAft>
                <a:spcPts val="0"/>
              </a:spcAft>
              <a:buSzPts val="2700"/>
              <a:buChar char="○"/>
            </a:pPr>
            <a:r>
              <a:rPr lang="en-US" sz="1500"/>
              <a:t>BIM is an intelligent digital representation of physical and functional characteristic of a building or infrastructure.</a:t>
            </a:r>
            <a:endParaRPr sz="1500"/>
          </a:p>
          <a:p>
            <a:pPr indent="-311150" lvl="2" marL="1200150" rtl="0" algn="l">
              <a:lnSpc>
                <a:spcPct val="115000"/>
              </a:lnSpc>
              <a:spcBef>
                <a:spcPts val="0"/>
              </a:spcBef>
              <a:spcAft>
                <a:spcPts val="0"/>
              </a:spcAft>
              <a:buSzPts val="2470"/>
              <a:buChar char="■"/>
            </a:pPr>
            <a:r>
              <a:rPr lang="en-US" sz="1500"/>
              <a:t>Provides insights and tools ranging from the design, engineering, construction, and management of such buildings. </a:t>
            </a:r>
            <a:endParaRPr sz="1500"/>
          </a:p>
          <a:p>
            <a:pPr indent="-325755" lvl="1" marL="742950" rtl="0" algn="l">
              <a:lnSpc>
                <a:spcPct val="115000"/>
              </a:lnSpc>
              <a:spcBef>
                <a:spcPts val="0"/>
              </a:spcBef>
              <a:spcAft>
                <a:spcPts val="0"/>
              </a:spcAft>
              <a:buSzPts val="2700"/>
              <a:buChar char="○"/>
            </a:pPr>
            <a:r>
              <a:rPr lang="en-US" sz="1500"/>
              <a:t>BIM has low adoption rate due to high learning curve</a:t>
            </a:r>
            <a:endParaRPr sz="1500"/>
          </a:p>
          <a:p>
            <a:pPr indent="-325755" lvl="1" marL="742950" rtl="0" algn="l">
              <a:lnSpc>
                <a:spcPct val="115000"/>
              </a:lnSpc>
              <a:spcBef>
                <a:spcPts val="0"/>
              </a:spcBef>
              <a:spcAft>
                <a:spcPts val="0"/>
              </a:spcAft>
              <a:buSzPts val="2700"/>
              <a:buChar char="○"/>
            </a:pPr>
            <a:r>
              <a:rPr lang="en-US" sz="1500"/>
              <a:t>BIM Virtual Assistant sets to minimize learning curve and increase adoption by allowing users to voice their queries and having the app return BIM information in the viewer. </a:t>
            </a:r>
            <a:endParaRPr sz="1500"/>
          </a:p>
          <a:p>
            <a:pPr indent="0" lvl="0" marL="285750" rtl="0" algn="l">
              <a:lnSpc>
                <a:spcPct val="100000"/>
              </a:lnSpc>
              <a:spcBef>
                <a:spcPts val="0"/>
              </a:spcBef>
              <a:spcAft>
                <a:spcPts val="0"/>
              </a:spcAft>
              <a:buSzPts val="2760"/>
              <a:buNone/>
            </a:pPr>
            <a:r>
              <a:t/>
            </a:r>
            <a:endParaRPr/>
          </a:p>
          <a:p>
            <a:pPr indent="0" lvl="0" marL="285750" rtl="0" algn="l">
              <a:lnSpc>
                <a:spcPct val="100000"/>
              </a:lnSpc>
              <a:spcBef>
                <a:spcPts val="0"/>
              </a:spcBef>
              <a:spcAft>
                <a:spcPts val="0"/>
              </a:spcAft>
              <a:buSzPts val="2760"/>
              <a:buNone/>
            </a:pPr>
            <a:r>
              <a:t/>
            </a:r>
            <a:endParaRPr sz="1600"/>
          </a:p>
        </p:txBody>
      </p:sp>
      <p:cxnSp>
        <p:nvCxnSpPr>
          <p:cNvPr id="157" name="Google Shape;157;p15"/>
          <p:cNvCxnSpPr/>
          <p:nvPr/>
        </p:nvCxnSpPr>
        <p:spPr>
          <a:xfrm flipH="1" rot="10800000">
            <a:off x="1009650" y="1352550"/>
            <a:ext cx="7200900" cy="38100"/>
          </a:xfrm>
          <a:prstGeom prst="straightConnector1">
            <a:avLst/>
          </a:prstGeom>
          <a:noFill/>
          <a:ln cap="flat" cmpd="sng" w="19050">
            <a:solidFill>
              <a:schemeClr val="accent1"/>
            </a:solidFill>
            <a:prstDash val="solid"/>
            <a:round/>
            <a:headEnd len="sm" w="sm" type="none"/>
            <a:tailEnd len="sm" w="sm"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33"/>
          <p:cNvSpPr txBox="1"/>
          <p:nvPr>
            <p:ph idx="4294967295" type="title"/>
          </p:nvPr>
        </p:nvSpPr>
        <p:spPr>
          <a:xfrm>
            <a:off x="1176875" y="915333"/>
            <a:ext cx="6798600" cy="475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Design Patterns Used</a:t>
            </a:r>
            <a:endParaRPr/>
          </a:p>
        </p:txBody>
      </p:sp>
      <p:cxnSp>
        <p:nvCxnSpPr>
          <p:cNvPr id="311" name="Google Shape;311;p33"/>
          <p:cNvCxnSpPr/>
          <p:nvPr/>
        </p:nvCxnSpPr>
        <p:spPr>
          <a:xfrm>
            <a:off x="1009650" y="1390650"/>
            <a:ext cx="7296300" cy="19200"/>
          </a:xfrm>
          <a:prstGeom prst="straightConnector1">
            <a:avLst/>
          </a:prstGeom>
          <a:noFill/>
          <a:ln cap="flat" cmpd="sng" w="19050">
            <a:solidFill>
              <a:schemeClr val="accent1"/>
            </a:solidFill>
            <a:prstDash val="solid"/>
            <a:round/>
            <a:headEnd len="sm" w="sm" type="none"/>
            <a:tailEnd len="sm" w="sm" type="none"/>
          </a:ln>
        </p:spPr>
      </p:cxnSp>
      <p:sp>
        <p:nvSpPr>
          <p:cNvPr id="312" name="Google Shape;312;p33"/>
          <p:cNvSpPr txBox="1"/>
          <p:nvPr/>
        </p:nvSpPr>
        <p:spPr>
          <a:xfrm>
            <a:off x="1009650" y="1390525"/>
            <a:ext cx="7296300" cy="489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000000"/>
              </a:solidFill>
              <a:latin typeface="Garamond"/>
              <a:ea typeface="Garamond"/>
              <a:cs typeface="Garamond"/>
              <a:sym typeface="Garamond"/>
            </a:endParaRPr>
          </a:p>
          <a:p>
            <a:pPr indent="-355600" lvl="0" marL="457200" marR="0" rtl="0" algn="l">
              <a:lnSpc>
                <a:spcPct val="115000"/>
              </a:lnSpc>
              <a:spcBef>
                <a:spcPts val="0"/>
              </a:spcBef>
              <a:spcAft>
                <a:spcPts val="0"/>
              </a:spcAft>
              <a:buClr>
                <a:srgbClr val="FFFFFF"/>
              </a:buClr>
              <a:buSzPts val="2000"/>
              <a:buFont typeface="Garamond"/>
              <a:buChar char="●"/>
            </a:pPr>
            <a:r>
              <a:rPr b="0" i="0" lang="en-US" sz="2000" u="none" cap="none" strike="noStrike">
                <a:solidFill>
                  <a:srgbClr val="FFFFFF"/>
                </a:solidFill>
                <a:latin typeface="Garamond"/>
                <a:ea typeface="Garamond"/>
                <a:cs typeface="Garamond"/>
                <a:sym typeface="Garamond"/>
              </a:rPr>
              <a:t>Observer Pattern </a:t>
            </a:r>
            <a:endParaRPr b="0" i="0" sz="2000" u="none" cap="none" strike="noStrike">
              <a:solidFill>
                <a:srgbClr val="FFFFFF"/>
              </a:solidFill>
              <a:latin typeface="Garamond"/>
              <a:ea typeface="Garamond"/>
              <a:cs typeface="Garamond"/>
              <a:sym typeface="Garamond"/>
            </a:endParaRPr>
          </a:p>
          <a:p>
            <a:pPr indent="-342900" lvl="1" marL="9144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The observer pattern is implemented by the Model.</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This pattern updates the objects whenever a state change occurs. The use of this pattern also allows the Model to be isolated from the Controller and View.</a:t>
            </a:r>
            <a:endParaRPr b="0" i="0" sz="1800" u="none" cap="none" strike="noStrike">
              <a:solidFill>
                <a:srgbClr val="FFFFFF"/>
              </a:solidFill>
              <a:latin typeface="Garamond"/>
              <a:ea typeface="Garamond"/>
              <a:cs typeface="Garamond"/>
              <a:sym typeface="Garamond"/>
            </a:endParaRPr>
          </a:p>
          <a:p>
            <a:pPr indent="-355600" lvl="0" marL="457200" marR="0" rtl="0" algn="l">
              <a:lnSpc>
                <a:spcPct val="115000"/>
              </a:lnSpc>
              <a:spcBef>
                <a:spcPts val="0"/>
              </a:spcBef>
              <a:spcAft>
                <a:spcPts val="0"/>
              </a:spcAft>
              <a:buClr>
                <a:srgbClr val="FFFFFF"/>
              </a:buClr>
              <a:buSzPts val="2000"/>
              <a:buFont typeface="Garamond"/>
              <a:buChar char="●"/>
            </a:pPr>
            <a:r>
              <a:rPr b="0" i="0" lang="en-US" sz="2000" u="none" cap="none" strike="noStrike">
                <a:solidFill>
                  <a:srgbClr val="FFFFFF"/>
                </a:solidFill>
                <a:latin typeface="Garamond"/>
                <a:ea typeface="Garamond"/>
                <a:cs typeface="Garamond"/>
                <a:sym typeface="Garamond"/>
              </a:rPr>
              <a:t>Composite Pattern </a:t>
            </a:r>
            <a:endParaRPr b="0" i="0" sz="2000" u="none" cap="none" strike="noStrike">
              <a:solidFill>
                <a:srgbClr val="FFFFFF"/>
              </a:solidFill>
              <a:latin typeface="Garamond"/>
              <a:ea typeface="Garamond"/>
              <a:cs typeface="Garamond"/>
              <a:sym typeface="Garamond"/>
            </a:endParaRPr>
          </a:p>
          <a:p>
            <a:pPr indent="-342900" lvl="1" marL="9144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The composite pattern is represented on the View.</a:t>
            </a:r>
            <a:endParaRPr b="0" i="0" sz="1800" u="none" cap="none" strike="noStrike">
              <a:solidFill>
                <a:srgbClr val="FFFFFF"/>
              </a:solidFill>
              <a:latin typeface="Garamond"/>
              <a:ea typeface="Garamond"/>
              <a:cs typeface="Garamond"/>
              <a:sym typeface="Garamond"/>
            </a:endParaRPr>
          </a:p>
          <a:p>
            <a:pPr indent="-342900" lvl="2" marL="1371600" marR="0" rtl="0" algn="l">
              <a:lnSpc>
                <a:spcPct val="115000"/>
              </a:lnSpc>
              <a:spcBef>
                <a:spcPts val="0"/>
              </a:spcBef>
              <a:spcAft>
                <a:spcPts val="0"/>
              </a:spcAft>
              <a:buClr>
                <a:srgbClr val="FFFFFF"/>
              </a:buClr>
              <a:buSzPts val="1800"/>
              <a:buFont typeface="Garamond"/>
              <a:buChar char="●"/>
            </a:pPr>
            <a:r>
              <a:rPr b="0" i="0" lang="en-US" sz="1800" u="none" cap="none" strike="noStrike">
                <a:solidFill>
                  <a:srgbClr val="FFFFFF"/>
                </a:solidFill>
                <a:latin typeface="Garamond"/>
                <a:ea typeface="Garamond"/>
                <a:cs typeface="Garamond"/>
                <a:sym typeface="Garamond"/>
              </a:rPr>
              <a:t>View: composed of a hierarchy of template components like inputs, panels, buttons, checkboxes, dropdown menus, checklists, etc. The Controller tells the top view component to update and the composite pattern applies these updates to the children components.</a:t>
            </a:r>
            <a:endParaRPr b="0" i="0" sz="1800" u="none" cap="none" strike="noStrike">
              <a:solidFill>
                <a:srgbClr val="FFFFFF"/>
              </a:solidFill>
              <a:latin typeface="Garamond"/>
              <a:ea typeface="Garamond"/>
              <a:cs typeface="Garamond"/>
              <a:sym typeface="Garamon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4"/>
          <p:cNvSpPr txBox="1"/>
          <p:nvPr>
            <p:ph idx="4294967295" type="title"/>
          </p:nvPr>
        </p:nvSpPr>
        <p:spPr>
          <a:xfrm>
            <a:off x="891547" y="190500"/>
            <a:ext cx="5832000" cy="8205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Nuxt Initialization</a:t>
            </a:r>
            <a:endParaRPr/>
          </a:p>
        </p:txBody>
      </p:sp>
      <p:cxnSp>
        <p:nvCxnSpPr>
          <p:cNvPr id="319" name="Google Shape;319;p34"/>
          <p:cNvCxnSpPr/>
          <p:nvPr/>
        </p:nvCxnSpPr>
        <p:spPr>
          <a:xfrm>
            <a:off x="987225" y="1011000"/>
            <a:ext cx="7296300" cy="19200"/>
          </a:xfrm>
          <a:prstGeom prst="straightConnector1">
            <a:avLst/>
          </a:prstGeom>
          <a:noFill/>
          <a:ln cap="flat" cmpd="sng" w="19050">
            <a:solidFill>
              <a:schemeClr val="accent1"/>
            </a:solidFill>
            <a:prstDash val="solid"/>
            <a:round/>
            <a:headEnd len="sm" w="sm" type="none"/>
            <a:tailEnd len="sm" w="sm" type="none"/>
          </a:ln>
        </p:spPr>
      </p:cxnSp>
      <p:pic>
        <p:nvPicPr>
          <p:cNvPr id="320" name="Google Shape;320;p34"/>
          <p:cNvPicPr preferRelativeResize="0"/>
          <p:nvPr/>
        </p:nvPicPr>
        <p:blipFill>
          <a:blip r:embed="rId3">
            <a:alphaModFix/>
          </a:blip>
          <a:stretch>
            <a:fillRect/>
          </a:stretch>
        </p:blipFill>
        <p:spPr>
          <a:xfrm>
            <a:off x="198125" y="1211350"/>
            <a:ext cx="8747738" cy="546735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35"/>
          <p:cNvSpPr txBox="1"/>
          <p:nvPr>
            <p:ph idx="4294967295" type="title"/>
          </p:nvPr>
        </p:nvSpPr>
        <p:spPr>
          <a:xfrm>
            <a:off x="1176875" y="915332"/>
            <a:ext cx="6798600" cy="4944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Test Suites and Test Cases</a:t>
            </a:r>
            <a:endParaRPr/>
          </a:p>
        </p:txBody>
      </p:sp>
      <p:cxnSp>
        <p:nvCxnSpPr>
          <p:cNvPr id="327" name="Google Shape;327;p35"/>
          <p:cNvCxnSpPr/>
          <p:nvPr/>
        </p:nvCxnSpPr>
        <p:spPr>
          <a:xfrm>
            <a:off x="1009650" y="1390650"/>
            <a:ext cx="7296300" cy="19200"/>
          </a:xfrm>
          <a:prstGeom prst="straightConnector1">
            <a:avLst/>
          </a:prstGeom>
          <a:noFill/>
          <a:ln cap="flat" cmpd="sng" w="19050">
            <a:solidFill>
              <a:schemeClr val="accent1"/>
            </a:solidFill>
            <a:prstDash val="solid"/>
            <a:round/>
            <a:headEnd len="sm" w="sm" type="none"/>
            <a:tailEnd len="sm" w="sm" type="none"/>
          </a:ln>
        </p:spPr>
      </p:cxnSp>
      <p:cxnSp>
        <p:nvCxnSpPr>
          <p:cNvPr id="328" name="Google Shape;328;p35"/>
          <p:cNvCxnSpPr>
            <a:stCxn id="329" idx="0"/>
            <a:endCxn id="330" idx="1"/>
          </p:cNvCxnSpPr>
          <p:nvPr/>
        </p:nvCxnSpPr>
        <p:spPr>
          <a:xfrm rot="-5400000">
            <a:off x="2013000" y="2625925"/>
            <a:ext cx="821100" cy="942600"/>
          </a:xfrm>
          <a:prstGeom prst="bentConnector2">
            <a:avLst/>
          </a:prstGeom>
          <a:noFill/>
          <a:ln cap="flat" cmpd="sng" w="19050">
            <a:solidFill>
              <a:srgbClr val="C2C2C2"/>
            </a:solidFill>
            <a:prstDash val="solid"/>
            <a:miter lim="8000"/>
            <a:headEnd len="sm" w="sm" type="none"/>
            <a:tailEnd len="sm" w="sm" type="none"/>
          </a:ln>
        </p:spPr>
      </p:cxnSp>
      <p:cxnSp>
        <p:nvCxnSpPr>
          <p:cNvPr id="331" name="Google Shape;331;p35"/>
          <p:cNvCxnSpPr>
            <a:stCxn id="332" idx="1"/>
            <a:endCxn id="329" idx="2"/>
          </p:cNvCxnSpPr>
          <p:nvPr/>
        </p:nvCxnSpPr>
        <p:spPr>
          <a:xfrm rot="10800000">
            <a:off x="1952400" y="4155625"/>
            <a:ext cx="890100" cy="1044900"/>
          </a:xfrm>
          <a:prstGeom prst="bentConnector2">
            <a:avLst/>
          </a:prstGeom>
          <a:noFill/>
          <a:ln cap="flat" cmpd="sng" w="19050">
            <a:solidFill>
              <a:srgbClr val="C2C2C2"/>
            </a:solidFill>
            <a:prstDash val="solid"/>
            <a:miter lim="8000"/>
            <a:headEnd len="sm" w="sm" type="none"/>
            <a:tailEnd len="sm" w="sm" type="none"/>
          </a:ln>
        </p:spPr>
      </p:cxnSp>
      <p:cxnSp>
        <p:nvCxnSpPr>
          <p:cNvPr id="333" name="Google Shape;333;p35"/>
          <p:cNvCxnSpPr>
            <a:stCxn id="332" idx="2"/>
            <a:endCxn id="334" idx="1"/>
          </p:cNvCxnSpPr>
          <p:nvPr/>
        </p:nvCxnSpPr>
        <p:spPr>
          <a:xfrm flipH="1" rot="-5400000">
            <a:off x="4913400" y="4484425"/>
            <a:ext cx="203100" cy="2283000"/>
          </a:xfrm>
          <a:prstGeom prst="bentConnector2">
            <a:avLst/>
          </a:prstGeom>
          <a:noFill/>
          <a:ln cap="flat" cmpd="sng" w="19050">
            <a:solidFill>
              <a:srgbClr val="C2C2C2"/>
            </a:solidFill>
            <a:prstDash val="solid"/>
            <a:miter lim="8000"/>
            <a:headEnd len="sm" w="sm" type="none"/>
            <a:tailEnd len="sm" w="sm" type="none"/>
          </a:ln>
        </p:spPr>
      </p:cxnSp>
      <p:cxnSp>
        <p:nvCxnSpPr>
          <p:cNvPr id="335" name="Google Shape;335;p35"/>
          <p:cNvCxnSpPr>
            <a:stCxn id="336" idx="1"/>
            <a:endCxn id="332" idx="0"/>
          </p:cNvCxnSpPr>
          <p:nvPr/>
        </p:nvCxnSpPr>
        <p:spPr>
          <a:xfrm flipH="1">
            <a:off x="3873325" y="4595863"/>
            <a:ext cx="2283000" cy="280800"/>
          </a:xfrm>
          <a:prstGeom prst="bentConnector2">
            <a:avLst/>
          </a:prstGeom>
          <a:noFill/>
          <a:ln cap="flat" cmpd="sng" w="19050">
            <a:solidFill>
              <a:srgbClr val="C2C2C2"/>
            </a:solidFill>
            <a:prstDash val="solid"/>
            <a:miter lim="8000"/>
            <a:headEnd len="sm" w="sm" type="none"/>
            <a:tailEnd len="sm" w="sm" type="none"/>
          </a:ln>
        </p:spPr>
      </p:cxnSp>
      <p:cxnSp>
        <p:nvCxnSpPr>
          <p:cNvPr id="337" name="Google Shape;337;p35"/>
          <p:cNvCxnSpPr>
            <a:stCxn id="330" idx="2"/>
            <a:endCxn id="338" idx="1"/>
          </p:cNvCxnSpPr>
          <p:nvPr/>
        </p:nvCxnSpPr>
        <p:spPr>
          <a:xfrm flipH="1" rot="-5400000">
            <a:off x="4918800" y="2017480"/>
            <a:ext cx="244500" cy="2230500"/>
          </a:xfrm>
          <a:prstGeom prst="bentConnector2">
            <a:avLst/>
          </a:prstGeom>
          <a:noFill/>
          <a:ln cap="flat" cmpd="sng" w="19050">
            <a:solidFill>
              <a:srgbClr val="C2C2C2"/>
            </a:solidFill>
            <a:prstDash val="solid"/>
            <a:miter lim="8000"/>
            <a:headEnd len="sm" w="sm" type="none"/>
            <a:tailEnd len="sm" w="sm" type="none"/>
          </a:ln>
        </p:spPr>
      </p:cxnSp>
      <p:cxnSp>
        <p:nvCxnSpPr>
          <p:cNvPr id="339" name="Google Shape;339;p35"/>
          <p:cNvCxnSpPr>
            <a:stCxn id="340" idx="1"/>
            <a:endCxn id="330" idx="0"/>
          </p:cNvCxnSpPr>
          <p:nvPr/>
        </p:nvCxnSpPr>
        <p:spPr>
          <a:xfrm flipH="1">
            <a:off x="3925825" y="2152463"/>
            <a:ext cx="2205300" cy="210300"/>
          </a:xfrm>
          <a:prstGeom prst="bentConnector2">
            <a:avLst/>
          </a:prstGeom>
          <a:noFill/>
          <a:ln cap="flat" cmpd="sng" w="19050">
            <a:solidFill>
              <a:srgbClr val="C2C2C2"/>
            </a:solidFill>
            <a:prstDash val="solid"/>
            <a:miter lim="8000"/>
            <a:headEnd len="sm" w="sm" type="none"/>
            <a:tailEnd len="sm" w="sm" type="none"/>
          </a:ln>
        </p:spPr>
      </p:cxnSp>
      <p:sp>
        <p:nvSpPr>
          <p:cNvPr id="329" name="Google Shape;329;p35"/>
          <p:cNvSpPr txBox="1"/>
          <p:nvPr/>
        </p:nvSpPr>
        <p:spPr>
          <a:xfrm>
            <a:off x="1009650" y="3507775"/>
            <a:ext cx="1885200" cy="6477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Test Plan of Selected Use Cases</a:t>
            </a:r>
            <a:endParaRPr b="0" i="0" sz="1700" u="none" cap="none" strike="noStrike">
              <a:solidFill>
                <a:schemeClr val="lt1"/>
              </a:solidFill>
              <a:latin typeface="Garamond"/>
              <a:ea typeface="Garamond"/>
              <a:cs typeface="Garamond"/>
              <a:sym typeface="Garamond"/>
            </a:endParaRPr>
          </a:p>
        </p:txBody>
      </p:sp>
      <p:sp>
        <p:nvSpPr>
          <p:cNvPr id="332" name="Google Shape;332;p35"/>
          <p:cNvSpPr txBox="1"/>
          <p:nvPr/>
        </p:nvSpPr>
        <p:spPr>
          <a:xfrm>
            <a:off x="2842500" y="4876675"/>
            <a:ext cx="2061900" cy="6477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Verify External Login Functionality</a:t>
            </a:r>
            <a:endParaRPr b="0" i="0" sz="1700" u="none" cap="none" strike="noStrike">
              <a:solidFill>
                <a:schemeClr val="lt1"/>
              </a:solidFill>
              <a:latin typeface="Garamond"/>
              <a:ea typeface="Garamond"/>
              <a:cs typeface="Garamond"/>
              <a:sym typeface="Garamond"/>
            </a:endParaRPr>
          </a:p>
        </p:txBody>
      </p:sp>
      <p:sp>
        <p:nvSpPr>
          <p:cNvPr id="330" name="Google Shape;330;p35"/>
          <p:cNvSpPr txBox="1"/>
          <p:nvPr/>
        </p:nvSpPr>
        <p:spPr>
          <a:xfrm>
            <a:off x="2894850" y="2362780"/>
            <a:ext cx="2061900" cy="6477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Verify connection to </a:t>
            </a:r>
            <a:r>
              <a:rPr b="0" i="0" lang="en-US" sz="1700" u="none" cap="none" strike="noStrike">
                <a:solidFill>
                  <a:schemeClr val="lt1"/>
                </a:solidFill>
                <a:latin typeface="Garamond"/>
                <a:ea typeface="Garamond"/>
                <a:cs typeface="Garamond"/>
                <a:sym typeface="Garamond"/>
              </a:rPr>
              <a:t>Dialog</a:t>
            </a:r>
            <a:r>
              <a:rPr lang="en-US" sz="1700">
                <a:solidFill>
                  <a:schemeClr val="lt1"/>
                </a:solidFill>
                <a:latin typeface="Garamond"/>
                <a:ea typeface="Garamond"/>
                <a:cs typeface="Garamond"/>
                <a:sym typeface="Garamond"/>
              </a:rPr>
              <a:t>F</a:t>
            </a:r>
            <a:r>
              <a:rPr b="0" i="0" lang="en-US" sz="1700" u="none" cap="none" strike="noStrike">
                <a:solidFill>
                  <a:schemeClr val="lt1"/>
                </a:solidFill>
                <a:latin typeface="Garamond"/>
                <a:ea typeface="Garamond"/>
                <a:cs typeface="Garamond"/>
                <a:sym typeface="Garamond"/>
              </a:rPr>
              <a:t>low</a:t>
            </a:r>
            <a:endParaRPr b="0" i="0" sz="1700" u="none" cap="none" strike="noStrike">
              <a:solidFill>
                <a:schemeClr val="lt1"/>
              </a:solidFill>
              <a:latin typeface="Garamond"/>
              <a:ea typeface="Garamond"/>
              <a:cs typeface="Garamond"/>
              <a:sym typeface="Garamond"/>
            </a:endParaRPr>
          </a:p>
        </p:txBody>
      </p:sp>
      <p:sp>
        <p:nvSpPr>
          <p:cNvPr id="338" name="Google Shape;338;p35"/>
          <p:cNvSpPr txBox="1"/>
          <p:nvPr/>
        </p:nvSpPr>
        <p:spPr>
          <a:xfrm>
            <a:off x="6156325" y="2814688"/>
            <a:ext cx="1885200" cy="8808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Test Case 2:</a:t>
            </a:r>
            <a:endParaRPr b="0" i="0" sz="1700" u="none" cap="none" strike="noStrike">
              <a:solidFill>
                <a:schemeClr val="lt1"/>
              </a:solidFill>
              <a:latin typeface="Garamond"/>
              <a:ea typeface="Garamond"/>
              <a:cs typeface="Garamond"/>
              <a:sym typeface="Garamond"/>
            </a:endParaRPr>
          </a:p>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Error in communication</a:t>
            </a:r>
            <a:endParaRPr b="0" i="0" sz="1700" u="none" cap="none" strike="noStrike">
              <a:solidFill>
                <a:schemeClr val="lt1"/>
              </a:solidFill>
              <a:latin typeface="Garamond"/>
              <a:ea typeface="Garamond"/>
              <a:cs typeface="Garamond"/>
              <a:sym typeface="Garamond"/>
            </a:endParaRPr>
          </a:p>
        </p:txBody>
      </p:sp>
      <p:sp>
        <p:nvSpPr>
          <p:cNvPr id="340" name="Google Shape;340;p35"/>
          <p:cNvSpPr txBox="1"/>
          <p:nvPr/>
        </p:nvSpPr>
        <p:spPr>
          <a:xfrm>
            <a:off x="6131125" y="1712063"/>
            <a:ext cx="1935600" cy="8808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Test Case 1:</a:t>
            </a:r>
            <a:endParaRPr b="0" i="0" sz="1700" u="none" cap="none" strike="noStrike">
              <a:solidFill>
                <a:schemeClr val="lt1"/>
              </a:solidFill>
              <a:latin typeface="Garamond"/>
              <a:ea typeface="Garamond"/>
              <a:cs typeface="Garamond"/>
              <a:sym typeface="Garamond"/>
            </a:endParaRPr>
          </a:p>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Successful receipt of proposed user intent</a:t>
            </a:r>
            <a:endParaRPr b="0" i="0" sz="1700" u="none" cap="none" strike="noStrike">
              <a:solidFill>
                <a:schemeClr val="lt1"/>
              </a:solidFill>
              <a:latin typeface="Garamond"/>
              <a:ea typeface="Garamond"/>
              <a:cs typeface="Garamond"/>
              <a:sym typeface="Garamond"/>
            </a:endParaRPr>
          </a:p>
        </p:txBody>
      </p:sp>
      <p:sp>
        <p:nvSpPr>
          <p:cNvPr id="334" name="Google Shape;334;p35"/>
          <p:cNvSpPr txBox="1"/>
          <p:nvPr/>
        </p:nvSpPr>
        <p:spPr>
          <a:xfrm>
            <a:off x="6156325" y="5243225"/>
            <a:ext cx="1935600" cy="9684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Test Case 2: </a:t>
            </a:r>
            <a:endParaRPr b="0" i="0" sz="1700" u="none" cap="none" strike="noStrike">
              <a:solidFill>
                <a:schemeClr val="lt1"/>
              </a:solidFill>
              <a:latin typeface="Garamond"/>
              <a:ea typeface="Garamond"/>
              <a:cs typeface="Garamond"/>
              <a:sym typeface="Garamond"/>
            </a:endParaRPr>
          </a:p>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Error during external authentication</a:t>
            </a:r>
            <a:endParaRPr b="0" i="0" sz="1700" u="none" cap="none" strike="noStrike">
              <a:solidFill>
                <a:schemeClr val="lt1"/>
              </a:solidFill>
              <a:latin typeface="Garamond"/>
              <a:ea typeface="Garamond"/>
              <a:cs typeface="Garamond"/>
              <a:sym typeface="Garamond"/>
            </a:endParaRPr>
          </a:p>
        </p:txBody>
      </p:sp>
      <p:sp>
        <p:nvSpPr>
          <p:cNvPr id="336" name="Google Shape;336;p35"/>
          <p:cNvSpPr txBox="1"/>
          <p:nvPr/>
        </p:nvSpPr>
        <p:spPr>
          <a:xfrm>
            <a:off x="6156325" y="4155463"/>
            <a:ext cx="1885200" cy="880800"/>
          </a:xfrm>
          <a:prstGeom prst="rect">
            <a:avLst/>
          </a:prstGeom>
          <a:noFill/>
          <a:ln cap="flat" cmpd="sng" w="19050">
            <a:solidFill>
              <a:srgbClr val="A72A1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lt1"/>
                </a:solidFill>
                <a:latin typeface="Garamond"/>
                <a:ea typeface="Garamond"/>
                <a:cs typeface="Garamond"/>
                <a:sym typeface="Garamond"/>
              </a:rPr>
              <a:t>Test Case 1: Successful external authentication</a:t>
            </a:r>
            <a:endParaRPr b="0" i="0" sz="1700" u="none" cap="none" strike="noStrike">
              <a:solidFill>
                <a:schemeClr val="lt1"/>
              </a:solidFill>
              <a:latin typeface="Garamond"/>
              <a:ea typeface="Garamond"/>
              <a:cs typeface="Garamond"/>
              <a:sym typeface="Garamon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6"/>
          <p:cNvSpPr txBox="1"/>
          <p:nvPr>
            <p:ph idx="4294967295" type="title"/>
          </p:nvPr>
        </p:nvSpPr>
        <p:spPr>
          <a:xfrm>
            <a:off x="1176875" y="702672"/>
            <a:ext cx="6798600" cy="7071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Summary</a:t>
            </a:r>
            <a:endParaRPr/>
          </a:p>
        </p:txBody>
      </p:sp>
      <p:sp>
        <p:nvSpPr>
          <p:cNvPr id="347" name="Google Shape;347;p36"/>
          <p:cNvSpPr txBox="1"/>
          <p:nvPr>
            <p:ph idx="4294967295" type="body"/>
          </p:nvPr>
        </p:nvSpPr>
        <p:spPr>
          <a:xfrm>
            <a:off x="1009650" y="1545850"/>
            <a:ext cx="7296300" cy="43893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SzPts val="1800"/>
              <a:buChar char="•"/>
            </a:pPr>
            <a:r>
              <a:rPr lang="en-US" sz="1800"/>
              <a:t>BIM provides essential insights that would allow for efficient pla</a:t>
            </a:r>
            <a:r>
              <a:rPr lang="en-US" sz="1800">
                <a:solidFill>
                  <a:srgbClr val="FFFFFF"/>
                </a:solidFill>
              </a:rPr>
              <a:t>nning, construction, and management of buildings and infrastructures. But tool comes with a deep learning cure. </a:t>
            </a:r>
            <a:endParaRPr sz="1800">
              <a:solidFill>
                <a:srgbClr val="FFFFFF"/>
              </a:solidFill>
            </a:endParaRPr>
          </a:p>
          <a:p>
            <a:pPr indent="0" lvl="0" marL="0" rtl="0" algn="l">
              <a:lnSpc>
                <a:spcPct val="100000"/>
              </a:lnSpc>
              <a:spcBef>
                <a:spcPts val="0"/>
              </a:spcBef>
              <a:spcAft>
                <a:spcPts val="0"/>
              </a:spcAft>
              <a:buSzPts val="2760"/>
              <a:buNone/>
            </a:pPr>
            <a:r>
              <a:t/>
            </a:r>
            <a:endParaRPr sz="1800">
              <a:solidFill>
                <a:srgbClr val="FFFFFF"/>
              </a:solidFill>
            </a:endParaRPr>
          </a:p>
          <a:p>
            <a:pPr indent="-342900" lvl="0" marL="457200" rtl="0" algn="l">
              <a:lnSpc>
                <a:spcPct val="100000"/>
              </a:lnSpc>
              <a:spcBef>
                <a:spcPts val="0"/>
              </a:spcBef>
              <a:spcAft>
                <a:spcPts val="0"/>
              </a:spcAft>
              <a:buClr>
                <a:srgbClr val="FFFFFF"/>
              </a:buClr>
              <a:buSzPts val="1800"/>
              <a:buChar char="•"/>
            </a:pPr>
            <a:r>
              <a:rPr lang="en-US" sz="1800">
                <a:solidFill>
                  <a:srgbClr val="FFFFFF"/>
                </a:solidFill>
              </a:rPr>
              <a:t>The BIM Virtual Assistant 3.5 web app provides an easier way to navigate such models by allowing users to verbally ask queries on models to which the virtual assistant replies back verbally and visually through messages and by highlighting objects in the viewer. </a:t>
            </a:r>
            <a:endParaRPr sz="1800">
              <a:solidFill>
                <a:srgbClr val="FFFFFF"/>
              </a:solidFill>
            </a:endParaRPr>
          </a:p>
          <a:p>
            <a:pPr indent="0" lvl="0" marL="457200" rtl="0" algn="l">
              <a:lnSpc>
                <a:spcPct val="100000"/>
              </a:lnSpc>
              <a:spcBef>
                <a:spcPts val="0"/>
              </a:spcBef>
              <a:spcAft>
                <a:spcPts val="0"/>
              </a:spcAft>
              <a:buSzPts val="2760"/>
              <a:buNone/>
            </a:pPr>
            <a:r>
              <a:t/>
            </a:r>
            <a:endParaRPr sz="1800">
              <a:solidFill>
                <a:srgbClr val="FFFFFF"/>
              </a:solidFill>
            </a:endParaRPr>
          </a:p>
          <a:p>
            <a:pPr indent="-391160" lvl="0" marL="457200" rtl="0" algn="l">
              <a:lnSpc>
                <a:spcPct val="100000"/>
              </a:lnSpc>
              <a:spcBef>
                <a:spcPts val="0"/>
              </a:spcBef>
              <a:spcAft>
                <a:spcPts val="0"/>
              </a:spcAft>
              <a:buClr>
                <a:srgbClr val="FFFFFF"/>
              </a:buClr>
              <a:buSzPts val="2560"/>
              <a:buChar char="•"/>
            </a:pPr>
            <a:r>
              <a:rPr lang="en-US" sz="2200">
                <a:solidFill>
                  <a:srgbClr val="FFFFFF"/>
                </a:solidFill>
              </a:rPr>
              <a:t>Contact Info</a:t>
            </a:r>
            <a:endParaRPr sz="2200">
              <a:solidFill>
                <a:srgbClr val="FFFFFF"/>
              </a:solidFill>
            </a:endParaRPr>
          </a:p>
          <a:p>
            <a:pPr indent="-317500" lvl="1" marL="914400" rtl="0" algn="l">
              <a:lnSpc>
                <a:spcPct val="100000"/>
              </a:lnSpc>
              <a:spcBef>
                <a:spcPts val="0"/>
              </a:spcBef>
              <a:spcAft>
                <a:spcPts val="0"/>
              </a:spcAft>
              <a:buClr>
                <a:srgbClr val="FFFFFF"/>
              </a:buClr>
              <a:buSzPts val="1400"/>
              <a:buFont typeface="Arial"/>
              <a:buChar char="•"/>
            </a:pPr>
            <a:r>
              <a:rPr lang="en-US" sz="1400">
                <a:solidFill>
                  <a:srgbClr val="FFFFFF"/>
                </a:solidFill>
                <a:latin typeface="Arial"/>
                <a:ea typeface="Arial"/>
                <a:cs typeface="Arial"/>
                <a:sym typeface="Arial"/>
              </a:rPr>
              <a:t>Cesar Gadea Gonzalez: cgade003@fiu.edu</a:t>
            </a:r>
            <a:endParaRPr sz="1400">
              <a:solidFill>
                <a:srgbClr val="FFFFFF"/>
              </a:solidFill>
              <a:latin typeface="Arial"/>
              <a:ea typeface="Arial"/>
              <a:cs typeface="Arial"/>
              <a:sym typeface="Arial"/>
            </a:endParaRPr>
          </a:p>
          <a:p>
            <a:pPr indent="-317500" lvl="1" marL="914400" rtl="0" algn="l">
              <a:lnSpc>
                <a:spcPct val="100000"/>
              </a:lnSpc>
              <a:spcBef>
                <a:spcPts val="0"/>
              </a:spcBef>
              <a:spcAft>
                <a:spcPts val="0"/>
              </a:spcAft>
              <a:buClr>
                <a:srgbClr val="FFFFFF"/>
              </a:buClr>
              <a:buSzPts val="1400"/>
              <a:buFont typeface="Arial"/>
              <a:buChar char="•"/>
            </a:pPr>
            <a:r>
              <a:rPr lang="en-US" sz="1400">
                <a:solidFill>
                  <a:srgbClr val="FFFFFF"/>
                </a:solidFill>
                <a:latin typeface="Arial"/>
                <a:ea typeface="Arial"/>
                <a:cs typeface="Arial"/>
                <a:sym typeface="Arial"/>
              </a:rPr>
              <a:t>Luis Bauza: lbauz003@fiu.edu</a:t>
            </a:r>
            <a:endParaRPr sz="1400">
              <a:solidFill>
                <a:srgbClr val="FFFFFF"/>
              </a:solidFill>
              <a:latin typeface="Arial"/>
              <a:ea typeface="Arial"/>
              <a:cs typeface="Arial"/>
              <a:sym typeface="Arial"/>
            </a:endParaRPr>
          </a:p>
          <a:p>
            <a:pPr indent="-317500" lvl="1" marL="914400" rtl="0" algn="l">
              <a:lnSpc>
                <a:spcPct val="100000"/>
              </a:lnSpc>
              <a:spcBef>
                <a:spcPts val="0"/>
              </a:spcBef>
              <a:spcAft>
                <a:spcPts val="0"/>
              </a:spcAft>
              <a:buClr>
                <a:srgbClr val="FFFFFF"/>
              </a:buClr>
              <a:buSzPts val="1400"/>
              <a:buFont typeface="Arial"/>
              <a:buChar char="•"/>
            </a:pPr>
            <a:r>
              <a:rPr lang="en-US" sz="1400">
                <a:solidFill>
                  <a:srgbClr val="FFFFFF"/>
                </a:solidFill>
                <a:latin typeface="Arial"/>
                <a:ea typeface="Arial"/>
                <a:cs typeface="Arial"/>
                <a:sym typeface="Arial"/>
              </a:rPr>
              <a:t>Nathan Erthal: nerth001@fiu.edu</a:t>
            </a:r>
            <a:endParaRPr sz="1400">
              <a:solidFill>
                <a:srgbClr val="FFFFFF"/>
              </a:solidFill>
              <a:latin typeface="Arial"/>
              <a:ea typeface="Arial"/>
              <a:cs typeface="Arial"/>
              <a:sym typeface="Arial"/>
            </a:endParaRPr>
          </a:p>
          <a:p>
            <a:pPr indent="0" lvl="0" marL="0" rtl="0" algn="l">
              <a:lnSpc>
                <a:spcPct val="100000"/>
              </a:lnSpc>
              <a:spcBef>
                <a:spcPts val="0"/>
              </a:spcBef>
              <a:spcAft>
                <a:spcPts val="0"/>
              </a:spcAft>
              <a:buSzPts val="2760"/>
              <a:buNone/>
            </a:pPr>
            <a:r>
              <a:t/>
            </a:r>
            <a:endParaRPr sz="1400">
              <a:solidFill>
                <a:srgbClr val="FFFFFF"/>
              </a:solidFill>
              <a:latin typeface="Arial"/>
              <a:ea typeface="Arial"/>
              <a:cs typeface="Arial"/>
              <a:sym typeface="Arial"/>
            </a:endParaRPr>
          </a:p>
          <a:p>
            <a:pPr indent="-368300" lvl="0" marL="457200" rtl="0" algn="l">
              <a:lnSpc>
                <a:spcPct val="100000"/>
              </a:lnSpc>
              <a:spcBef>
                <a:spcPts val="0"/>
              </a:spcBef>
              <a:spcAft>
                <a:spcPts val="0"/>
              </a:spcAft>
              <a:buClr>
                <a:srgbClr val="FFFFFF"/>
              </a:buClr>
              <a:buSzPts val="2200"/>
              <a:buFont typeface="Garamond"/>
              <a:buChar char="•"/>
            </a:pPr>
            <a:r>
              <a:rPr lang="en-US" sz="2200">
                <a:solidFill>
                  <a:srgbClr val="FFFFFF"/>
                </a:solidFill>
              </a:rPr>
              <a:t>Thank You!</a:t>
            </a:r>
            <a:endParaRPr sz="2200">
              <a:solidFill>
                <a:srgbClr val="FFFFFF"/>
              </a:solidFill>
            </a:endParaRPr>
          </a:p>
          <a:p>
            <a:pPr indent="0" lvl="0" marL="0" rtl="0" algn="l">
              <a:lnSpc>
                <a:spcPct val="100000"/>
              </a:lnSpc>
              <a:spcBef>
                <a:spcPts val="0"/>
              </a:spcBef>
              <a:spcAft>
                <a:spcPts val="0"/>
              </a:spcAft>
              <a:buSzPts val="2760"/>
              <a:buNone/>
            </a:pPr>
            <a:r>
              <a:t/>
            </a:r>
            <a:endParaRPr sz="2200">
              <a:solidFill>
                <a:schemeClr val="dk1"/>
              </a:solidFill>
            </a:endParaRPr>
          </a:p>
          <a:p>
            <a:pPr indent="0" lvl="0" marL="914400" rtl="0" algn="l">
              <a:lnSpc>
                <a:spcPct val="100000"/>
              </a:lnSpc>
              <a:spcBef>
                <a:spcPts val="0"/>
              </a:spcBef>
              <a:spcAft>
                <a:spcPts val="0"/>
              </a:spcAft>
              <a:buSzPts val="2760"/>
              <a:buNone/>
            </a:pPr>
            <a:r>
              <a:t/>
            </a:r>
            <a:endParaRPr/>
          </a:p>
          <a:p>
            <a:pPr indent="0" lvl="0" marL="285750" rtl="0" algn="l">
              <a:lnSpc>
                <a:spcPct val="100000"/>
              </a:lnSpc>
              <a:spcBef>
                <a:spcPts val="2000"/>
              </a:spcBef>
              <a:spcAft>
                <a:spcPts val="0"/>
              </a:spcAft>
              <a:buSzPts val="2760"/>
              <a:buNone/>
            </a:pPr>
            <a:r>
              <a:t/>
            </a:r>
            <a:endParaRPr/>
          </a:p>
          <a:p>
            <a:pPr indent="0" lvl="0" marL="0" rtl="0" algn="l">
              <a:lnSpc>
                <a:spcPct val="100000"/>
              </a:lnSpc>
              <a:spcBef>
                <a:spcPts val="2000"/>
              </a:spcBef>
              <a:spcAft>
                <a:spcPts val="0"/>
              </a:spcAft>
              <a:buSzPts val="2760"/>
              <a:buNone/>
            </a:pPr>
            <a:r>
              <a:t/>
            </a:r>
            <a:endParaRPr/>
          </a:p>
        </p:txBody>
      </p:sp>
      <p:cxnSp>
        <p:nvCxnSpPr>
          <p:cNvPr id="348" name="Google Shape;348;p36"/>
          <p:cNvCxnSpPr/>
          <p:nvPr/>
        </p:nvCxnSpPr>
        <p:spPr>
          <a:xfrm>
            <a:off x="1009650" y="1390650"/>
            <a:ext cx="7296300" cy="19200"/>
          </a:xfrm>
          <a:prstGeom prst="straightConnector1">
            <a:avLst/>
          </a:prstGeom>
          <a:noFill/>
          <a:ln cap="flat" cmpd="sng" w="19050">
            <a:solidFill>
              <a:schemeClr val="accent1"/>
            </a:solidFill>
            <a:prstDash val="solid"/>
            <a:round/>
            <a:headEnd len="sm" w="sm" type="none"/>
            <a:tailEnd len="sm" w="sm"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6"/>
          <p:cNvSpPr txBox="1"/>
          <p:nvPr>
            <p:ph idx="4294967295" type="title"/>
          </p:nvPr>
        </p:nvSpPr>
        <p:spPr>
          <a:xfrm>
            <a:off x="1172625" y="476650"/>
            <a:ext cx="6798600" cy="6153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sz="3300"/>
              <a:t>Problem </a:t>
            </a:r>
            <a:r>
              <a:rPr lang="en-US" sz="3300"/>
              <a:t>D</a:t>
            </a:r>
            <a:r>
              <a:rPr lang="en-US" sz="3300"/>
              <a:t>efinition</a:t>
            </a:r>
            <a:endParaRPr sz="3300"/>
          </a:p>
        </p:txBody>
      </p:sp>
      <p:sp>
        <p:nvSpPr>
          <p:cNvPr id="164" name="Google Shape;164;p16"/>
          <p:cNvSpPr txBox="1"/>
          <p:nvPr>
            <p:ph idx="4294967295" type="body"/>
          </p:nvPr>
        </p:nvSpPr>
        <p:spPr>
          <a:xfrm>
            <a:off x="780225" y="1201125"/>
            <a:ext cx="7580400" cy="5359500"/>
          </a:xfrm>
          <a:prstGeom prst="rect">
            <a:avLst/>
          </a:prstGeom>
          <a:noFill/>
          <a:ln>
            <a:noFill/>
          </a:ln>
        </p:spPr>
        <p:txBody>
          <a:bodyPr anchorCtr="0" anchor="t" bIns="45700" lIns="91425" spcFirstLastPara="1" rIns="91425" wrap="square" tIns="45700">
            <a:noAutofit/>
          </a:bodyPr>
          <a:lstStyle/>
          <a:p>
            <a:pPr indent="-317500" lvl="0" marL="285750" rtl="0" algn="l">
              <a:lnSpc>
                <a:spcPct val="115000"/>
              </a:lnSpc>
              <a:spcBef>
                <a:spcPts val="0"/>
              </a:spcBef>
              <a:spcAft>
                <a:spcPts val="0"/>
              </a:spcAft>
              <a:buSzPts val="2700"/>
              <a:buChar char="●"/>
            </a:pPr>
            <a:r>
              <a:rPr lang="en-US" sz="2700"/>
              <a:t>Previous System:</a:t>
            </a:r>
            <a:endParaRPr sz="2700"/>
          </a:p>
          <a:p>
            <a:pPr indent="-342900" lvl="1" marL="914400" rtl="0" algn="l">
              <a:lnSpc>
                <a:spcPct val="115000"/>
              </a:lnSpc>
              <a:spcBef>
                <a:spcPts val="0"/>
              </a:spcBef>
              <a:spcAft>
                <a:spcPts val="0"/>
              </a:spcAft>
              <a:buSzPts val="1800"/>
              <a:buChar char="○"/>
            </a:pPr>
            <a:r>
              <a:rPr lang="en-US" sz="1800"/>
              <a:t>Memory Leaks</a:t>
            </a:r>
            <a:endParaRPr sz="1800"/>
          </a:p>
          <a:p>
            <a:pPr indent="-342900" lvl="1" marL="914400" rtl="0" algn="l">
              <a:lnSpc>
                <a:spcPct val="115000"/>
              </a:lnSpc>
              <a:spcBef>
                <a:spcPts val="0"/>
              </a:spcBef>
              <a:spcAft>
                <a:spcPts val="0"/>
              </a:spcAft>
              <a:buSzPts val="1800"/>
              <a:buChar char="○"/>
            </a:pPr>
            <a:r>
              <a:rPr lang="en-US" sz="1800"/>
              <a:t>Dangerous Security Vulnerabilities &amp; Risks</a:t>
            </a:r>
            <a:endParaRPr sz="1800"/>
          </a:p>
          <a:p>
            <a:pPr indent="-342900" lvl="1" marL="914400" rtl="0" algn="l">
              <a:lnSpc>
                <a:spcPct val="115000"/>
              </a:lnSpc>
              <a:spcBef>
                <a:spcPts val="0"/>
              </a:spcBef>
              <a:spcAft>
                <a:spcPts val="0"/>
              </a:spcAft>
              <a:buSzPts val="1800"/>
              <a:buChar char="○"/>
            </a:pPr>
            <a:r>
              <a:rPr lang="en-US" sz="1800"/>
              <a:t>Cluttered &amp; Messy UI/UX</a:t>
            </a:r>
            <a:endParaRPr sz="1800"/>
          </a:p>
          <a:p>
            <a:pPr indent="-342900" lvl="1" marL="914400" rtl="0" algn="l">
              <a:lnSpc>
                <a:spcPct val="115000"/>
              </a:lnSpc>
              <a:spcBef>
                <a:spcPts val="0"/>
              </a:spcBef>
              <a:spcAft>
                <a:spcPts val="0"/>
              </a:spcAft>
              <a:buSzPts val="1800"/>
              <a:buChar char="○"/>
            </a:pPr>
            <a:r>
              <a:rPr lang="en-US" sz="1800"/>
              <a:t>Unnecessary project code (SPEECHKITT)</a:t>
            </a:r>
            <a:endParaRPr sz="1800"/>
          </a:p>
          <a:p>
            <a:pPr indent="-342900" lvl="1" marL="914400" rtl="0" algn="l">
              <a:lnSpc>
                <a:spcPct val="115000"/>
              </a:lnSpc>
              <a:spcBef>
                <a:spcPts val="0"/>
              </a:spcBef>
              <a:spcAft>
                <a:spcPts val="0"/>
              </a:spcAft>
              <a:buSzPts val="1800"/>
              <a:buChar char="○"/>
            </a:pPr>
            <a:r>
              <a:rPr lang="en-US" sz="1800"/>
              <a:t>Large portions of code are now rendered “obsolete”</a:t>
            </a:r>
            <a:endParaRPr sz="1800"/>
          </a:p>
          <a:p>
            <a:pPr indent="-342900" lvl="1" marL="914400" rtl="0" algn="l">
              <a:lnSpc>
                <a:spcPct val="115000"/>
              </a:lnSpc>
              <a:spcBef>
                <a:spcPts val="0"/>
              </a:spcBef>
              <a:spcAft>
                <a:spcPts val="0"/>
              </a:spcAft>
              <a:buSzPts val="1800"/>
              <a:buChar char="○"/>
            </a:pPr>
            <a:r>
              <a:rPr lang="en-US" sz="1800"/>
              <a:t>However… A strong base during development</a:t>
            </a:r>
            <a:endParaRPr sz="1600"/>
          </a:p>
          <a:p>
            <a:pPr indent="0" lvl="0" marL="914400" rtl="0" algn="l">
              <a:lnSpc>
                <a:spcPct val="115000"/>
              </a:lnSpc>
              <a:spcBef>
                <a:spcPts val="0"/>
              </a:spcBef>
              <a:spcAft>
                <a:spcPts val="0"/>
              </a:spcAft>
              <a:buNone/>
            </a:pPr>
            <a:r>
              <a:t/>
            </a:r>
            <a:endParaRPr sz="1600"/>
          </a:p>
          <a:p>
            <a:pPr indent="-317500" lvl="0" marL="285750" rtl="0" algn="l">
              <a:lnSpc>
                <a:spcPct val="115000"/>
              </a:lnSpc>
              <a:spcBef>
                <a:spcPts val="0"/>
              </a:spcBef>
              <a:spcAft>
                <a:spcPts val="0"/>
              </a:spcAft>
              <a:buSzPts val="2700"/>
              <a:buChar char="●"/>
            </a:pPr>
            <a:r>
              <a:rPr lang="en-US" sz="2700"/>
              <a:t>Fall</a:t>
            </a:r>
            <a:r>
              <a:rPr lang="en-US" sz="2700"/>
              <a:t> 2020 Requirements:</a:t>
            </a:r>
            <a:endParaRPr sz="2700"/>
          </a:p>
          <a:p>
            <a:pPr indent="-352425" lvl="1" marL="577850" rtl="0" algn="l">
              <a:lnSpc>
                <a:spcPct val="115000"/>
              </a:lnSpc>
              <a:spcBef>
                <a:spcPts val="600"/>
              </a:spcBef>
              <a:spcAft>
                <a:spcPts val="0"/>
              </a:spcAft>
              <a:buClr>
                <a:srgbClr val="001D4D"/>
              </a:buClr>
              <a:buSzPts val="2500"/>
              <a:buChar char="○"/>
            </a:pPr>
            <a:r>
              <a:rPr lang="en-US" sz="1600"/>
              <a:t>BIM Virtual Assistant 3.0 </a:t>
            </a:r>
            <a:endParaRPr sz="1600"/>
          </a:p>
          <a:p>
            <a:pPr indent="-317500" lvl="2" marL="1200150" rtl="0" algn="l">
              <a:lnSpc>
                <a:spcPct val="115000"/>
              </a:lnSpc>
              <a:spcBef>
                <a:spcPts val="0"/>
              </a:spcBef>
              <a:spcAft>
                <a:spcPts val="0"/>
              </a:spcAft>
              <a:buSzPts val="2570"/>
              <a:buChar char="■"/>
            </a:pPr>
            <a:r>
              <a:rPr lang="en-US" sz="1600"/>
              <a:t>Modernization of Application</a:t>
            </a:r>
            <a:endParaRPr sz="1600"/>
          </a:p>
          <a:p>
            <a:pPr indent="-300355" lvl="2" marL="1200150" rtl="0" algn="l">
              <a:lnSpc>
                <a:spcPct val="115000"/>
              </a:lnSpc>
              <a:spcBef>
                <a:spcPts val="0"/>
              </a:spcBef>
              <a:spcAft>
                <a:spcPts val="0"/>
              </a:spcAft>
              <a:buSzPts val="2300"/>
              <a:buChar char="■"/>
            </a:pPr>
            <a:r>
              <a:rPr lang="en-US" sz="1600"/>
              <a:t>Use Dialog Flow API to leverage Natural Language Processing</a:t>
            </a:r>
            <a:endParaRPr sz="1600"/>
          </a:p>
          <a:p>
            <a:pPr indent="-317500" lvl="2" marL="1200150" rtl="0" algn="l">
              <a:lnSpc>
                <a:spcPct val="115000"/>
              </a:lnSpc>
              <a:spcBef>
                <a:spcPts val="0"/>
              </a:spcBef>
              <a:spcAft>
                <a:spcPts val="0"/>
              </a:spcAft>
              <a:buSzPts val="2570"/>
              <a:buChar char="■"/>
            </a:pPr>
            <a:r>
              <a:rPr lang="en-US" sz="1600"/>
              <a:t>Increase algorithm efficiency</a:t>
            </a:r>
            <a:endParaRPr sz="1600"/>
          </a:p>
          <a:p>
            <a:pPr indent="-317500" lvl="2" marL="1200150" rtl="0" algn="l">
              <a:lnSpc>
                <a:spcPct val="115000"/>
              </a:lnSpc>
              <a:spcBef>
                <a:spcPts val="0"/>
              </a:spcBef>
              <a:spcAft>
                <a:spcPts val="0"/>
              </a:spcAft>
              <a:buSzPts val="2570"/>
              <a:buChar char="■"/>
            </a:pPr>
            <a:r>
              <a:rPr lang="en-US" sz="1600"/>
              <a:t>Complete porting of framework (Net Core 3.0  →  Nuxt.js + Vue.js)</a:t>
            </a:r>
            <a:endParaRPr sz="1600"/>
          </a:p>
        </p:txBody>
      </p:sp>
      <p:cxnSp>
        <p:nvCxnSpPr>
          <p:cNvPr id="165" name="Google Shape;165;p16"/>
          <p:cNvCxnSpPr/>
          <p:nvPr/>
        </p:nvCxnSpPr>
        <p:spPr>
          <a:xfrm flipH="1" rot="10800000">
            <a:off x="971550" y="1091950"/>
            <a:ext cx="7200900" cy="38100"/>
          </a:xfrm>
          <a:prstGeom prst="straightConnector1">
            <a:avLst/>
          </a:prstGeom>
          <a:noFill/>
          <a:ln cap="flat" cmpd="sng" w="19050">
            <a:solidFill>
              <a:schemeClr val="accent1"/>
            </a:solidFill>
            <a:prstDash val="solid"/>
            <a:round/>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7"/>
          <p:cNvSpPr txBox="1"/>
          <p:nvPr>
            <p:ph type="title"/>
          </p:nvPr>
        </p:nvSpPr>
        <p:spPr>
          <a:xfrm>
            <a:off x="2451600" y="469950"/>
            <a:ext cx="4032000" cy="88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2800"/>
              <a:t>Project Management</a:t>
            </a:r>
            <a:endParaRPr sz="2800"/>
          </a:p>
        </p:txBody>
      </p:sp>
      <p:pic>
        <p:nvPicPr>
          <p:cNvPr id="172" name="Google Shape;172;p17"/>
          <p:cNvPicPr preferRelativeResize="0"/>
          <p:nvPr/>
        </p:nvPicPr>
        <p:blipFill>
          <a:blip r:embed="rId3">
            <a:alphaModFix/>
          </a:blip>
          <a:stretch>
            <a:fillRect/>
          </a:stretch>
        </p:blipFill>
        <p:spPr>
          <a:xfrm>
            <a:off x="1064387" y="1354050"/>
            <a:ext cx="6806426" cy="4803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8"/>
          <p:cNvSpPr txBox="1"/>
          <p:nvPr>
            <p:ph type="title"/>
          </p:nvPr>
        </p:nvSpPr>
        <p:spPr>
          <a:xfrm>
            <a:off x="2166000" y="537875"/>
            <a:ext cx="4812000" cy="81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2600"/>
              <a:t>Requirements: User Stories</a:t>
            </a:r>
            <a:endParaRPr sz="2600"/>
          </a:p>
        </p:txBody>
      </p:sp>
      <p:sp>
        <p:nvSpPr>
          <p:cNvPr id="179" name="Google Shape;179;p18"/>
          <p:cNvSpPr txBox="1"/>
          <p:nvPr>
            <p:ph idx="1" type="subTitle"/>
          </p:nvPr>
        </p:nvSpPr>
        <p:spPr>
          <a:xfrm>
            <a:off x="351025" y="1794650"/>
            <a:ext cx="4492500" cy="4595400"/>
          </a:xfrm>
          <a:prstGeom prst="rect">
            <a:avLst/>
          </a:prstGeom>
        </p:spPr>
        <p:txBody>
          <a:bodyPr anchorCtr="0" anchor="t" bIns="91425" lIns="91425" spcFirstLastPara="1" rIns="91425" wrap="square" tIns="91425">
            <a:noAutofit/>
          </a:bodyPr>
          <a:lstStyle/>
          <a:p>
            <a:pPr indent="-355600" lvl="0" marL="457200" rtl="0" algn="l">
              <a:lnSpc>
                <a:spcPct val="150000"/>
              </a:lnSpc>
              <a:spcBef>
                <a:spcPts val="0"/>
              </a:spcBef>
              <a:spcAft>
                <a:spcPts val="0"/>
              </a:spcAft>
              <a:buClr>
                <a:srgbClr val="FFFFFF"/>
              </a:buClr>
              <a:buSzPts val="2000"/>
              <a:buChar char="●"/>
            </a:pPr>
            <a:r>
              <a:rPr lang="en-US" sz="1700">
                <a:solidFill>
                  <a:srgbClr val="FFFFFF"/>
                </a:solidFill>
                <a:latin typeface="Arial"/>
                <a:ea typeface="Arial"/>
                <a:cs typeface="Arial"/>
                <a:sym typeface="Arial"/>
              </a:rPr>
              <a:t>Set up with new Vue framework</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Google &amp; Autodesk Auth</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Dialogflow Integration</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Sign in / Sign up</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Projects Page</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Homepage</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UI Overhaul</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Access Buckets</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DialogFlow Fulfillments</a:t>
            </a:r>
            <a:endParaRPr sz="1700">
              <a:solidFill>
                <a:srgbClr val="FFFFFF"/>
              </a:solidFill>
              <a:latin typeface="Arial"/>
              <a:ea typeface="Arial"/>
              <a:cs typeface="Arial"/>
              <a:sym typeface="Arial"/>
            </a:endParaRPr>
          </a:p>
        </p:txBody>
      </p:sp>
      <p:sp>
        <p:nvSpPr>
          <p:cNvPr id="180" name="Google Shape;180;p18"/>
          <p:cNvSpPr txBox="1"/>
          <p:nvPr>
            <p:ph idx="1" type="subTitle"/>
          </p:nvPr>
        </p:nvSpPr>
        <p:spPr>
          <a:xfrm>
            <a:off x="4843525" y="1833200"/>
            <a:ext cx="3930000" cy="4793700"/>
          </a:xfrm>
          <a:prstGeom prst="rect">
            <a:avLst/>
          </a:prstGeom>
        </p:spPr>
        <p:txBody>
          <a:bodyPr anchorCtr="0" anchor="t" bIns="91425" lIns="91425" spcFirstLastPara="1" rIns="91425" wrap="square" tIns="91425">
            <a:noAutofit/>
          </a:bodyPr>
          <a:lstStyle/>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Viewer UI</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3D Object Translation</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Configure Firebase</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Port Code to Nuxt.js</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Role Management / Collaboration</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Configure Forge Buckets/Projects</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Bucket Objects File browser</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2D Object Translation</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Classify Buckets by Owner</a:t>
            </a:r>
            <a:endParaRPr sz="1700">
              <a:solidFill>
                <a:srgbClr val="FFFFFF"/>
              </a:solidFill>
              <a:latin typeface="Arial"/>
              <a:ea typeface="Arial"/>
              <a:cs typeface="Arial"/>
              <a:sym typeface="Arial"/>
            </a:endParaRPr>
          </a:p>
          <a:p>
            <a:pPr indent="-336550" lvl="0" marL="457200" rtl="0" algn="l">
              <a:lnSpc>
                <a:spcPct val="150000"/>
              </a:lnSpc>
              <a:spcBef>
                <a:spcPts val="0"/>
              </a:spcBef>
              <a:spcAft>
                <a:spcPts val="0"/>
              </a:spcAft>
              <a:buClr>
                <a:srgbClr val="FFFFFF"/>
              </a:buClr>
              <a:buSzPts val="1700"/>
              <a:buFont typeface="Arial"/>
              <a:buChar char="●"/>
            </a:pPr>
            <a:r>
              <a:rPr lang="en-US" sz="1700">
                <a:solidFill>
                  <a:srgbClr val="FFFFFF"/>
                </a:solidFill>
                <a:latin typeface="Arial"/>
                <a:ea typeface="Arial"/>
                <a:cs typeface="Arial"/>
                <a:sym typeface="Arial"/>
              </a:rPr>
              <a:t>Putting Together Final Deliverable</a:t>
            </a:r>
            <a:endParaRPr sz="1700">
              <a:solidFill>
                <a:srgbClr val="FFFFFF"/>
              </a:solidFill>
              <a:latin typeface="Arial"/>
              <a:ea typeface="Arial"/>
              <a:cs typeface="Arial"/>
              <a:sym typeface="Arial"/>
            </a:endParaRPr>
          </a:p>
          <a:p>
            <a:pPr indent="0" lvl="0" marL="0" rtl="0" algn="l">
              <a:lnSpc>
                <a:spcPct val="200000"/>
              </a:lnSpc>
              <a:spcBef>
                <a:spcPts val="0"/>
              </a:spcBef>
              <a:spcAft>
                <a:spcPts val="0"/>
              </a:spcAft>
              <a:buNone/>
            </a:pPr>
            <a:r>
              <a:t/>
            </a:r>
            <a:endParaRPr sz="1700">
              <a:solidFill>
                <a:srgbClr val="FFFFFF"/>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9"/>
          <p:cNvSpPr txBox="1"/>
          <p:nvPr>
            <p:ph idx="4294967295" type="body"/>
          </p:nvPr>
        </p:nvSpPr>
        <p:spPr>
          <a:xfrm>
            <a:off x="679175" y="1447800"/>
            <a:ext cx="7626900" cy="18204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Google &amp; Forge Auth</a:t>
            </a:r>
            <a:endParaRPr b="1" sz="2000"/>
          </a:p>
          <a:p>
            <a:pPr indent="-342900" lvl="0" marL="457200" rtl="0" algn="l">
              <a:lnSpc>
                <a:spcPct val="100000"/>
              </a:lnSpc>
              <a:spcBef>
                <a:spcPts val="0"/>
              </a:spcBef>
              <a:spcAft>
                <a:spcPts val="0"/>
              </a:spcAft>
              <a:buSzPts val="1800"/>
              <a:buChar char="•"/>
            </a:pPr>
            <a:r>
              <a:rPr lang="en-US" sz="1800"/>
              <a:t>User Story :  Autodesk Forge &amp; Google</a:t>
            </a:r>
            <a:endParaRPr sz="1800"/>
          </a:p>
          <a:p>
            <a:pPr indent="-342900" lvl="1" marL="914400" rtl="0" algn="l">
              <a:lnSpc>
                <a:spcPct val="100000"/>
              </a:lnSpc>
              <a:spcBef>
                <a:spcPts val="0"/>
              </a:spcBef>
              <a:spcAft>
                <a:spcPts val="0"/>
              </a:spcAft>
              <a:buSzPts val="1800"/>
              <a:buChar char="•"/>
            </a:pPr>
            <a:r>
              <a:rPr lang="en-US" sz="1800"/>
              <a:t>As a user, I would like to have the option to login through an external authenticator...so that I don’t have to authenticate under a new account if not needed.</a:t>
            </a:r>
            <a:endParaRPr sz="1800"/>
          </a:p>
          <a:p>
            <a:pPr indent="0" lvl="0" marL="914400" rtl="0" algn="l">
              <a:lnSpc>
                <a:spcPct val="100000"/>
              </a:lnSpc>
              <a:spcBef>
                <a:spcPts val="0"/>
              </a:spcBef>
              <a:spcAft>
                <a:spcPts val="0"/>
              </a:spcAft>
              <a:buNone/>
            </a:pPr>
            <a:r>
              <a:t/>
            </a:r>
            <a:endParaRPr sz="1800"/>
          </a:p>
          <a:p>
            <a:pPr indent="0" lvl="0" marL="0" rtl="0" algn="l">
              <a:lnSpc>
                <a:spcPct val="100000"/>
              </a:lnSpc>
              <a:spcBef>
                <a:spcPts val="0"/>
              </a:spcBef>
              <a:spcAft>
                <a:spcPts val="0"/>
              </a:spcAft>
              <a:buSzPts val="2760"/>
              <a:buNone/>
            </a:pPr>
            <a:r>
              <a:t/>
            </a:r>
            <a:endParaRPr sz="1800"/>
          </a:p>
          <a:p>
            <a:pPr indent="0" lvl="0" marL="45720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p:txBody>
      </p:sp>
      <p:cxnSp>
        <p:nvCxnSpPr>
          <p:cNvPr id="187" name="Google Shape;187;p19"/>
          <p:cNvCxnSpPr/>
          <p:nvPr/>
        </p:nvCxnSpPr>
        <p:spPr>
          <a:xfrm>
            <a:off x="1009650" y="1390650"/>
            <a:ext cx="7296300" cy="19200"/>
          </a:xfrm>
          <a:prstGeom prst="straightConnector1">
            <a:avLst/>
          </a:prstGeom>
          <a:noFill/>
          <a:ln cap="flat" cmpd="sng" w="19050">
            <a:solidFill>
              <a:schemeClr val="accent1"/>
            </a:solidFill>
            <a:prstDash val="solid"/>
            <a:round/>
            <a:headEnd len="sm" w="sm" type="none"/>
            <a:tailEnd len="sm" w="sm" type="none"/>
          </a:ln>
        </p:spPr>
      </p:cxnSp>
      <p:sp>
        <p:nvSpPr>
          <p:cNvPr id="188" name="Google Shape;188;p19"/>
          <p:cNvSpPr txBox="1"/>
          <p:nvPr>
            <p:ph idx="4294967295" type="title"/>
          </p:nvPr>
        </p:nvSpPr>
        <p:spPr>
          <a:xfrm>
            <a:off x="1172625" y="737250"/>
            <a:ext cx="6798600" cy="6153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262626"/>
              </a:buClr>
              <a:buSzPts val="4000"/>
              <a:buFont typeface="Garamond"/>
              <a:buNone/>
            </a:pPr>
            <a:r>
              <a:rPr lang="en-US"/>
              <a:t>Requirements: User Stories</a:t>
            </a:r>
            <a:endParaRPr/>
          </a:p>
        </p:txBody>
      </p:sp>
      <p:pic>
        <p:nvPicPr>
          <p:cNvPr id="189" name="Google Shape;189;p19"/>
          <p:cNvPicPr preferRelativeResize="0"/>
          <p:nvPr/>
        </p:nvPicPr>
        <p:blipFill>
          <a:blip r:embed="rId3">
            <a:alphaModFix/>
          </a:blip>
          <a:stretch>
            <a:fillRect/>
          </a:stretch>
        </p:blipFill>
        <p:spPr>
          <a:xfrm>
            <a:off x="2695213" y="3268200"/>
            <a:ext cx="3594813" cy="3285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0"/>
          <p:cNvSpPr txBox="1"/>
          <p:nvPr>
            <p:ph idx="4294967295" type="body"/>
          </p:nvPr>
        </p:nvSpPr>
        <p:spPr>
          <a:xfrm>
            <a:off x="571500" y="552450"/>
            <a:ext cx="8001000" cy="29910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User Buckets</a:t>
            </a:r>
            <a:endParaRPr b="1" sz="2000"/>
          </a:p>
          <a:p>
            <a:pPr indent="-342900" lvl="0" marL="457200" rtl="0" algn="l">
              <a:lnSpc>
                <a:spcPct val="115000"/>
              </a:lnSpc>
              <a:spcBef>
                <a:spcPts val="0"/>
              </a:spcBef>
              <a:spcAft>
                <a:spcPts val="0"/>
              </a:spcAft>
              <a:buSzPts val="1800"/>
              <a:buChar char="•"/>
            </a:pPr>
            <a:r>
              <a:rPr lang="en-US" sz="1800"/>
              <a:t>User Story: Configure Forge Buckets/Projects</a:t>
            </a:r>
            <a:endParaRPr sz="1800"/>
          </a:p>
          <a:p>
            <a:pPr indent="-342900" lvl="1" marL="914400" rtl="0" algn="l">
              <a:lnSpc>
                <a:spcPct val="115000"/>
              </a:lnSpc>
              <a:spcBef>
                <a:spcPts val="0"/>
              </a:spcBef>
              <a:spcAft>
                <a:spcPts val="0"/>
              </a:spcAft>
              <a:buSzPts val="1800"/>
              <a:buChar char="•"/>
            </a:pPr>
            <a:r>
              <a:rPr lang="en-US" sz="1800"/>
              <a:t>As a user, I would like to have my own buckets which are not accessible by other users, so that I can work individually.</a:t>
            </a:r>
            <a:endParaRPr sz="1800"/>
          </a:p>
          <a:p>
            <a:pPr indent="-342900" lvl="1" marL="914400" rtl="0" algn="l">
              <a:lnSpc>
                <a:spcPct val="115000"/>
              </a:lnSpc>
              <a:spcBef>
                <a:spcPts val="0"/>
              </a:spcBef>
              <a:spcAft>
                <a:spcPts val="0"/>
              </a:spcAft>
              <a:buSzPts val="1800"/>
              <a:buChar char="•"/>
            </a:pPr>
            <a:r>
              <a:rPr lang="en-US" sz="1800"/>
              <a:t>As a user, I would like to be able to create, delete and manage buckets.</a:t>
            </a:r>
            <a:endParaRPr sz="1800"/>
          </a:p>
          <a:p>
            <a:pPr indent="-342900" lvl="0" marL="457200" rtl="0" algn="l">
              <a:lnSpc>
                <a:spcPct val="115000"/>
              </a:lnSpc>
              <a:spcBef>
                <a:spcPts val="0"/>
              </a:spcBef>
              <a:spcAft>
                <a:spcPts val="0"/>
              </a:spcAft>
              <a:buSzPts val="1800"/>
              <a:buChar char="•"/>
            </a:pPr>
            <a:r>
              <a:rPr lang="en-US" sz="1800"/>
              <a:t>User Story : Collaboration</a:t>
            </a:r>
            <a:endParaRPr sz="1800"/>
          </a:p>
          <a:p>
            <a:pPr indent="-342900" lvl="1" marL="914400" rtl="0" algn="l">
              <a:lnSpc>
                <a:spcPct val="115000"/>
              </a:lnSpc>
              <a:spcBef>
                <a:spcPts val="0"/>
              </a:spcBef>
              <a:spcAft>
                <a:spcPts val="0"/>
              </a:spcAft>
              <a:buSzPts val="1800"/>
              <a:buChar char="•"/>
            </a:pPr>
            <a:r>
              <a:rPr lang="en-US" sz="1800"/>
              <a:t>As a user, I would like to have the ability to allow permissions into my buckets to other users, so that we collaborate on certain parts of the project.</a:t>
            </a:r>
            <a:endParaRPr sz="1800"/>
          </a:p>
          <a:p>
            <a:pPr indent="0" lvl="0" marL="457200" rtl="0" algn="l">
              <a:lnSpc>
                <a:spcPct val="100000"/>
              </a:lnSpc>
              <a:spcBef>
                <a:spcPts val="0"/>
              </a:spcBef>
              <a:spcAft>
                <a:spcPts val="0"/>
              </a:spcAft>
              <a:buSzPts val="2760"/>
              <a:buNone/>
            </a:pPr>
            <a:r>
              <a:t/>
            </a:r>
            <a:endParaRPr sz="1800"/>
          </a:p>
          <a:p>
            <a:pPr indent="0" lvl="0" marL="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p:txBody>
      </p:sp>
      <p:pic>
        <p:nvPicPr>
          <p:cNvPr id="196" name="Google Shape;196;p20"/>
          <p:cNvPicPr preferRelativeResize="0"/>
          <p:nvPr/>
        </p:nvPicPr>
        <p:blipFill>
          <a:blip r:embed="rId3">
            <a:alphaModFix/>
          </a:blip>
          <a:stretch>
            <a:fillRect/>
          </a:stretch>
        </p:blipFill>
        <p:spPr>
          <a:xfrm>
            <a:off x="225725" y="4092150"/>
            <a:ext cx="4243524" cy="2464001"/>
          </a:xfrm>
          <a:prstGeom prst="rect">
            <a:avLst/>
          </a:prstGeom>
          <a:noFill/>
          <a:ln>
            <a:noFill/>
          </a:ln>
        </p:spPr>
      </p:pic>
      <p:pic>
        <p:nvPicPr>
          <p:cNvPr id="197" name="Google Shape;197;p20"/>
          <p:cNvPicPr preferRelativeResize="0"/>
          <p:nvPr/>
        </p:nvPicPr>
        <p:blipFill>
          <a:blip r:embed="rId4">
            <a:alphaModFix/>
          </a:blip>
          <a:stretch>
            <a:fillRect/>
          </a:stretch>
        </p:blipFill>
        <p:spPr>
          <a:xfrm>
            <a:off x="4665675" y="4092150"/>
            <a:ext cx="4215212" cy="2464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1"/>
          <p:cNvSpPr txBox="1"/>
          <p:nvPr>
            <p:ph idx="4294967295" type="body"/>
          </p:nvPr>
        </p:nvSpPr>
        <p:spPr>
          <a:xfrm>
            <a:off x="514350" y="544075"/>
            <a:ext cx="8077200" cy="38886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Dialogflow</a:t>
            </a:r>
            <a:endParaRPr b="1" sz="2000"/>
          </a:p>
          <a:p>
            <a:pPr indent="-342900" lvl="0" marL="457200" rtl="0" algn="l">
              <a:lnSpc>
                <a:spcPct val="100000"/>
              </a:lnSpc>
              <a:spcBef>
                <a:spcPts val="0"/>
              </a:spcBef>
              <a:spcAft>
                <a:spcPts val="0"/>
              </a:spcAft>
              <a:buSzPts val="1800"/>
              <a:buFont typeface="Garamond"/>
              <a:buChar char="•"/>
            </a:pPr>
            <a:r>
              <a:rPr lang="en-US" sz="1800"/>
              <a:t>User Story: Dialogflow Integration</a:t>
            </a:r>
            <a:endParaRPr sz="1800"/>
          </a:p>
          <a:p>
            <a:pPr indent="-342900" lvl="1" marL="914400" rtl="0" algn="l">
              <a:lnSpc>
                <a:spcPct val="100000"/>
              </a:lnSpc>
              <a:spcBef>
                <a:spcPts val="0"/>
              </a:spcBef>
              <a:spcAft>
                <a:spcPts val="0"/>
              </a:spcAft>
              <a:buSzPts val="1800"/>
              <a:buFont typeface="Garamond"/>
              <a:buChar char="•"/>
            </a:pPr>
            <a:r>
              <a:rPr lang="en-US" sz="1800"/>
              <a:t>As a developer I would like to integrate a virtual assistant with the viewer so that the user’s queries can be visually identified in the viewer.</a:t>
            </a:r>
            <a:endParaRPr sz="1800"/>
          </a:p>
          <a:p>
            <a:pPr indent="-342900" lvl="1" marL="914400" rtl="0" algn="l">
              <a:lnSpc>
                <a:spcPct val="100000"/>
              </a:lnSpc>
              <a:spcBef>
                <a:spcPts val="0"/>
              </a:spcBef>
              <a:spcAft>
                <a:spcPts val="0"/>
              </a:spcAft>
              <a:buSzPts val="1800"/>
              <a:buFont typeface="Garamond"/>
              <a:buChar char="•"/>
            </a:pPr>
            <a:r>
              <a:rPr lang="en-US" sz="1800"/>
              <a:t>As a developer, I would like to figure out how to connect our client-side Virtual Assistant to Dialogflow’s API, so that we can leverage their Natural Language Processor.</a:t>
            </a:r>
            <a:endParaRPr sz="1800"/>
          </a:p>
          <a:p>
            <a:pPr indent="0" lvl="0" marL="914400" rtl="0" algn="l">
              <a:lnSpc>
                <a:spcPct val="100000"/>
              </a:lnSpc>
              <a:spcBef>
                <a:spcPts val="0"/>
              </a:spcBef>
              <a:spcAft>
                <a:spcPts val="0"/>
              </a:spcAft>
              <a:buSzPts val="2760"/>
              <a:buNone/>
            </a:pPr>
            <a:r>
              <a:t/>
            </a:r>
            <a:endParaRPr sz="1800"/>
          </a:p>
          <a:p>
            <a:pPr indent="0" lvl="0" marL="0" rtl="0" algn="l">
              <a:lnSpc>
                <a:spcPct val="100000"/>
              </a:lnSpc>
              <a:spcBef>
                <a:spcPts val="0"/>
              </a:spcBef>
              <a:spcAft>
                <a:spcPts val="0"/>
              </a:spcAft>
              <a:buSzPts val="2760"/>
              <a:buNone/>
            </a:pPr>
            <a:r>
              <a:t/>
            </a:r>
            <a:endParaRPr sz="1800"/>
          </a:p>
          <a:p>
            <a:pPr indent="0" lvl="0" marL="457200" rtl="0" algn="l">
              <a:lnSpc>
                <a:spcPct val="100000"/>
              </a:lnSpc>
              <a:spcBef>
                <a:spcPts val="0"/>
              </a:spcBef>
              <a:spcAft>
                <a:spcPts val="0"/>
              </a:spcAft>
              <a:buNone/>
            </a:pPr>
            <a:r>
              <a:t/>
            </a:r>
            <a:endParaRPr sz="1800"/>
          </a:p>
          <a:p>
            <a:pPr indent="0" lvl="0" marL="457200" rtl="0" algn="l">
              <a:lnSpc>
                <a:spcPct val="100000"/>
              </a:lnSpc>
              <a:spcBef>
                <a:spcPts val="0"/>
              </a:spcBef>
              <a:spcAft>
                <a:spcPts val="0"/>
              </a:spcAft>
              <a:buSzPts val="2760"/>
              <a:buNone/>
            </a:pPr>
            <a:r>
              <a:t/>
            </a:r>
            <a:endParaRPr sz="1200">
              <a:latin typeface="Times New Roman"/>
              <a:ea typeface="Times New Roman"/>
              <a:cs typeface="Times New Roman"/>
              <a:sym typeface="Times New Roman"/>
            </a:endParaRPr>
          </a:p>
          <a:p>
            <a:pPr indent="0" lvl="0" marL="457200" rtl="0" algn="l">
              <a:lnSpc>
                <a:spcPct val="100000"/>
              </a:lnSpc>
              <a:spcBef>
                <a:spcPts val="0"/>
              </a:spcBef>
              <a:spcAft>
                <a:spcPts val="0"/>
              </a:spcAft>
              <a:buSzPts val="2760"/>
              <a:buNone/>
            </a:pPr>
            <a:r>
              <a:t/>
            </a:r>
            <a:endParaRPr sz="1200">
              <a:latin typeface="Times New Roman"/>
              <a:ea typeface="Times New Roman"/>
              <a:cs typeface="Times New Roman"/>
              <a:sym typeface="Times New Roman"/>
            </a:endParaRPr>
          </a:p>
        </p:txBody>
      </p:sp>
      <p:pic>
        <p:nvPicPr>
          <p:cNvPr id="204" name="Google Shape;204;p21"/>
          <p:cNvPicPr preferRelativeResize="0"/>
          <p:nvPr/>
        </p:nvPicPr>
        <p:blipFill rotWithShape="1">
          <a:blip r:embed="rId3">
            <a:alphaModFix/>
          </a:blip>
          <a:srcRect b="0" l="2676" r="0" t="20280"/>
          <a:stretch/>
        </p:blipFill>
        <p:spPr>
          <a:xfrm>
            <a:off x="390575" y="4789425"/>
            <a:ext cx="4550701" cy="808250"/>
          </a:xfrm>
          <a:prstGeom prst="rect">
            <a:avLst/>
          </a:prstGeom>
          <a:noFill/>
          <a:ln>
            <a:noFill/>
          </a:ln>
        </p:spPr>
      </p:pic>
      <p:pic>
        <p:nvPicPr>
          <p:cNvPr id="205" name="Google Shape;205;p21"/>
          <p:cNvPicPr preferRelativeResize="0"/>
          <p:nvPr/>
        </p:nvPicPr>
        <p:blipFill rotWithShape="1">
          <a:blip r:embed="rId4">
            <a:alphaModFix/>
          </a:blip>
          <a:srcRect b="6672" l="7182" r="4579" t="5646"/>
          <a:stretch/>
        </p:blipFill>
        <p:spPr>
          <a:xfrm>
            <a:off x="5144100" y="4789425"/>
            <a:ext cx="3518900" cy="1676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2"/>
          <p:cNvSpPr txBox="1"/>
          <p:nvPr>
            <p:ph idx="4294967295" type="body"/>
          </p:nvPr>
        </p:nvSpPr>
        <p:spPr>
          <a:xfrm>
            <a:off x="552450" y="563175"/>
            <a:ext cx="8020200" cy="2503800"/>
          </a:xfrm>
          <a:prstGeom prst="rect">
            <a:avLst/>
          </a:prstGeom>
          <a:noFill/>
          <a:ln>
            <a:noFill/>
          </a:ln>
        </p:spPr>
        <p:txBody>
          <a:bodyPr anchorCtr="0" anchor="t" bIns="45700" lIns="91425" spcFirstLastPara="1" rIns="91425" wrap="square" tIns="45700">
            <a:noAutofit/>
          </a:bodyPr>
          <a:lstStyle/>
          <a:p>
            <a:pPr indent="0" lvl="0" marL="0" rtl="0" algn="ctr">
              <a:lnSpc>
                <a:spcPct val="150000"/>
              </a:lnSpc>
              <a:spcBef>
                <a:spcPts val="0"/>
              </a:spcBef>
              <a:spcAft>
                <a:spcPts val="0"/>
              </a:spcAft>
              <a:buSzPts val="2760"/>
              <a:buNone/>
            </a:pPr>
            <a:r>
              <a:rPr b="1" lang="en-US" sz="2000"/>
              <a:t>Most Significant User Stories: User Interface</a:t>
            </a:r>
            <a:endParaRPr b="1" sz="2000"/>
          </a:p>
          <a:p>
            <a:pPr indent="-342900" lvl="0" marL="457200" rtl="0" algn="l">
              <a:lnSpc>
                <a:spcPct val="100000"/>
              </a:lnSpc>
              <a:spcBef>
                <a:spcPts val="0"/>
              </a:spcBef>
              <a:spcAft>
                <a:spcPts val="0"/>
              </a:spcAft>
              <a:buSzPts val="1800"/>
              <a:buChar char="•"/>
            </a:pPr>
            <a:r>
              <a:rPr lang="en-US" sz="1800"/>
              <a:t>User Story: Dialogflow Fulfillments</a:t>
            </a:r>
            <a:endParaRPr sz="1800"/>
          </a:p>
          <a:p>
            <a:pPr indent="-342900" lvl="1" marL="914400" rtl="0" algn="l">
              <a:lnSpc>
                <a:spcPct val="100000"/>
              </a:lnSpc>
              <a:spcBef>
                <a:spcPts val="0"/>
              </a:spcBef>
              <a:spcAft>
                <a:spcPts val="0"/>
              </a:spcAft>
              <a:buSzPts val="1800"/>
              <a:buChar char="•"/>
            </a:pPr>
            <a:r>
              <a:rPr lang="en-US" sz="1800"/>
              <a:t>As a BIM Assistant user, I would like to be able to interact with the assistant through a user-friendly GUI, so that I have a way to easily access the assistant.</a:t>
            </a:r>
            <a:endParaRPr/>
          </a:p>
          <a:p>
            <a:pPr indent="-360044" lvl="2" marL="1371600" rtl="0" algn="l">
              <a:lnSpc>
                <a:spcPct val="100000"/>
              </a:lnSpc>
              <a:spcBef>
                <a:spcPts val="0"/>
              </a:spcBef>
              <a:spcAft>
                <a:spcPts val="0"/>
              </a:spcAft>
              <a:buSzPts val="2070"/>
              <a:buChar char="•"/>
            </a:pPr>
            <a:r>
              <a:rPr lang="en-US"/>
              <a:t>*Using The Web Speech API: provides two distinct areas of functionality: speech recognition and speech synthesis.</a:t>
            </a:r>
            <a:endParaRPr/>
          </a:p>
          <a:p>
            <a:pPr indent="-360044" lvl="2" marL="1371600" rtl="0" algn="l">
              <a:lnSpc>
                <a:spcPct val="100000"/>
              </a:lnSpc>
              <a:spcBef>
                <a:spcPts val="0"/>
              </a:spcBef>
              <a:spcAft>
                <a:spcPts val="0"/>
              </a:spcAft>
              <a:buSzPts val="2070"/>
              <a:buChar char="•"/>
            </a:pPr>
            <a:r>
              <a:rPr lang="en-US"/>
              <a:t>*Using SpeechKITT: A flexible GUI for interacting with Speech Recognition</a:t>
            </a:r>
            <a:endParaRPr/>
          </a:p>
          <a:p>
            <a:pPr indent="-342900" lvl="0" marL="457200" rtl="0" algn="l">
              <a:lnSpc>
                <a:spcPct val="100000"/>
              </a:lnSpc>
              <a:spcBef>
                <a:spcPts val="1000"/>
              </a:spcBef>
              <a:spcAft>
                <a:spcPts val="0"/>
              </a:spcAft>
              <a:buSzPts val="1800"/>
              <a:buChar char="•"/>
            </a:pPr>
            <a:r>
              <a:rPr lang="en-US" sz="1800"/>
              <a:t>User Story: </a:t>
            </a:r>
            <a:r>
              <a:rPr lang="en-US" sz="1800"/>
              <a:t> Viewer UI</a:t>
            </a:r>
            <a:endParaRPr sz="1800"/>
          </a:p>
          <a:p>
            <a:pPr indent="-342900" lvl="1" marL="914400" rtl="0" algn="l">
              <a:lnSpc>
                <a:spcPct val="100000"/>
              </a:lnSpc>
              <a:spcBef>
                <a:spcPts val="0"/>
              </a:spcBef>
              <a:spcAft>
                <a:spcPts val="0"/>
              </a:spcAft>
              <a:buSzPts val="1800"/>
              <a:buChar char="•"/>
            </a:pPr>
            <a:r>
              <a:rPr lang="en-US" sz="1800"/>
              <a:t>As a developer I would like for the assistant in the viewer to be able to either respond by voice, pop-up message, or a visual change in the model depending on what’s best for the type of query asked.</a:t>
            </a:r>
            <a:endParaRPr sz="1800"/>
          </a:p>
          <a:p>
            <a:pPr indent="-342900" lvl="2" marL="1371600" rtl="0" algn="l">
              <a:lnSpc>
                <a:spcPct val="100000"/>
              </a:lnSpc>
              <a:spcBef>
                <a:spcPts val="0"/>
              </a:spcBef>
              <a:spcAft>
                <a:spcPts val="0"/>
              </a:spcAft>
              <a:buSzPts val="1800"/>
              <a:buChar char="•"/>
            </a:pPr>
            <a:r>
              <a:rPr lang="en-US"/>
              <a:t>*Using Noty: A dependency-free notification library</a:t>
            </a:r>
            <a:endParaRPr sz="1800"/>
          </a:p>
          <a:p>
            <a:pPr indent="0" lvl="0" marL="457200" rtl="0" algn="l">
              <a:lnSpc>
                <a:spcPct val="100000"/>
              </a:lnSpc>
              <a:spcBef>
                <a:spcPts val="0"/>
              </a:spcBef>
              <a:spcAft>
                <a:spcPts val="0"/>
              </a:spcAft>
              <a:buSzPts val="2760"/>
              <a:buNone/>
            </a:pPr>
            <a:r>
              <a:t/>
            </a:r>
            <a:endParaRPr sz="1800"/>
          </a:p>
          <a:p>
            <a:pPr indent="0" lvl="0" marL="457200" rtl="0" algn="l">
              <a:lnSpc>
                <a:spcPct val="100000"/>
              </a:lnSpc>
              <a:spcBef>
                <a:spcPts val="0"/>
              </a:spcBef>
              <a:spcAft>
                <a:spcPts val="0"/>
              </a:spcAft>
              <a:buSzPts val="2760"/>
              <a:buNone/>
            </a:pPr>
            <a:r>
              <a:t/>
            </a:r>
            <a:endParaRPr sz="1800"/>
          </a:p>
          <a:p>
            <a:pPr indent="0" lvl="0" marL="0" rtl="0" algn="l">
              <a:lnSpc>
                <a:spcPct val="100000"/>
              </a:lnSpc>
              <a:spcBef>
                <a:spcPts val="0"/>
              </a:spcBef>
              <a:spcAft>
                <a:spcPts val="0"/>
              </a:spcAft>
              <a:buSzPts val="2760"/>
              <a:buNone/>
            </a:pPr>
            <a:r>
              <a:t/>
            </a:r>
            <a:endParaRPr sz="1800">
              <a:solidFill>
                <a:schemeClr val="dk1"/>
              </a:solidFill>
            </a:endParaRPr>
          </a:p>
          <a:p>
            <a:pPr indent="0" lvl="0" marL="45720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a:p>
            <a:pPr indent="0" lvl="0" marL="457200" rtl="0" algn="l">
              <a:lnSpc>
                <a:spcPct val="100000"/>
              </a:lnSpc>
              <a:spcBef>
                <a:spcPts val="0"/>
              </a:spcBef>
              <a:spcAft>
                <a:spcPts val="0"/>
              </a:spcAft>
              <a:buSzPts val="2760"/>
              <a:buNone/>
            </a:pPr>
            <a:r>
              <a:t/>
            </a:r>
            <a:endParaRPr sz="1200">
              <a:solidFill>
                <a:schemeClr val="dk1"/>
              </a:solidFill>
              <a:latin typeface="Times New Roman"/>
              <a:ea typeface="Times New Roman"/>
              <a:cs typeface="Times New Roman"/>
              <a:sym typeface="Times New Roman"/>
            </a:endParaRPr>
          </a:p>
        </p:txBody>
      </p:sp>
      <p:pic>
        <p:nvPicPr>
          <p:cNvPr id="212" name="Google Shape;212;p22"/>
          <p:cNvPicPr preferRelativeResize="0"/>
          <p:nvPr/>
        </p:nvPicPr>
        <p:blipFill>
          <a:blip r:embed="rId3">
            <a:alphaModFix/>
          </a:blip>
          <a:stretch>
            <a:fillRect/>
          </a:stretch>
        </p:blipFill>
        <p:spPr>
          <a:xfrm>
            <a:off x="1157900" y="4614274"/>
            <a:ext cx="3663626" cy="2091312"/>
          </a:xfrm>
          <a:prstGeom prst="rect">
            <a:avLst/>
          </a:prstGeom>
          <a:noFill/>
          <a:ln>
            <a:noFill/>
          </a:ln>
        </p:spPr>
      </p:pic>
      <p:pic>
        <p:nvPicPr>
          <p:cNvPr id="213" name="Google Shape;213;p22"/>
          <p:cNvPicPr preferRelativeResize="0"/>
          <p:nvPr/>
        </p:nvPicPr>
        <p:blipFill>
          <a:blip r:embed="rId4">
            <a:alphaModFix/>
          </a:blip>
          <a:stretch>
            <a:fillRect/>
          </a:stretch>
        </p:blipFill>
        <p:spPr>
          <a:xfrm>
            <a:off x="5889975" y="4712387"/>
            <a:ext cx="1274650" cy="18951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