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6858000" cx="12188950"/>
  <p:notesSz cx="6858000" cy="9144000"/>
  <p:embeddedFontLst>
    <p:embeddedFont>
      <p:font typeface="Roboto"/>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39">
          <p15:clr>
            <a:srgbClr val="A4A3A4"/>
          </p15:clr>
        </p15:guide>
      </p15:sldGuideLst>
    </p:ext>
    <p:ext uri="http://customooxmlschemas.google.com/">
      <go:slidesCustomData xmlns:go="http://customooxmlschemas.google.com/" r:id="rId35" roundtripDataSignature="AMtx7mgqYqWo68j7jTyJBrOt3FoTB/nZz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39"/>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Roboto-italic.fntdata"/><Relationship Id="rId10" Type="http://schemas.openxmlformats.org/officeDocument/2006/relationships/slide" Target="slides/slide5.xml"/><Relationship Id="rId32" Type="http://schemas.openxmlformats.org/officeDocument/2006/relationships/font" Target="fonts/Roboto-bold.fntdata"/><Relationship Id="rId13" Type="http://schemas.openxmlformats.org/officeDocument/2006/relationships/slide" Target="slides/slide8.xml"/><Relationship Id="rId35" Type="http://customschemas.google.com/relationships/presentationmetadata" Target="metadata"/><Relationship Id="rId12" Type="http://schemas.openxmlformats.org/officeDocument/2006/relationships/slide" Target="slides/slide7.xml"/><Relationship Id="rId34" Type="http://schemas.openxmlformats.org/officeDocument/2006/relationships/font" Target="fonts/Roboto-bold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37" name="Google Shape;23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a345d18101_0_6: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ga345d18101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04" name="Google Shape;304;ga345d18101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a345d1744a_0_151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0" name="Google Shape;310;ga345d1744a_0_15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11" name="Google Shape;311;ga345d1744a_0_15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a345d1744a_0_1521: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a345d1744a_0_15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19" name="Google Shape;319;ga345d1744a_0_15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a345d1744a_0_1528: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ga345d1744a_0_15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27" name="Google Shape;327;ga345d1744a_0_15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a345d1744a_0_1535: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ga345d1744a_0_15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35" name="Google Shape;335;ga345d1744a_0_15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a345d1744a_0_154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ga345d1744a_0_15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Arial"/>
                <a:ea typeface="Arial"/>
                <a:cs typeface="Arial"/>
                <a:sym typeface="Arial"/>
              </a:rPr>
              <a:t>Frontend (React)</a:t>
            </a:r>
            <a:endParaRPr>
              <a:solidFill>
                <a:srgbClr val="000000"/>
              </a:solidFill>
              <a:latin typeface="Arial"/>
              <a:ea typeface="Arial"/>
              <a:cs typeface="Arial"/>
              <a:sym typeface="Arial"/>
            </a:endParaRPr>
          </a:p>
          <a:p>
            <a:pPr indent="0" lvl="0" marL="0" rtl="0" algn="l">
              <a:spcBef>
                <a:spcPts val="360"/>
              </a:spcBef>
              <a:spcAft>
                <a:spcPts val="0"/>
              </a:spcAft>
              <a:buClr>
                <a:schemeClr val="dk1"/>
              </a:buClr>
              <a:buSzPts val="1100"/>
              <a:buFont typeface="Arial"/>
              <a:buNone/>
            </a:pPr>
            <a:r>
              <a:rPr lang="en-US"/>
              <a:t>The front-End interacts with the back-End through a GraphQL layer generated by Relay. POST requests made by the front-End contain information made by Relay to provide GraphQL schema conformity of type passing to ensure the correct data being given.</a:t>
            </a:r>
            <a:endParaRPr/>
          </a:p>
          <a:p>
            <a:pPr indent="0" lvl="0" marL="0" rtl="0" algn="l">
              <a:spcBef>
                <a:spcPts val="360"/>
              </a:spcBef>
              <a:spcAft>
                <a:spcPts val="0"/>
              </a:spcAft>
              <a:buClr>
                <a:schemeClr val="dk1"/>
              </a:buClr>
              <a:buSzPts val="3600"/>
              <a:buFont typeface="Arial"/>
              <a:buNone/>
            </a:pPr>
            <a:r>
              <a:t/>
            </a:r>
            <a:endParaRPr/>
          </a:p>
          <a:p>
            <a:pPr indent="0" lvl="0" marL="0" rtl="0" algn="l">
              <a:lnSpc>
                <a:spcPct val="90000"/>
              </a:lnSpc>
              <a:spcBef>
                <a:spcPts val="0"/>
              </a:spcBef>
              <a:spcAft>
                <a:spcPts val="0"/>
              </a:spcAft>
              <a:buClr>
                <a:schemeClr val="dk1"/>
              </a:buClr>
              <a:buSzPts val="3600"/>
              <a:buFont typeface="Arial"/>
              <a:buNone/>
            </a:pPr>
            <a:r>
              <a:t/>
            </a:r>
            <a:endParaRPr>
              <a:solidFill>
                <a:srgbClr val="000000"/>
              </a:solidFill>
              <a:latin typeface="Arial"/>
              <a:ea typeface="Arial"/>
              <a:cs typeface="Arial"/>
              <a:sym typeface="Arial"/>
            </a:endParaRPr>
          </a:p>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Arial"/>
                <a:ea typeface="Arial"/>
                <a:cs typeface="Arial"/>
                <a:sym typeface="Arial"/>
              </a:rPr>
              <a:t>Backend (Node)</a:t>
            </a:r>
            <a:endParaRPr>
              <a:solidFill>
                <a:srgbClr val="000000"/>
              </a:solidFill>
              <a:latin typeface="Arial"/>
              <a:ea typeface="Arial"/>
              <a:cs typeface="Arial"/>
              <a:sym typeface="Arial"/>
            </a:endParaRPr>
          </a:p>
          <a:p>
            <a:pPr indent="0" lvl="0" marL="0" rtl="0" algn="l">
              <a:spcBef>
                <a:spcPts val="360"/>
              </a:spcBef>
              <a:spcAft>
                <a:spcPts val="0"/>
              </a:spcAft>
              <a:buClr>
                <a:schemeClr val="dk1"/>
              </a:buClr>
              <a:buSzPts val="1100"/>
              <a:buFont typeface="Arial"/>
              <a:buNone/>
            </a:pPr>
            <a:r>
              <a:rPr lang="en-US"/>
              <a:t>the back-End provides all the logic for the data that is requested by the front-End.</a:t>
            </a:r>
            <a:endParaRPr>
              <a:solidFill>
                <a:srgbClr val="000000"/>
              </a:solidFill>
              <a:latin typeface="Arial"/>
              <a:ea typeface="Arial"/>
              <a:cs typeface="Arial"/>
              <a:sym typeface="Arial"/>
            </a:endParaRPr>
          </a:p>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Arial"/>
                <a:ea typeface="Arial"/>
                <a:cs typeface="Arial"/>
                <a:sym typeface="Arial"/>
              </a:rPr>
              <a:t>This data may change the application state which will be stored in the Database (PostgreSQL)</a:t>
            </a:r>
            <a:endParaRPr>
              <a:solidFill>
                <a:srgbClr val="000000"/>
              </a:solidFill>
            </a:endParaRPr>
          </a:p>
          <a:p>
            <a:pPr indent="0" lvl="0" marL="0" rtl="0" algn="l">
              <a:lnSpc>
                <a:spcPct val="100000"/>
              </a:lnSpc>
              <a:spcBef>
                <a:spcPts val="360"/>
              </a:spcBef>
              <a:spcAft>
                <a:spcPts val="0"/>
              </a:spcAft>
              <a:buSzPts val="1400"/>
              <a:buNone/>
            </a:pPr>
            <a:r>
              <a:t/>
            </a:r>
            <a:endParaRPr>
              <a:solidFill>
                <a:srgbClr val="000000"/>
              </a:solidFill>
            </a:endParaRPr>
          </a:p>
          <a:p>
            <a:pPr indent="0" lvl="0" marL="0" rtl="0" algn="l">
              <a:lnSpc>
                <a:spcPct val="100000"/>
              </a:lnSpc>
              <a:spcBef>
                <a:spcPts val="360"/>
              </a:spcBef>
              <a:spcAft>
                <a:spcPts val="0"/>
              </a:spcAft>
              <a:buSzPts val="1400"/>
              <a:buNone/>
            </a:pPr>
            <a:r>
              <a:t/>
            </a:r>
            <a:endParaRPr sz="2000"/>
          </a:p>
        </p:txBody>
      </p:sp>
      <p:sp>
        <p:nvSpPr>
          <p:cNvPr id="343" name="Google Shape;343;ga345d1744a_0_15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a345d1744a_0_69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ga345d1744a_0_69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Arial"/>
                <a:ea typeface="Arial"/>
                <a:cs typeface="Arial"/>
                <a:sym typeface="Arial"/>
              </a:rPr>
              <a:t>Frontend (React)</a:t>
            </a:r>
            <a:endParaRPr>
              <a:solidFill>
                <a:srgbClr val="000000"/>
              </a:solidFill>
              <a:latin typeface="Arial"/>
              <a:ea typeface="Arial"/>
              <a:cs typeface="Arial"/>
              <a:sym typeface="Arial"/>
            </a:endParaRPr>
          </a:p>
          <a:p>
            <a:pPr indent="0" lvl="0" marL="0" rtl="0" algn="l">
              <a:spcBef>
                <a:spcPts val="360"/>
              </a:spcBef>
              <a:spcAft>
                <a:spcPts val="0"/>
              </a:spcAft>
              <a:buClr>
                <a:schemeClr val="dk1"/>
              </a:buClr>
              <a:buSzPts val="1100"/>
              <a:buFont typeface="Arial"/>
              <a:buNone/>
            </a:pPr>
            <a:r>
              <a:rPr lang="en-US"/>
              <a:t>The front-End interacts with the back-End through a GraphQL layer generated by Relay. POST requests made by the front-End contain information made by Relay to provide GraphQL schema conformity of type passing to ensure the correct data being given.</a:t>
            </a:r>
            <a:endParaRPr/>
          </a:p>
          <a:p>
            <a:pPr indent="0" lvl="0" marL="0" rtl="0" algn="l">
              <a:spcBef>
                <a:spcPts val="360"/>
              </a:spcBef>
              <a:spcAft>
                <a:spcPts val="0"/>
              </a:spcAft>
              <a:buClr>
                <a:schemeClr val="dk1"/>
              </a:buClr>
              <a:buSzPts val="3600"/>
              <a:buFont typeface="Arial"/>
              <a:buNone/>
            </a:pPr>
            <a:r>
              <a:t/>
            </a:r>
            <a:endParaRPr/>
          </a:p>
          <a:p>
            <a:pPr indent="0" lvl="0" marL="0" rtl="0" algn="l">
              <a:lnSpc>
                <a:spcPct val="90000"/>
              </a:lnSpc>
              <a:spcBef>
                <a:spcPts val="0"/>
              </a:spcBef>
              <a:spcAft>
                <a:spcPts val="0"/>
              </a:spcAft>
              <a:buClr>
                <a:schemeClr val="dk1"/>
              </a:buClr>
              <a:buSzPts val="3600"/>
              <a:buFont typeface="Arial"/>
              <a:buNone/>
            </a:pPr>
            <a:r>
              <a:t/>
            </a:r>
            <a:endParaRPr>
              <a:solidFill>
                <a:srgbClr val="000000"/>
              </a:solidFill>
              <a:latin typeface="Arial"/>
              <a:ea typeface="Arial"/>
              <a:cs typeface="Arial"/>
              <a:sym typeface="Arial"/>
            </a:endParaRPr>
          </a:p>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Arial"/>
                <a:ea typeface="Arial"/>
                <a:cs typeface="Arial"/>
                <a:sym typeface="Arial"/>
              </a:rPr>
              <a:t>Backend (Node)</a:t>
            </a:r>
            <a:endParaRPr>
              <a:solidFill>
                <a:srgbClr val="000000"/>
              </a:solidFill>
              <a:latin typeface="Arial"/>
              <a:ea typeface="Arial"/>
              <a:cs typeface="Arial"/>
              <a:sym typeface="Arial"/>
            </a:endParaRPr>
          </a:p>
          <a:p>
            <a:pPr indent="0" lvl="0" marL="0" rtl="0" algn="l">
              <a:spcBef>
                <a:spcPts val="360"/>
              </a:spcBef>
              <a:spcAft>
                <a:spcPts val="0"/>
              </a:spcAft>
              <a:buClr>
                <a:schemeClr val="dk1"/>
              </a:buClr>
              <a:buSzPts val="1100"/>
              <a:buFont typeface="Arial"/>
              <a:buNone/>
            </a:pPr>
            <a:r>
              <a:rPr lang="en-US"/>
              <a:t>the back-End provides all the logic for the data that is requested by the front-End.</a:t>
            </a:r>
            <a:endParaRPr>
              <a:solidFill>
                <a:srgbClr val="000000"/>
              </a:solidFill>
              <a:latin typeface="Arial"/>
              <a:ea typeface="Arial"/>
              <a:cs typeface="Arial"/>
              <a:sym typeface="Arial"/>
            </a:endParaRPr>
          </a:p>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Arial"/>
                <a:ea typeface="Arial"/>
                <a:cs typeface="Arial"/>
                <a:sym typeface="Arial"/>
              </a:rPr>
              <a:t>This data may change the application state which will be stored in the Database (PostgreSQL)</a:t>
            </a:r>
            <a:endParaRPr>
              <a:solidFill>
                <a:srgbClr val="000000"/>
              </a:solidFill>
            </a:endParaRPr>
          </a:p>
          <a:p>
            <a:pPr indent="0" lvl="0" marL="0" rtl="0" algn="l">
              <a:lnSpc>
                <a:spcPct val="100000"/>
              </a:lnSpc>
              <a:spcBef>
                <a:spcPts val="360"/>
              </a:spcBef>
              <a:spcAft>
                <a:spcPts val="0"/>
              </a:spcAft>
              <a:buSzPts val="1400"/>
              <a:buNone/>
            </a:pPr>
            <a:r>
              <a:t/>
            </a:r>
            <a:endParaRPr>
              <a:solidFill>
                <a:srgbClr val="000000"/>
              </a:solidFill>
            </a:endParaRPr>
          </a:p>
          <a:p>
            <a:pPr indent="0" lvl="0" marL="0" rtl="0" algn="l">
              <a:lnSpc>
                <a:spcPct val="100000"/>
              </a:lnSpc>
              <a:spcBef>
                <a:spcPts val="360"/>
              </a:spcBef>
              <a:spcAft>
                <a:spcPts val="0"/>
              </a:spcAft>
              <a:buSzPts val="1400"/>
              <a:buNone/>
            </a:pPr>
            <a:r>
              <a:t/>
            </a:r>
            <a:endParaRPr sz="2000"/>
          </a:p>
        </p:txBody>
      </p:sp>
      <p:sp>
        <p:nvSpPr>
          <p:cNvPr id="351" name="Google Shape;351;ga345d1744a_0_69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a345d1744a_0_46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8" name="Google Shape;358;ga345d1744a_0_46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5. System design:</a:t>
            </a:r>
            <a:endParaRPr/>
          </a:p>
          <a:p>
            <a:pPr indent="0" lvl="0" marL="0" rtl="0" algn="l">
              <a:spcBef>
                <a:spcPts val="360"/>
              </a:spcBef>
              <a:spcAft>
                <a:spcPts val="0"/>
              </a:spcAft>
              <a:buClr>
                <a:schemeClr val="dk1"/>
              </a:buClr>
              <a:buFont typeface="Arial"/>
              <a:buNone/>
            </a:pPr>
            <a:r>
              <a:rPr lang="en-US"/>
              <a:t>5.1. System decomposition; identify the architecture patterns used (one slide).</a:t>
            </a:r>
            <a:endParaRPr/>
          </a:p>
          <a:p>
            <a:pPr indent="0" lvl="0" marL="0" rtl="0" algn="l">
              <a:spcBef>
                <a:spcPts val="360"/>
              </a:spcBef>
              <a:spcAft>
                <a:spcPts val="0"/>
              </a:spcAft>
              <a:buClr>
                <a:schemeClr val="dk1"/>
              </a:buClr>
              <a:buFont typeface="Arial"/>
              <a:buNone/>
            </a:pPr>
            <a:r>
              <a:rPr lang="en-US"/>
              <a:t>5.2. System deployment – h/w and s/w requirements (one slide).</a:t>
            </a:r>
            <a:endParaRPr/>
          </a:p>
          <a:p>
            <a:pPr indent="0" lvl="0" marL="0" rtl="0" algn="l">
              <a:spcBef>
                <a:spcPts val="360"/>
              </a:spcBef>
              <a:spcAft>
                <a:spcPts val="0"/>
              </a:spcAft>
              <a:buClr>
                <a:schemeClr val="dk1"/>
              </a:buClr>
              <a:buFont typeface="Arial"/>
              <a:buNone/>
            </a:pPr>
            <a:r>
              <a:rPr lang="en-US"/>
              <a:t>5.3. Persistent data design (one slide).</a:t>
            </a:r>
            <a:endParaRPr/>
          </a:p>
          <a:p>
            <a:pPr indent="0" lvl="0" marL="0" rtl="0" algn="l">
              <a:spcBef>
                <a:spcPts val="360"/>
              </a:spcBef>
              <a:spcAft>
                <a:spcPts val="0"/>
              </a:spcAft>
              <a:buClr>
                <a:schemeClr val="dk1"/>
              </a:buClr>
              <a:buFont typeface="Arial"/>
              <a:buNone/>
            </a:pPr>
            <a:r>
              <a:rPr lang="en-US"/>
              <a:t>5.4. Security/Privacy (one slide).</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US"/>
              <a:t>System deployment – h/w and s/w requirements (one slide).</a:t>
            </a:r>
            <a:endParaRPr/>
          </a:p>
          <a:p>
            <a:pPr indent="0" lvl="0" marL="0" rtl="0" algn="l">
              <a:lnSpc>
                <a:spcPct val="100000"/>
              </a:lnSpc>
              <a:spcBef>
                <a:spcPts val="360"/>
              </a:spcBef>
              <a:spcAft>
                <a:spcPts val="0"/>
              </a:spcAft>
              <a:buSzPts val="1400"/>
              <a:buNone/>
            </a:pPr>
            <a:r>
              <a:rPr lang="en-US"/>
              <a:t>In terms of the deployment none of it has changed following the first iteration.</a:t>
            </a:r>
            <a:endParaRPr/>
          </a:p>
          <a:p>
            <a:pPr indent="0" lvl="0" marL="0" rtl="0" algn="l">
              <a:lnSpc>
                <a:spcPct val="100000"/>
              </a:lnSpc>
              <a:spcBef>
                <a:spcPts val="360"/>
              </a:spcBef>
              <a:spcAft>
                <a:spcPts val="0"/>
              </a:spcAft>
              <a:buSzPts val="1400"/>
              <a:buNone/>
            </a:pPr>
            <a:r>
              <a:rPr lang="en-US"/>
              <a:t>Although we were not able to deploy this semester, we still have some advice on how to go about it.</a:t>
            </a:r>
            <a:endParaRPr/>
          </a:p>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Roboto"/>
                <a:ea typeface="Roboto"/>
                <a:cs typeface="Roboto"/>
                <a:sym typeface="Roboto"/>
              </a:rPr>
              <a:t>The frontend should be served a static site, </a:t>
            </a:r>
            <a:endParaRPr>
              <a:solidFill>
                <a:srgbClr val="000000"/>
              </a:solidFill>
              <a:latin typeface="Roboto"/>
              <a:ea typeface="Roboto"/>
              <a:cs typeface="Roboto"/>
              <a:sym typeface="Roboto"/>
            </a:endParaRPr>
          </a:p>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Roboto"/>
                <a:ea typeface="Roboto"/>
                <a:cs typeface="Roboto"/>
                <a:sym typeface="Roboto"/>
              </a:rPr>
              <a:t>the backend should be deployed using</a:t>
            </a:r>
            <a:endParaRPr>
              <a:solidFill>
                <a:srgbClr val="000000"/>
              </a:solidFill>
              <a:latin typeface="Roboto"/>
              <a:ea typeface="Roboto"/>
              <a:cs typeface="Roboto"/>
              <a:sym typeface="Roboto"/>
            </a:endParaRPr>
          </a:p>
          <a:p>
            <a:pPr indent="0" lvl="0" marL="0" rtl="0" algn="l">
              <a:lnSpc>
                <a:spcPct val="90000"/>
              </a:lnSpc>
              <a:spcBef>
                <a:spcPts val="0"/>
              </a:spcBef>
              <a:spcAft>
                <a:spcPts val="0"/>
              </a:spcAft>
              <a:buClr>
                <a:schemeClr val="dk1"/>
              </a:buClr>
              <a:buSzPts val="3600"/>
              <a:buFont typeface="Arial"/>
              <a:buNone/>
            </a:pPr>
            <a:r>
              <a:rPr lang="en-US">
                <a:solidFill>
                  <a:srgbClr val="000000"/>
                </a:solidFill>
                <a:latin typeface="Roboto"/>
                <a:ea typeface="Roboto"/>
                <a:cs typeface="Roboto"/>
                <a:sym typeface="Roboto"/>
              </a:rPr>
              <a:t>docker images, which it already uses as a result of the docker-compose work that was configured in the earlier iteration of this project. And the database should be provided by Heroku</a:t>
            </a:r>
            <a:r>
              <a:rPr b="1" lang="en-US">
                <a:solidFill>
                  <a:srgbClr val="000000"/>
                </a:solidFill>
                <a:latin typeface="Arial"/>
                <a:ea typeface="Arial"/>
                <a:cs typeface="Arial"/>
                <a:sym typeface="Arial"/>
              </a:rPr>
              <a:t>.</a:t>
            </a:r>
            <a:endParaRPr>
              <a:solidFill>
                <a:srgbClr val="000000"/>
              </a:solidFill>
            </a:endParaRPr>
          </a:p>
        </p:txBody>
      </p:sp>
      <p:sp>
        <p:nvSpPr>
          <p:cNvPr id="359" name="Google Shape;359;ga345d1744a_0_4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9: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67" name="Google Shape;367;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a345d1744a_0_1268: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 name="Google Shape;373;ga345d1744a_0_126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374" name="Google Shape;374;ga345d1744a_0_126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a345d1744a_0_0: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a345d1744a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latin typeface="Roboto"/>
                <a:ea typeface="Roboto"/>
                <a:cs typeface="Roboto"/>
                <a:sym typeface="Roboto"/>
              </a:rPr>
              <a:t>Script: </a:t>
            </a:r>
            <a:endParaRPr>
              <a:latin typeface="Roboto"/>
              <a:ea typeface="Roboto"/>
              <a:cs typeface="Roboto"/>
              <a:sym typeface="Roboto"/>
            </a:endParaRPr>
          </a:p>
          <a:p>
            <a:pPr indent="0" lvl="0" marL="0" rtl="0" algn="l">
              <a:spcBef>
                <a:spcPts val="360"/>
              </a:spcBef>
              <a:spcAft>
                <a:spcPts val="0"/>
              </a:spcAft>
              <a:buSzPts val="1400"/>
              <a:buNone/>
            </a:pPr>
            <a:r>
              <a:rPr lang="en-US">
                <a:latin typeface="Roboto"/>
                <a:ea typeface="Roboto"/>
                <a:cs typeface="Roboto"/>
                <a:sym typeface="Roboto"/>
              </a:rPr>
              <a:t>The MathBotics learning and management platform will serve as a portal where Educators and K-12 students will use to interact with courses and learning material. This is the second iteration of the project and this semester the team focused on delivering a better user interface and user experience with added features. The project continued using the technologies from the previous version which are React, Typescript, Docker, GraphQL,and  Express</a:t>
            </a:r>
            <a:endParaRPr>
              <a:latin typeface="Roboto"/>
              <a:ea typeface="Roboto"/>
              <a:cs typeface="Roboto"/>
              <a:sym typeface="Roboto"/>
            </a:endParaRPr>
          </a:p>
          <a:p>
            <a:pPr indent="0" lvl="0" marL="0" rtl="0" algn="l">
              <a:lnSpc>
                <a:spcPct val="100000"/>
              </a:lnSpc>
              <a:spcBef>
                <a:spcPts val="360"/>
              </a:spcBef>
              <a:spcAft>
                <a:spcPts val="0"/>
              </a:spcAft>
              <a:buSzPts val="1400"/>
              <a:buNone/>
            </a:pPr>
            <a:r>
              <a:t/>
            </a:r>
            <a:endParaRPr/>
          </a:p>
        </p:txBody>
      </p:sp>
      <p:sp>
        <p:nvSpPr>
          <p:cNvPr id="247" name="Google Shape;247;ga345d1744a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a345d1744a_0_1275: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1" name="Google Shape;381;ga345d1744a_0_127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382" name="Google Shape;382;ga345d1744a_0_12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a345d1744a_0_128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9" name="Google Shape;389;ga345d1744a_0_128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390" name="Google Shape;390;ga345d1744a_0_128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1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398" name="Google Shape;398;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13: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4" name="Google Shape;404;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405" name="Google Shape;405;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a345d1744a_0_231: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1" name="Google Shape;411;ga345d1744a_0_2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0"/>
              </a:spcBef>
              <a:spcAft>
                <a:spcPts val="0"/>
              </a:spcAft>
              <a:buClr>
                <a:schemeClr val="dk1"/>
              </a:buClr>
              <a:buSzPts val="2800"/>
              <a:buFont typeface="Arial"/>
              <a:buNone/>
            </a:pPr>
            <a:r>
              <a:rPr lang="en-US">
                <a:solidFill>
                  <a:srgbClr val="000000"/>
                </a:solidFill>
                <a:latin typeface="Roboto"/>
                <a:ea typeface="Roboto"/>
                <a:cs typeface="Roboto"/>
                <a:sym typeface="Roboto"/>
              </a:rPr>
              <a:t>MathBotics, in short, is a learning platform targeting K-12 students</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rPr lang="en-US">
                <a:solidFill>
                  <a:srgbClr val="000000"/>
                </a:solidFill>
                <a:latin typeface="Roboto"/>
                <a:ea typeface="Roboto"/>
                <a:cs typeface="Roboto"/>
                <a:sym typeface="Roboto"/>
              </a:rPr>
              <a:t>offering a new innovative way for students to learn robotics and</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rPr lang="en-US">
                <a:solidFill>
                  <a:srgbClr val="000000"/>
                </a:solidFill>
                <a:latin typeface="Roboto"/>
                <a:ea typeface="Roboto"/>
                <a:cs typeface="Roboto"/>
                <a:sym typeface="Roboto"/>
              </a:rPr>
              <a:t>mathematics. The platform facilitates the learning process for students</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rPr lang="en-US">
                <a:solidFill>
                  <a:srgbClr val="000000"/>
                </a:solidFill>
                <a:latin typeface="Roboto"/>
                <a:ea typeface="Roboto"/>
                <a:cs typeface="Roboto"/>
                <a:sym typeface="Roboto"/>
              </a:rPr>
              <a:t>while providing a management portal for instructors and admins. </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SzPts val="2800"/>
              <a:buNone/>
            </a:pPr>
            <a:r>
              <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a:solidFill>
                  <a:srgbClr val="000000"/>
                </a:solidFill>
                <a:latin typeface="Roboto"/>
                <a:ea typeface="Roboto"/>
                <a:cs typeface="Roboto"/>
                <a:sym typeface="Roboto"/>
              </a:rPr>
              <a:t>MathBotics is a unique platform that lets students learn in a fun interactive way. </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rPr lang="en-US">
                <a:solidFill>
                  <a:srgbClr val="000000"/>
                </a:solidFill>
                <a:latin typeface="Roboto"/>
                <a:ea typeface="Roboto"/>
                <a:cs typeface="Roboto"/>
                <a:sym typeface="Roboto"/>
              </a:rPr>
              <a:t>Overall, the team is satisfied with the changes that have been made</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rPr lang="en-US">
                <a:solidFill>
                  <a:srgbClr val="000000"/>
                </a:solidFill>
                <a:latin typeface="Roboto"/>
                <a:ea typeface="Roboto"/>
                <a:cs typeface="Roboto"/>
                <a:sym typeface="Roboto"/>
              </a:rPr>
              <a:t>including the new features and enhancements introduced in this version</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rPr lang="en-US">
                <a:solidFill>
                  <a:srgbClr val="000000"/>
                </a:solidFill>
                <a:latin typeface="Roboto"/>
                <a:ea typeface="Roboto"/>
                <a:cs typeface="Roboto"/>
                <a:sym typeface="Roboto"/>
              </a:rPr>
              <a:t>of MathBotics.</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t/>
            </a:r>
            <a:endParaRPr>
              <a:solidFill>
                <a:srgbClr val="000000"/>
              </a:solidFill>
              <a:latin typeface="Roboto"/>
              <a:ea typeface="Roboto"/>
              <a:cs typeface="Roboto"/>
              <a:sym typeface="Roboto"/>
            </a:endParaRPr>
          </a:p>
          <a:p>
            <a:pPr indent="-228600" lvl="0" marL="457200" rtl="0" algn="l">
              <a:lnSpc>
                <a:spcPct val="90000"/>
              </a:lnSpc>
              <a:spcBef>
                <a:spcPts val="0"/>
              </a:spcBef>
              <a:spcAft>
                <a:spcPts val="0"/>
              </a:spcAft>
              <a:buClr>
                <a:schemeClr val="dk1"/>
              </a:buClr>
              <a:buSzPts val="2800"/>
              <a:buFont typeface="Arial"/>
              <a:buNone/>
            </a:pPr>
            <a:r>
              <a:rPr lang="en-US">
                <a:solidFill>
                  <a:srgbClr val="000000"/>
                </a:solidFill>
                <a:latin typeface="Roboto"/>
                <a:ea typeface="Roboto"/>
                <a:cs typeface="Roboto"/>
                <a:sym typeface="Roboto"/>
              </a:rPr>
              <a:t>Thank You!</a:t>
            </a:r>
            <a:endParaRPr>
              <a:solidFill>
                <a:srgbClr val="000000"/>
              </a:solidFill>
            </a:endParaRPr>
          </a:p>
          <a:p>
            <a:pPr indent="0" lvl="0" marL="0" rtl="0" algn="l">
              <a:lnSpc>
                <a:spcPct val="100000"/>
              </a:lnSpc>
              <a:spcBef>
                <a:spcPts val="360"/>
              </a:spcBef>
              <a:spcAft>
                <a:spcPts val="0"/>
              </a:spcAft>
              <a:buSzPts val="1400"/>
              <a:buNone/>
            </a:pPr>
            <a:r>
              <a:t/>
            </a:r>
            <a:endParaRPr/>
          </a:p>
        </p:txBody>
      </p:sp>
      <p:sp>
        <p:nvSpPr>
          <p:cNvPr id="412" name="Google Shape;412;ga345d1744a_0_2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a345d1744a_0_926: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a345d1744a_0_9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19" name="Google Shape;419;ga345d1744a_0_9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a345d1744a_0_101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ga345d1744a_0_10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2400">
                <a:latin typeface="Roboto"/>
                <a:ea typeface="Roboto"/>
                <a:cs typeface="Roboto"/>
                <a:sym typeface="Roboto"/>
              </a:rPr>
              <a:t>Script: </a:t>
            </a:r>
            <a:endParaRPr sz="2400">
              <a:latin typeface="Roboto"/>
              <a:ea typeface="Roboto"/>
              <a:cs typeface="Roboto"/>
              <a:sym typeface="Roboto"/>
            </a:endParaRPr>
          </a:p>
          <a:p>
            <a:pPr indent="0" lvl="0" marL="0" rtl="0" algn="l">
              <a:spcBef>
                <a:spcPts val="360"/>
              </a:spcBef>
              <a:spcAft>
                <a:spcPts val="0"/>
              </a:spcAft>
              <a:buSzPts val="1400"/>
              <a:buNone/>
            </a:pPr>
            <a:r>
              <a:rPr lang="en-US" sz="2400">
                <a:latin typeface="Roboto"/>
                <a:ea typeface="Roboto"/>
                <a:cs typeface="Roboto"/>
                <a:sym typeface="Roboto"/>
              </a:rPr>
              <a:t>The new system introduces a continuation of a clean User Interface. Many features were implemented during this iteration of the project including the functionality of the log out button, allowing instructors to make modifications to student information such as editing or deleting, adding the ability for a user to reset their password, implementing a way for students and instructors to view grades by lessons, and many more features.</a:t>
            </a:r>
            <a:endParaRPr sz="2400">
              <a:latin typeface="Roboto"/>
              <a:ea typeface="Roboto"/>
              <a:cs typeface="Roboto"/>
              <a:sym typeface="Roboto"/>
            </a:endParaRPr>
          </a:p>
          <a:p>
            <a:pPr indent="0" lvl="0" marL="0" rtl="0" algn="l">
              <a:lnSpc>
                <a:spcPct val="100000"/>
              </a:lnSpc>
              <a:spcBef>
                <a:spcPts val="360"/>
              </a:spcBef>
              <a:spcAft>
                <a:spcPts val="0"/>
              </a:spcAft>
              <a:buSzPts val="1400"/>
              <a:buNone/>
            </a:pPr>
            <a:r>
              <a:t/>
            </a:r>
            <a:endParaRPr sz="2400"/>
          </a:p>
        </p:txBody>
      </p:sp>
      <p:sp>
        <p:nvSpPr>
          <p:cNvPr id="254" name="Google Shape;254;ga345d1744a_0_10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3: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261" name="Google Shape;261;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69" name="Google Shape;269;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a345d1744a_0_942: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ga345d1744a_0_9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76" name="Google Shape;276;ga345d1744a_0_9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a345d1744a_0_948: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ga345d1744a_0_9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83" name="Google Shape;283;ga345d1744a_0_9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a345d1744a_0_954: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ga345d1744a_0_9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90" name="Google Shape;290;ga345d1744a_0_9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a345d1744a_0_960:notes"/>
          <p:cNvSpPr/>
          <p:nvPr>
            <p:ph idx="2" type="sldImg"/>
          </p:nvPr>
        </p:nvSpPr>
        <p:spPr>
          <a:xfrm>
            <a:off x="381762" y="685800"/>
            <a:ext cx="609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ga345d1744a_0_96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97" name="Google Shape;297;ga345d1744a_0_96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gad8fd1af21_0_1657"/>
          <p:cNvSpPr txBox="1"/>
          <p:nvPr/>
        </p:nvSpPr>
        <p:spPr>
          <a:xfrm>
            <a:off x="4063278" y="418470"/>
            <a:ext cx="4071900" cy="261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gad8fd1af21_0_1657"/>
          <p:cNvSpPr txBox="1"/>
          <p:nvPr>
            <p:ph type="title"/>
          </p:nvPr>
        </p:nvSpPr>
        <p:spPr>
          <a:xfrm>
            <a:off x="1603326" y="3721808"/>
            <a:ext cx="89823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gad8fd1af21_0_1734"/>
          <p:cNvSpPr/>
          <p:nvPr/>
        </p:nvSpPr>
        <p:spPr>
          <a:xfrm>
            <a:off x="0" y="0"/>
            <a:ext cx="12189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92" name="Google Shape;92;gad8fd1af21_0_1734"/>
          <p:cNvPicPr preferRelativeResize="0"/>
          <p:nvPr/>
        </p:nvPicPr>
        <p:blipFill rotWithShape="1">
          <a:blip r:embed="rId2">
            <a:alphaModFix/>
          </a:blip>
          <a:srcRect b="0" l="0" r="0" t="0"/>
          <a:stretch/>
        </p:blipFill>
        <p:spPr>
          <a:xfrm>
            <a:off x="545154" y="5713629"/>
            <a:ext cx="1217245" cy="563739"/>
          </a:xfrm>
          <a:prstGeom prst="rect">
            <a:avLst/>
          </a:prstGeom>
          <a:noFill/>
          <a:ln>
            <a:noFill/>
          </a:ln>
        </p:spPr>
      </p:pic>
      <p:sp>
        <p:nvSpPr>
          <p:cNvPr id="93" name="Google Shape;93;gad8fd1af21_0_1734"/>
          <p:cNvSpPr txBox="1"/>
          <p:nvPr>
            <p:ph idx="1" type="body"/>
          </p:nvPr>
        </p:nvSpPr>
        <p:spPr>
          <a:xfrm>
            <a:off x="545154" y="1852474"/>
            <a:ext cx="38019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gad8fd1af21_0_1734"/>
          <p:cNvSpPr txBox="1"/>
          <p:nvPr>
            <p:ph type="title"/>
          </p:nvPr>
        </p:nvSpPr>
        <p:spPr>
          <a:xfrm>
            <a:off x="545154" y="1039190"/>
            <a:ext cx="38019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5" name="Google Shape;95;gad8fd1af21_0_1734"/>
          <p:cNvPicPr preferRelativeResize="0"/>
          <p:nvPr/>
        </p:nvPicPr>
        <p:blipFill rotWithShape="1">
          <a:blip r:embed="rId3">
            <a:alphaModFix/>
          </a:blip>
          <a:srcRect b="0" l="0" r="0" t="0"/>
          <a:stretch/>
        </p:blipFill>
        <p:spPr>
          <a:xfrm>
            <a:off x="4976323" y="0"/>
            <a:ext cx="7212627" cy="6856285"/>
          </a:xfrm>
          <a:prstGeom prst="rect">
            <a:avLst/>
          </a:prstGeom>
          <a:noFill/>
          <a:ln>
            <a:noFill/>
          </a:ln>
        </p:spPr>
      </p:pic>
      <p:sp>
        <p:nvSpPr>
          <p:cNvPr id="96" name="Google Shape;96;gad8fd1af21_0_1734"/>
          <p:cNvSpPr txBox="1"/>
          <p:nvPr>
            <p:ph idx="2" type="body"/>
          </p:nvPr>
        </p:nvSpPr>
        <p:spPr>
          <a:xfrm>
            <a:off x="6488723" y="1852474"/>
            <a:ext cx="42762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gad8fd1af21_0_1734"/>
          <p:cNvGrpSpPr/>
          <p:nvPr/>
        </p:nvGrpSpPr>
        <p:grpSpPr>
          <a:xfrm flipH="1" rot="10800000">
            <a:off x="5537888" y="5593542"/>
            <a:ext cx="522443" cy="530526"/>
            <a:chOff x="5537620" y="745237"/>
            <a:chExt cx="522600" cy="530526"/>
          </a:xfrm>
        </p:grpSpPr>
        <p:sp>
          <p:nvSpPr>
            <p:cNvPr id="98" name="Google Shape;98;gad8fd1af21_0_1734"/>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gad8fd1af21_0_1734"/>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gad8fd1af21_0_1734"/>
          <p:cNvGrpSpPr/>
          <p:nvPr/>
        </p:nvGrpSpPr>
        <p:grpSpPr>
          <a:xfrm>
            <a:off x="5537888" y="745237"/>
            <a:ext cx="522443" cy="529626"/>
            <a:chOff x="5537620" y="745237"/>
            <a:chExt cx="522600" cy="529626"/>
          </a:xfrm>
        </p:grpSpPr>
        <p:sp>
          <p:nvSpPr>
            <p:cNvPr id="101" name="Google Shape;101;gad8fd1af21_0_1734"/>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gad8fd1af21_0_1734"/>
            <p:cNvSpPr/>
            <p:nvPr/>
          </p:nvSpPr>
          <p:spPr>
            <a:xfrm flipH="1">
              <a:off x="5537718" y="854263"/>
              <a:ext cx="112500" cy="4206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gad8fd1af21_0_1734"/>
          <p:cNvGrpSpPr/>
          <p:nvPr/>
        </p:nvGrpSpPr>
        <p:grpSpPr>
          <a:xfrm>
            <a:off x="11083261" y="745237"/>
            <a:ext cx="522443" cy="530526"/>
            <a:chOff x="11140959" y="745237"/>
            <a:chExt cx="522600" cy="530526"/>
          </a:xfrm>
        </p:grpSpPr>
        <p:sp>
          <p:nvSpPr>
            <p:cNvPr id="104" name="Google Shape;104;gad8fd1af21_0_1734"/>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gad8fd1af21_0_1734"/>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gad8fd1af21_0_1734"/>
          <p:cNvGrpSpPr/>
          <p:nvPr/>
        </p:nvGrpSpPr>
        <p:grpSpPr>
          <a:xfrm flipH="1" rot="10800000">
            <a:off x="11083261" y="5593542"/>
            <a:ext cx="522443" cy="530526"/>
            <a:chOff x="11140959" y="745237"/>
            <a:chExt cx="522600" cy="530526"/>
          </a:xfrm>
        </p:grpSpPr>
        <p:sp>
          <p:nvSpPr>
            <p:cNvPr id="107" name="Google Shape;107;gad8fd1af21_0_1734"/>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gad8fd1af21_0_1734"/>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9" name="Google Shape;109;gad8fd1af21_0_1734"/>
          <p:cNvSpPr txBox="1"/>
          <p:nvPr/>
        </p:nvSpPr>
        <p:spPr>
          <a:xfrm>
            <a:off x="6380964" y="222722"/>
            <a:ext cx="44916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10" name="Google Shape;110;gad8fd1af21_0_1734"/>
          <p:cNvSpPr txBox="1"/>
          <p:nvPr/>
        </p:nvSpPr>
        <p:spPr>
          <a:xfrm>
            <a:off x="5363644" y="6473301"/>
            <a:ext cx="65262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gad8fd1af21_0_1755"/>
          <p:cNvSpPr/>
          <p:nvPr/>
        </p:nvSpPr>
        <p:spPr>
          <a:xfrm>
            <a:off x="0" y="0"/>
            <a:ext cx="12189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gad8fd1af21_0_1755"/>
          <p:cNvPicPr preferRelativeResize="0"/>
          <p:nvPr/>
        </p:nvPicPr>
        <p:blipFill rotWithShape="1">
          <a:blip r:embed="rId2">
            <a:alphaModFix/>
          </a:blip>
          <a:srcRect b="0" l="0" r="0" t="0"/>
          <a:stretch/>
        </p:blipFill>
        <p:spPr>
          <a:xfrm>
            <a:off x="4976323" y="0"/>
            <a:ext cx="7212627" cy="6856285"/>
          </a:xfrm>
          <a:prstGeom prst="rect">
            <a:avLst/>
          </a:prstGeom>
          <a:noFill/>
          <a:ln>
            <a:noFill/>
          </a:ln>
        </p:spPr>
      </p:pic>
      <p:pic>
        <p:nvPicPr>
          <p:cNvPr descr="A close up of a sign&#10;&#10;Description automatically generated" id="114" name="Google Shape;114;gad8fd1af21_0_1755"/>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115" name="Google Shape;115;gad8fd1af21_0_1755"/>
          <p:cNvSpPr txBox="1"/>
          <p:nvPr>
            <p:ph idx="1" type="body"/>
          </p:nvPr>
        </p:nvSpPr>
        <p:spPr>
          <a:xfrm>
            <a:off x="545154" y="1852474"/>
            <a:ext cx="38019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gad8fd1af21_0_1755"/>
          <p:cNvSpPr txBox="1"/>
          <p:nvPr>
            <p:ph type="title"/>
          </p:nvPr>
        </p:nvSpPr>
        <p:spPr>
          <a:xfrm>
            <a:off x="545154" y="1039190"/>
            <a:ext cx="38019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7" name="Google Shape;117;gad8fd1af21_0_1755"/>
          <p:cNvGrpSpPr/>
          <p:nvPr/>
        </p:nvGrpSpPr>
        <p:grpSpPr>
          <a:xfrm rot="10800000">
            <a:off x="11084800" y="5596128"/>
            <a:ext cx="522423" cy="530364"/>
            <a:chOff x="2645664" y="2011680"/>
            <a:chExt cx="735600" cy="746571"/>
          </a:xfrm>
        </p:grpSpPr>
        <p:sp>
          <p:nvSpPr>
            <p:cNvPr id="118" name="Google Shape;118;gad8fd1af21_0_175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9" name="Google Shape;119;gad8fd1af21_0_175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gad8fd1af21_0_1755"/>
          <p:cNvGrpSpPr/>
          <p:nvPr/>
        </p:nvGrpSpPr>
        <p:grpSpPr>
          <a:xfrm flipH="1" rot="10800000">
            <a:off x="5538077" y="5593724"/>
            <a:ext cx="522423" cy="530364"/>
            <a:chOff x="2645664" y="2011680"/>
            <a:chExt cx="735600" cy="746571"/>
          </a:xfrm>
        </p:grpSpPr>
        <p:sp>
          <p:nvSpPr>
            <p:cNvPr id="121" name="Google Shape;121;gad8fd1af21_0_175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2" name="Google Shape;122;gad8fd1af21_0_175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gad8fd1af21_0_1755"/>
          <p:cNvGrpSpPr/>
          <p:nvPr/>
        </p:nvGrpSpPr>
        <p:grpSpPr>
          <a:xfrm>
            <a:off x="5539142" y="745342"/>
            <a:ext cx="522423" cy="530364"/>
            <a:chOff x="2645664" y="2011680"/>
            <a:chExt cx="735600" cy="746571"/>
          </a:xfrm>
        </p:grpSpPr>
        <p:sp>
          <p:nvSpPr>
            <p:cNvPr id="124" name="Google Shape;124;gad8fd1af21_0_175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5" name="Google Shape;125;gad8fd1af21_0_175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gad8fd1af21_0_1755"/>
          <p:cNvGrpSpPr/>
          <p:nvPr/>
        </p:nvGrpSpPr>
        <p:grpSpPr>
          <a:xfrm flipH="1">
            <a:off x="11084800" y="742110"/>
            <a:ext cx="522423" cy="530364"/>
            <a:chOff x="2645664" y="2011680"/>
            <a:chExt cx="735600" cy="746571"/>
          </a:xfrm>
        </p:grpSpPr>
        <p:sp>
          <p:nvSpPr>
            <p:cNvPr id="127" name="Google Shape;127;gad8fd1af21_0_175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8" name="Google Shape;128;gad8fd1af21_0_175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9" name="Google Shape;129;gad8fd1af21_0_1755"/>
          <p:cNvSpPr txBox="1"/>
          <p:nvPr>
            <p:ph idx="2" type="body"/>
          </p:nvPr>
        </p:nvSpPr>
        <p:spPr>
          <a:xfrm>
            <a:off x="6488723" y="1852474"/>
            <a:ext cx="42762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gad8fd1af21_0_1755"/>
          <p:cNvSpPr txBox="1"/>
          <p:nvPr/>
        </p:nvSpPr>
        <p:spPr>
          <a:xfrm>
            <a:off x="6380964" y="222722"/>
            <a:ext cx="44916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31" name="Google Shape;131;gad8fd1af21_0_1755"/>
          <p:cNvSpPr txBox="1"/>
          <p:nvPr/>
        </p:nvSpPr>
        <p:spPr>
          <a:xfrm>
            <a:off x="5363644" y="6473301"/>
            <a:ext cx="65262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gad8fd1af21_0_1776"/>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34" name="Google Shape;134;gad8fd1af21_0_1776"/>
          <p:cNvSpPr txBox="1"/>
          <p:nvPr/>
        </p:nvSpPr>
        <p:spPr>
          <a:xfrm>
            <a:off x="245878"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gad8fd1af21_0_1779"/>
          <p:cNvSpPr txBox="1"/>
          <p:nvPr>
            <p:ph idx="1" type="body"/>
          </p:nvPr>
        </p:nvSpPr>
        <p:spPr>
          <a:xfrm>
            <a:off x="1589824" y="1951592"/>
            <a:ext cx="4221600" cy="4338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gad8fd1af21_0_1779"/>
          <p:cNvPicPr preferRelativeResize="0"/>
          <p:nvPr/>
        </p:nvPicPr>
        <p:blipFill rotWithShape="1">
          <a:blip r:embed="rId2">
            <a:alphaModFix/>
          </a:blip>
          <a:srcRect b="0" l="0" r="0" t="0"/>
          <a:stretch/>
        </p:blipFill>
        <p:spPr>
          <a:xfrm>
            <a:off x="10725826" y="219326"/>
            <a:ext cx="1217245" cy="563739"/>
          </a:xfrm>
          <a:prstGeom prst="rect">
            <a:avLst/>
          </a:prstGeom>
          <a:noFill/>
          <a:ln>
            <a:noFill/>
          </a:ln>
        </p:spPr>
      </p:pic>
      <p:sp>
        <p:nvSpPr>
          <p:cNvPr id="138" name="Google Shape;138;gad8fd1af21_0_1779"/>
          <p:cNvSpPr txBox="1"/>
          <p:nvPr>
            <p:ph type="title"/>
          </p:nvPr>
        </p:nvSpPr>
        <p:spPr>
          <a:xfrm>
            <a:off x="1589824" y="470310"/>
            <a:ext cx="89823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gad8fd1af21_0_1779"/>
          <p:cNvSpPr txBox="1"/>
          <p:nvPr>
            <p:ph idx="2" type="body"/>
          </p:nvPr>
        </p:nvSpPr>
        <p:spPr>
          <a:xfrm>
            <a:off x="6350427" y="1951592"/>
            <a:ext cx="4221600" cy="4338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gad8fd1af21_0_1779"/>
          <p:cNvSpPr txBox="1"/>
          <p:nvPr/>
        </p:nvSpPr>
        <p:spPr>
          <a:xfrm>
            <a:off x="245878"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41" name="Google Shape;141;gad8fd1af21_0_1779"/>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gad8fd1af21_0_1786"/>
          <p:cNvSpPr/>
          <p:nvPr>
            <p:ph idx="2" type="pic"/>
          </p:nvPr>
        </p:nvSpPr>
        <p:spPr>
          <a:xfrm>
            <a:off x="3842995" y="696340"/>
            <a:ext cx="7620000" cy="5015100"/>
          </a:xfrm>
          <a:prstGeom prst="corner">
            <a:avLst>
              <a:gd fmla="val 78408" name="adj1"/>
              <a:gd fmla="val 117748"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144" name="Google Shape;144;gad8fd1af21_0_1786"/>
          <p:cNvPicPr preferRelativeResize="0"/>
          <p:nvPr/>
        </p:nvPicPr>
        <p:blipFill rotWithShape="1">
          <a:blip r:embed="rId2">
            <a:alphaModFix/>
          </a:blip>
          <a:srcRect b="0" l="0" r="0" t="0"/>
          <a:stretch/>
        </p:blipFill>
        <p:spPr>
          <a:xfrm>
            <a:off x="10127402" y="686124"/>
            <a:ext cx="1217245" cy="563739"/>
          </a:xfrm>
          <a:prstGeom prst="rect">
            <a:avLst/>
          </a:prstGeom>
          <a:noFill/>
          <a:ln>
            <a:noFill/>
          </a:ln>
        </p:spPr>
      </p:pic>
      <p:sp>
        <p:nvSpPr>
          <p:cNvPr id="145" name="Google Shape;145;gad8fd1af21_0_1786"/>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gad8fd1af21_0_1786"/>
          <p:cNvSpPr txBox="1"/>
          <p:nvPr>
            <p:ph type="title"/>
          </p:nvPr>
        </p:nvSpPr>
        <p:spPr>
          <a:xfrm>
            <a:off x="725858" y="544528"/>
            <a:ext cx="25827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47" name="Google Shape;147;gad8fd1af21_0_1786"/>
          <p:cNvGrpSpPr/>
          <p:nvPr/>
        </p:nvGrpSpPr>
        <p:grpSpPr>
          <a:xfrm>
            <a:off x="3842689" y="582804"/>
            <a:ext cx="7626305" cy="1198003"/>
            <a:chOff x="3840666" y="580944"/>
            <a:chExt cx="7628594" cy="1198003"/>
          </a:xfrm>
        </p:grpSpPr>
        <p:sp>
          <p:nvSpPr>
            <p:cNvPr id="148" name="Google Shape;148;gad8fd1af21_0_1786"/>
            <p:cNvSpPr/>
            <p:nvPr/>
          </p:nvSpPr>
          <p:spPr>
            <a:xfrm flipH="1">
              <a:off x="3840666" y="580944"/>
              <a:ext cx="5970300" cy="1134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9" name="Google Shape;149;gad8fd1af21_0_1786"/>
            <p:cNvSpPr/>
            <p:nvPr/>
          </p:nvSpPr>
          <p:spPr>
            <a:xfrm>
              <a:off x="9757159" y="1669147"/>
              <a:ext cx="1712100" cy="109800"/>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0" name="Google Shape;150;gad8fd1af21_0_1786"/>
            <p:cNvSpPr/>
            <p:nvPr/>
          </p:nvSpPr>
          <p:spPr>
            <a:xfrm flipH="1" rot="5400000">
              <a:off x="9201298" y="1125025"/>
              <a:ext cx="1197900" cy="10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1" name="Google Shape;151;gad8fd1af21_0_1786"/>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52" name="Google Shape;152;gad8fd1af21_0_1786"/>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gad8fd1af21_0_1797"/>
          <p:cNvPicPr preferRelativeResize="0"/>
          <p:nvPr/>
        </p:nvPicPr>
        <p:blipFill rotWithShape="1">
          <a:blip r:embed="rId2">
            <a:alphaModFix/>
          </a:blip>
          <a:srcRect b="0" l="0" r="0" t="0"/>
          <a:stretch/>
        </p:blipFill>
        <p:spPr>
          <a:xfrm>
            <a:off x="-1" y="0"/>
            <a:ext cx="12194392" cy="6856285"/>
          </a:xfrm>
          <a:prstGeom prst="rect">
            <a:avLst/>
          </a:prstGeom>
          <a:noFill/>
          <a:ln>
            <a:noFill/>
          </a:ln>
        </p:spPr>
      </p:pic>
      <p:sp>
        <p:nvSpPr>
          <p:cNvPr id="155" name="Google Shape;155;gad8fd1af21_0_1797"/>
          <p:cNvSpPr/>
          <p:nvPr>
            <p:ph idx="2" type="pic"/>
          </p:nvPr>
        </p:nvSpPr>
        <p:spPr>
          <a:xfrm>
            <a:off x="3886675" y="546137"/>
            <a:ext cx="7576500" cy="5619000"/>
          </a:xfrm>
          <a:prstGeom prst="corner">
            <a:avLst>
              <a:gd fmla="val 80709" name="adj1"/>
              <a:gd fmla="val 104483"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rgbClr val="595959"/>
              </a:buClr>
              <a:buSzPts val="2800"/>
              <a:buFont typeface="Arial"/>
              <a:buChar char="•"/>
              <a:defRPr b="0" i="0" sz="2800" u="none" cap="none" strike="noStrike">
                <a:solidFill>
                  <a:srgbClr val="595959"/>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156" name="Google Shape;156;gad8fd1af21_0_1797"/>
          <p:cNvPicPr preferRelativeResize="0"/>
          <p:nvPr/>
        </p:nvPicPr>
        <p:blipFill rotWithShape="1">
          <a:blip r:embed="rId3">
            <a:alphaModFix/>
          </a:blip>
          <a:srcRect b="0" l="0" r="0" t="0"/>
          <a:stretch/>
        </p:blipFill>
        <p:spPr>
          <a:xfrm>
            <a:off x="10127402" y="686124"/>
            <a:ext cx="1217245" cy="563739"/>
          </a:xfrm>
          <a:prstGeom prst="rect">
            <a:avLst/>
          </a:prstGeom>
          <a:noFill/>
          <a:ln>
            <a:noFill/>
          </a:ln>
        </p:spPr>
      </p:pic>
      <p:sp>
        <p:nvSpPr>
          <p:cNvPr id="157" name="Google Shape;157;gad8fd1af21_0_1797"/>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gad8fd1af21_0_1797"/>
          <p:cNvGrpSpPr/>
          <p:nvPr/>
        </p:nvGrpSpPr>
        <p:grpSpPr>
          <a:xfrm>
            <a:off x="3886470" y="438917"/>
            <a:ext cx="7576090" cy="1195483"/>
            <a:chOff x="3884334" y="453875"/>
            <a:chExt cx="7578363" cy="1195483"/>
          </a:xfrm>
        </p:grpSpPr>
        <p:sp>
          <p:nvSpPr>
            <p:cNvPr id="159" name="Google Shape;159;gad8fd1af21_0_1797"/>
            <p:cNvSpPr/>
            <p:nvPr/>
          </p:nvSpPr>
          <p:spPr>
            <a:xfrm flipH="1">
              <a:off x="3884334" y="453875"/>
              <a:ext cx="5976000" cy="1086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gad8fd1af21_0_1797"/>
            <p:cNvSpPr/>
            <p:nvPr/>
          </p:nvSpPr>
          <p:spPr>
            <a:xfrm flipH="1" rot="5400000">
              <a:off x="9264384" y="944325"/>
              <a:ext cx="1080900" cy="1110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gad8fd1af21_0_1797"/>
            <p:cNvSpPr/>
            <p:nvPr/>
          </p:nvSpPr>
          <p:spPr>
            <a:xfrm>
              <a:off x="9750298" y="1538958"/>
              <a:ext cx="1712400" cy="110400"/>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2" name="Google Shape;162;gad8fd1af21_0_1797"/>
          <p:cNvSpPr txBox="1"/>
          <p:nvPr>
            <p:ph type="title"/>
          </p:nvPr>
        </p:nvSpPr>
        <p:spPr>
          <a:xfrm>
            <a:off x="725858" y="544528"/>
            <a:ext cx="25827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gad8fd1af21_0_1797"/>
          <p:cNvSpPr txBox="1"/>
          <p:nvPr/>
        </p:nvSpPr>
        <p:spPr>
          <a:xfrm>
            <a:off x="245878"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64" name="Google Shape;164;gad8fd1af21_0_1797"/>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gad8fd1af21_0_1809"/>
          <p:cNvSpPr/>
          <p:nvPr/>
        </p:nvSpPr>
        <p:spPr>
          <a:xfrm>
            <a:off x="0" y="0"/>
            <a:ext cx="12189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7" name="Google Shape;167;gad8fd1af21_0_1809"/>
          <p:cNvSpPr/>
          <p:nvPr>
            <p:ph idx="2" type="pic"/>
          </p:nvPr>
        </p:nvSpPr>
        <p:spPr>
          <a:xfrm>
            <a:off x="3892931" y="537158"/>
            <a:ext cx="7569000" cy="5799600"/>
          </a:xfrm>
          <a:prstGeom prst="corner">
            <a:avLst>
              <a:gd fmla="val 83572" name="adj1"/>
              <a:gd fmla="val 113968" name="adj2"/>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168" name="Google Shape;168;gad8fd1af21_0_1809"/>
          <p:cNvPicPr preferRelativeResize="0"/>
          <p:nvPr/>
        </p:nvPicPr>
        <p:blipFill rotWithShape="1">
          <a:blip r:embed="rId2">
            <a:alphaModFix/>
          </a:blip>
          <a:srcRect b="0" l="0" r="0" t="0"/>
          <a:stretch/>
        </p:blipFill>
        <p:spPr>
          <a:xfrm>
            <a:off x="207602" y="6123851"/>
            <a:ext cx="1217245" cy="563739"/>
          </a:xfrm>
          <a:prstGeom prst="rect">
            <a:avLst/>
          </a:prstGeom>
          <a:noFill/>
          <a:ln>
            <a:noFill/>
          </a:ln>
        </p:spPr>
      </p:pic>
      <p:sp>
        <p:nvSpPr>
          <p:cNvPr id="169" name="Google Shape;169;gad8fd1af21_0_1809"/>
          <p:cNvSpPr txBox="1"/>
          <p:nvPr>
            <p:ph type="title"/>
          </p:nvPr>
        </p:nvSpPr>
        <p:spPr>
          <a:xfrm>
            <a:off x="725858" y="544528"/>
            <a:ext cx="25827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gad8fd1af21_0_1809"/>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gad8fd1af21_0_1809"/>
          <p:cNvGrpSpPr/>
          <p:nvPr/>
        </p:nvGrpSpPr>
        <p:grpSpPr>
          <a:xfrm>
            <a:off x="3892692" y="434340"/>
            <a:ext cx="7568816" cy="1059711"/>
            <a:chOff x="3893860" y="434339"/>
            <a:chExt cx="7571088" cy="1059711"/>
          </a:xfrm>
        </p:grpSpPr>
        <p:sp>
          <p:nvSpPr>
            <p:cNvPr id="172" name="Google Shape;172;gad8fd1af21_0_1809"/>
            <p:cNvSpPr/>
            <p:nvPr/>
          </p:nvSpPr>
          <p:spPr>
            <a:xfrm flipH="1">
              <a:off x="3893860" y="434339"/>
              <a:ext cx="6714000" cy="1098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3" name="Google Shape;173;gad8fd1af21_0_1809"/>
            <p:cNvSpPr/>
            <p:nvPr/>
          </p:nvSpPr>
          <p:spPr>
            <a:xfrm flipH="1" rot="5400000">
              <a:off x="10127490" y="906400"/>
              <a:ext cx="848700" cy="1104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4" name="Google Shape;174;gad8fd1af21_0_1809"/>
            <p:cNvSpPr/>
            <p:nvPr/>
          </p:nvSpPr>
          <p:spPr>
            <a:xfrm>
              <a:off x="10497148" y="1381850"/>
              <a:ext cx="967800" cy="112200"/>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5" name="Google Shape;175;gad8fd1af21_0_1809"/>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gad8fd1af21_0_1820"/>
          <p:cNvSpPr/>
          <p:nvPr/>
        </p:nvSpPr>
        <p:spPr>
          <a:xfrm>
            <a:off x="0" y="0"/>
            <a:ext cx="12189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gad8fd1af21_0_1820"/>
          <p:cNvPicPr preferRelativeResize="0"/>
          <p:nvPr/>
        </p:nvPicPr>
        <p:blipFill rotWithShape="1">
          <a:blip r:embed="rId2">
            <a:alphaModFix/>
          </a:blip>
          <a:srcRect b="0" l="0" r="0" t="0"/>
          <a:stretch/>
        </p:blipFill>
        <p:spPr>
          <a:xfrm>
            <a:off x="207602" y="6123851"/>
            <a:ext cx="1217245" cy="563739"/>
          </a:xfrm>
          <a:prstGeom prst="rect">
            <a:avLst/>
          </a:prstGeom>
          <a:noFill/>
          <a:ln>
            <a:noFill/>
          </a:ln>
        </p:spPr>
      </p:pic>
      <p:sp>
        <p:nvSpPr>
          <p:cNvPr id="179" name="Google Shape;179;gad8fd1af21_0_1820"/>
          <p:cNvSpPr txBox="1"/>
          <p:nvPr>
            <p:ph type="title"/>
          </p:nvPr>
        </p:nvSpPr>
        <p:spPr>
          <a:xfrm>
            <a:off x="725858" y="544528"/>
            <a:ext cx="33573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gad8fd1af21_0_1820"/>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1" name="Google Shape;181;gad8fd1af21_0_1820"/>
          <p:cNvSpPr/>
          <p:nvPr>
            <p:ph idx="2" type="pic"/>
          </p:nvPr>
        </p:nvSpPr>
        <p:spPr>
          <a:xfrm flipH="1">
            <a:off x="3631326" y="743802"/>
            <a:ext cx="7974000" cy="5370300"/>
          </a:xfrm>
          <a:prstGeom prst="corner">
            <a:avLst>
              <a:gd fmla="val 57567" name="adj1"/>
              <a:gd fmla="val 95877" name="adj2"/>
            </a:avLst>
          </a:prstGeom>
          <a:blipFill rotWithShape="0">
            <a:blip r:embed="rId3">
              <a:alphaModFix/>
            </a:blip>
            <a:stretch>
              <a:fillRect b="0" l="0" r="0" t="0"/>
            </a:stretch>
          </a:blip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grpSp>
        <p:nvGrpSpPr>
          <p:cNvPr id="182" name="Google Shape;182;gad8fd1af21_0_1820"/>
          <p:cNvGrpSpPr/>
          <p:nvPr/>
        </p:nvGrpSpPr>
        <p:grpSpPr>
          <a:xfrm>
            <a:off x="3631176" y="637953"/>
            <a:ext cx="7973620" cy="2393648"/>
            <a:chOff x="3683068" y="638356"/>
            <a:chExt cx="7976013" cy="2393648"/>
          </a:xfrm>
        </p:grpSpPr>
        <p:sp>
          <p:nvSpPr>
            <p:cNvPr id="183" name="Google Shape;183;gad8fd1af21_0_1820"/>
            <p:cNvSpPr/>
            <p:nvPr/>
          </p:nvSpPr>
          <p:spPr>
            <a:xfrm>
              <a:off x="6417481" y="638356"/>
              <a:ext cx="5241600" cy="1101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4" name="Google Shape;184;gad8fd1af21_0_1820"/>
            <p:cNvSpPr/>
            <p:nvPr/>
          </p:nvSpPr>
          <p:spPr>
            <a:xfrm rot="-5400000">
              <a:off x="5326986" y="1829604"/>
              <a:ext cx="2292900" cy="1119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5" name="Google Shape;185;gad8fd1af21_0_1820"/>
            <p:cNvSpPr/>
            <p:nvPr/>
          </p:nvSpPr>
          <p:spPr>
            <a:xfrm flipH="1">
              <a:off x="3683068" y="2924436"/>
              <a:ext cx="2754000" cy="1062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6" name="Google Shape;186;gad8fd1af21_0_1820"/>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gad8fd1af21_0_1831"/>
          <p:cNvPicPr preferRelativeResize="0"/>
          <p:nvPr/>
        </p:nvPicPr>
        <p:blipFill rotWithShape="1">
          <a:blip r:embed="rId2">
            <a:alphaModFix/>
          </a:blip>
          <a:srcRect b="0" l="0" r="0" t="0"/>
          <a:stretch/>
        </p:blipFill>
        <p:spPr>
          <a:xfrm>
            <a:off x="1" y="0"/>
            <a:ext cx="12188950" cy="6856285"/>
          </a:xfrm>
          <a:prstGeom prst="rect">
            <a:avLst/>
          </a:prstGeom>
          <a:noFill/>
          <a:ln>
            <a:noFill/>
          </a:ln>
        </p:spPr>
      </p:pic>
      <p:sp>
        <p:nvSpPr>
          <p:cNvPr id="189" name="Google Shape;189;gad8fd1af21_0_1831"/>
          <p:cNvSpPr txBox="1"/>
          <p:nvPr>
            <p:ph idx="1" type="body"/>
          </p:nvPr>
        </p:nvSpPr>
        <p:spPr>
          <a:xfrm>
            <a:off x="2228632" y="2737943"/>
            <a:ext cx="8145300" cy="29670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gad8fd1af21_0_1831"/>
          <p:cNvSpPr txBox="1"/>
          <p:nvPr>
            <p:ph type="title"/>
          </p:nvPr>
        </p:nvSpPr>
        <p:spPr>
          <a:xfrm>
            <a:off x="3959373" y="1809715"/>
            <a:ext cx="43578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gad8fd1af21_0_1831"/>
          <p:cNvSpPr txBox="1"/>
          <p:nvPr/>
        </p:nvSpPr>
        <p:spPr>
          <a:xfrm>
            <a:off x="245878" y="6439788"/>
            <a:ext cx="65262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gad8fd1af21_0_1836"/>
          <p:cNvPicPr preferRelativeResize="0"/>
          <p:nvPr/>
        </p:nvPicPr>
        <p:blipFill rotWithShape="1">
          <a:blip r:embed="rId2">
            <a:alphaModFix/>
          </a:blip>
          <a:srcRect b="0" l="0" r="0" t="0"/>
          <a:stretch/>
        </p:blipFill>
        <p:spPr>
          <a:xfrm>
            <a:off x="-1" y="0"/>
            <a:ext cx="12194392" cy="6856285"/>
          </a:xfrm>
          <a:prstGeom prst="rect">
            <a:avLst/>
          </a:prstGeom>
          <a:noFill/>
          <a:ln>
            <a:noFill/>
          </a:ln>
        </p:spPr>
      </p:pic>
      <p:sp>
        <p:nvSpPr>
          <p:cNvPr id="194" name="Google Shape;194;gad8fd1af21_0_1836"/>
          <p:cNvSpPr txBox="1"/>
          <p:nvPr>
            <p:ph idx="1" type="body"/>
          </p:nvPr>
        </p:nvSpPr>
        <p:spPr>
          <a:xfrm>
            <a:off x="2228632" y="2737943"/>
            <a:ext cx="8145300" cy="29670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gad8fd1af21_0_1836"/>
          <p:cNvSpPr txBox="1"/>
          <p:nvPr>
            <p:ph type="title"/>
          </p:nvPr>
        </p:nvSpPr>
        <p:spPr>
          <a:xfrm>
            <a:off x="3959373" y="1809715"/>
            <a:ext cx="43578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gad8fd1af21_0_1836"/>
          <p:cNvSpPr txBox="1"/>
          <p:nvPr/>
        </p:nvSpPr>
        <p:spPr>
          <a:xfrm>
            <a:off x="7258403" y="6473301"/>
            <a:ext cx="46848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7" name="Google Shape;197;gad8fd1af21_0_1836"/>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gad8fd1af21_0_1660"/>
          <p:cNvSpPr txBox="1"/>
          <p:nvPr>
            <p:ph idx="1" type="body"/>
          </p:nvPr>
        </p:nvSpPr>
        <p:spPr>
          <a:xfrm>
            <a:off x="1589824" y="1939925"/>
            <a:ext cx="8982300" cy="43389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gad8fd1af21_0_1660"/>
          <p:cNvSpPr txBox="1"/>
          <p:nvPr>
            <p:ph type="title"/>
          </p:nvPr>
        </p:nvSpPr>
        <p:spPr>
          <a:xfrm>
            <a:off x="1589824" y="470310"/>
            <a:ext cx="89823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gad8fd1af21_0_1660"/>
          <p:cNvPicPr preferRelativeResize="0"/>
          <p:nvPr/>
        </p:nvPicPr>
        <p:blipFill rotWithShape="1">
          <a:blip r:embed="rId2">
            <a:alphaModFix/>
          </a:blip>
          <a:srcRect b="0" l="0" r="0" t="0"/>
          <a:stretch/>
        </p:blipFill>
        <p:spPr>
          <a:xfrm>
            <a:off x="10725826" y="219326"/>
            <a:ext cx="1217245" cy="563739"/>
          </a:xfrm>
          <a:prstGeom prst="rect">
            <a:avLst/>
          </a:prstGeom>
          <a:noFill/>
          <a:ln>
            <a:noFill/>
          </a:ln>
        </p:spPr>
      </p:pic>
      <p:sp>
        <p:nvSpPr>
          <p:cNvPr id="20" name="Google Shape;20;gad8fd1af21_0_1660"/>
          <p:cNvSpPr txBox="1"/>
          <p:nvPr/>
        </p:nvSpPr>
        <p:spPr>
          <a:xfrm>
            <a:off x="7258403" y="6473301"/>
            <a:ext cx="46848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gad8fd1af21_0_1660"/>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gad8fd1af21_0_1842"/>
          <p:cNvSpPr/>
          <p:nvPr/>
        </p:nvSpPr>
        <p:spPr>
          <a:xfrm>
            <a:off x="0" y="0"/>
            <a:ext cx="12189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0" name="Google Shape;200;gad8fd1af21_0_1842"/>
          <p:cNvGrpSpPr/>
          <p:nvPr/>
        </p:nvGrpSpPr>
        <p:grpSpPr>
          <a:xfrm>
            <a:off x="5537888" y="745237"/>
            <a:ext cx="522443" cy="530526"/>
            <a:chOff x="5537620" y="745237"/>
            <a:chExt cx="522600" cy="530526"/>
          </a:xfrm>
        </p:grpSpPr>
        <p:sp>
          <p:nvSpPr>
            <p:cNvPr id="201" name="Google Shape;201;gad8fd1af21_0_1842"/>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Google Shape;202;gad8fd1af21_0_1842"/>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gad8fd1af21_0_1842"/>
          <p:cNvGrpSpPr/>
          <p:nvPr/>
        </p:nvGrpSpPr>
        <p:grpSpPr>
          <a:xfrm flipH="1" rot="10800000">
            <a:off x="5537888" y="5593542"/>
            <a:ext cx="522443" cy="530526"/>
            <a:chOff x="5537620" y="745237"/>
            <a:chExt cx="522600" cy="530526"/>
          </a:xfrm>
        </p:grpSpPr>
        <p:sp>
          <p:nvSpPr>
            <p:cNvPr id="204" name="Google Shape;204;gad8fd1af21_0_1842"/>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gad8fd1af21_0_1842"/>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gad8fd1af21_0_1842"/>
          <p:cNvGrpSpPr/>
          <p:nvPr/>
        </p:nvGrpSpPr>
        <p:grpSpPr>
          <a:xfrm>
            <a:off x="11083261" y="745237"/>
            <a:ext cx="522443" cy="530526"/>
            <a:chOff x="11140959" y="745237"/>
            <a:chExt cx="522600" cy="530526"/>
          </a:xfrm>
        </p:grpSpPr>
        <p:sp>
          <p:nvSpPr>
            <p:cNvPr id="207" name="Google Shape;207;gad8fd1af21_0_184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gad8fd1af21_0_184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gad8fd1af21_0_1842"/>
          <p:cNvGrpSpPr/>
          <p:nvPr/>
        </p:nvGrpSpPr>
        <p:grpSpPr>
          <a:xfrm flipH="1" rot="10800000">
            <a:off x="11083261" y="5593542"/>
            <a:ext cx="522443" cy="530526"/>
            <a:chOff x="11140959" y="745237"/>
            <a:chExt cx="522600" cy="530526"/>
          </a:xfrm>
        </p:grpSpPr>
        <p:sp>
          <p:nvSpPr>
            <p:cNvPr id="210" name="Google Shape;210;gad8fd1af21_0_184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gad8fd1af21_0_184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12" name="Google Shape;212;gad8fd1af21_0_1842"/>
          <p:cNvSpPr txBox="1"/>
          <p:nvPr>
            <p:ph idx="1" type="body"/>
          </p:nvPr>
        </p:nvSpPr>
        <p:spPr>
          <a:xfrm>
            <a:off x="6488723" y="1852474"/>
            <a:ext cx="42762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gad8fd1af21_0_1842"/>
          <p:cNvPicPr preferRelativeResize="0"/>
          <p:nvPr/>
        </p:nvPicPr>
        <p:blipFill rotWithShape="1">
          <a:blip r:embed="rId2">
            <a:alphaModFix/>
          </a:blip>
          <a:srcRect b="0" l="0" r="0" t="0"/>
          <a:stretch/>
        </p:blipFill>
        <p:spPr>
          <a:xfrm>
            <a:off x="0" y="1"/>
            <a:ext cx="5064605" cy="6856285"/>
          </a:xfrm>
          <a:prstGeom prst="rect">
            <a:avLst/>
          </a:prstGeom>
          <a:noFill/>
          <a:ln>
            <a:noFill/>
          </a:ln>
        </p:spPr>
      </p:pic>
      <p:pic>
        <p:nvPicPr>
          <p:cNvPr descr="A close up of a sign&#10;&#10;Description automatically generated" id="214" name="Google Shape;214;gad8fd1af21_0_1842"/>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215" name="Google Shape;215;gad8fd1af21_0_1842"/>
          <p:cNvSpPr txBox="1"/>
          <p:nvPr>
            <p:ph idx="2" type="body"/>
          </p:nvPr>
        </p:nvSpPr>
        <p:spPr>
          <a:xfrm>
            <a:off x="545154" y="1852474"/>
            <a:ext cx="3801900" cy="328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gad8fd1af21_0_1842"/>
          <p:cNvSpPr txBox="1"/>
          <p:nvPr>
            <p:ph type="title"/>
          </p:nvPr>
        </p:nvSpPr>
        <p:spPr>
          <a:xfrm>
            <a:off x="545154" y="1039190"/>
            <a:ext cx="38019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gad8fd1af21_0_1842"/>
          <p:cNvSpPr txBox="1"/>
          <p:nvPr/>
        </p:nvSpPr>
        <p:spPr>
          <a:xfrm>
            <a:off x="6380964" y="222722"/>
            <a:ext cx="44916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gad8fd1af21_0_1842"/>
          <p:cNvSpPr txBox="1"/>
          <p:nvPr/>
        </p:nvSpPr>
        <p:spPr>
          <a:xfrm>
            <a:off x="5363644" y="6473301"/>
            <a:ext cx="65262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9" name="Shape 219"/>
        <p:cNvGrpSpPr/>
        <p:nvPr/>
      </p:nvGrpSpPr>
      <p:grpSpPr>
        <a:xfrm>
          <a:off x="0" y="0"/>
          <a:ext cx="0" cy="0"/>
          <a:chOff x="0" y="0"/>
          <a:chExt cx="0" cy="0"/>
        </a:xfrm>
      </p:grpSpPr>
      <p:sp>
        <p:nvSpPr>
          <p:cNvPr id="220" name="Google Shape;220;gad8fd1af21_0_1863"/>
          <p:cNvSpPr txBox="1"/>
          <p:nvPr>
            <p:ph type="ctrTitle"/>
          </p:nvPr>
        </p:nvSpPr>
        <p:spPr>
          <a:xfrm>
            <a:off x="415507" y="992767"/>
            <a:ext cx="11358000" cy="2736900"/>
          </a:xfrm>
          <a:prstGeom prst="rect">
            <a:avLst/>
          </a:prstGeom>
        </p:spPr>
        <p:txBody>
          <a:bodyPr anchorCtr="0" anchor="b" bIns="45700" lIns="91425" spcFirstLastPara="1" rIns="91425" wrap="square" tIns="45700">
            <a:noAutofit/>
          </a:bodyPr>
          <a:lstStyle>
            <a:lvl1pPr lvl="0" rtl="0" algn="ctr">
              <a:spcBef>
                <a:spcPts val="0"/>
              </a:spcBef>
              <a:spcAft>
                <a:spcPts val="0"/>
              </a:spcAft>
              <a:buSzPts val="6900"/>
              <a:buNone/>
              <a:defRPr sz="6900"/>
            </a:lvl1pPr>
            <a:lvl2pPr lvl="1" rtl="0" algn="ctr">
              <a:spcBef>
                <a:spcPts val="0"/>
              </a:spcBef>
              <a:spcAft>
                <a:spcPts val="0"/>
              </a:spcAft>
              <a:buSzPts val="6900"/>
              <a:buNone/>
              <a:defRPr sz="6900"/>
            </a:lvl2pPr>
            <a:lvl3pPr lvl="2" rtl="0" algn="ctr">
              <a:spcBef>
                <a:spcPts val="0"/>
              </a:spcBef>
              <a:spcAft>
                <a:spcPts val="0"/>
              </a:spcAft>
              <a:buSzPts val="6900"/>
              <a:buNone/>
              <a:defRPr sz="6900"/>
            </a:lvl3pPr>
            <a:lvl4pPr lvl="3" rtl="0" algn="ctr">
              <a:spcBef>
                <a:spcPts val="0"/>
              </a:spcBef>
              <a:spcAft>
                <a:spcPts val="0"/>
              </a:spcAft>
              <a:buSzPts val="6900"/>
              <a:buNone/>
              <a:defRPr sz="6900"/>
            </a:lvl4pPr>
            <a:lvl5pPr lvl="4" rtl="0" algn="ctr">
              <a:spcBef>
                <a:spcPts val="0"/>
              </a:spcBef>
              <a:spcAft>
                <a:spcPts val="0"/>
              </a:spcAft>
              <a:buSzPts val="6900"/>
              <a:buNone/>
              <a:defRPr sz="6900"/>
            </a:lvl5pPr>
            <a:lvl6pPr lvl="5" rtl="0" algn="ctr">
              <a:spcBef>
                <a:spcPts val="0"/>
              </a:spcBef>
              <a:spcAft>
                <a:spcPts val="0"/>
              </a:spcAft>
              <a:buSzPts val="6900"/>
              <a:buNone/>
              <a:defRPr sz="6900"/>
            </a:lvl6pPr>
            <a:lvl7pPr lvl="6" rtl="0" algn="ctr">
              <a:spcBef>
                <a:spcPts val="0"/>
              </a:spcBef>
              <a:spcAft>
                <a:spcPts val="0"/>
              </a:spcAft>
              <a:buSzPts val="6900"/>
              <a:buNone/>
              <a:defRPr sz="6900"/>
            </a:lvl7pPr>
            <a:lvl8pPr lvl="7" rtl="0" algn="ctr">
              <a:spcBef>
                <a:spcPts val="0"/>
              </a:spcBef>
              <a:spcAft>
                <a:spcPts val="0"/>
              </a:spcAft>
              <a:buSzPts val="6900"/>
              <a:buNone/>
              <a:defRPr sz="6900"/>
            </a:lvl8pPr>
            <a:lvl9pPr lvl="8" rtl="0" algn="ctr">
              <a:spcBef>
                <a:spcPts val="0"/>
              </a:spcBef>
              <a:spcAft>
                <a:spcPts val="0"/>
              </a:spcAft>
              <a:buSzPts val="6900"/>
              <a:buNone/>
              <a:defRPr sz="6900"/>
            </a:lvl9pPr>
          </a:lstStyle>
          <a:p/>
        </p:txBody>
      </p:sp>
      <p:sp>
        <p:nvSpPr>
          <p:cNvPr id="221" name="Google Shape;221;gad8fd1af21_0_1863"/>
          <p:cNvSpPr txBox="1"/>
          <p:nvPr>
            <p:ph idx="1" type="subTitle"/>
          </p:nvPr>
        </p:nvSpPr>
        <p:spPr>
          <a:xfrm>
            <a:off x="415496" y="3778833"/>
            <a:ext cx="11358000" cy="1056900"/>
          </a:xfrm>
          <a:prstGeom prst="rect">
            <a:avLst/>
          </a:prstGeom>
        </p:spPr>
        <p:txBody>
          <a:bodyPr anchorCtr="0" anchor="t" bIns="45700" lIns="91425" spcFirstLastPara="1" rIns="91425" wrap="square" tIns="45700">
            <a:noAutofit/>
          </a:bodyPr>
          <a:lstStyle>
            <a:lvl1pPr lvl="0" rtl="0" algn="ctr">
              <a:lnSpc>
                <a:spcPct val="100000"/>
              </a:lnSpc>
              <a:spcBef>
                <a:spcPts val="1000"/>
              </a:spcBef>
              <a:spcAft>
                <a:spcPts val="0"/>
              </a:spcAft>
              <a:buSzPts val="3700"/>
              <a:buNone/>
              <a:defRPr sz="3700"/>
            </a:lvl1pPr>
            <a:lvl2pPr lvl="1" rtl="0" algn="ctr">
              <a:lnSpc>
                <a:spcPct val="100000"/>
              </a:lnSpc>
              <a:spcBef>
                <a:spcPts val="500"/>
              </a:spcBef>
              <a:spcAft>
                <a:spcPts val="0"/>
              </a:spcAft>
              <a:buSzPts val="3700"/>
              <a:buNone/>
              <a:defRPr sz="3700"/>
            </a:lvl2pPr>
            <a:lvl3pPr lvl="2" rtl="0" algn="ctr">
              <a:lnSpc>
                <a:spcPct val="100000"/>
              </a:lnSpc>
              <a:spcBef>
                <a:spcPts val="500"/>
              </a:spcBef>
              <a:spcAft>
                <a:spcPts val="0"/>
              </a:spcAft>
              <a:buSzPts val="3700"/>
              <a:buNone/>
              <a:defRPr sz="3700"/>
            </a:lvl3pPr>
            <a:lvl4pPr lvl="3" rtl="0" algn="ctr">
              <a:lnSpc>
                <a:spcPct val="100000"/>
              </a:lnSpc>
              <a:spcBef>
                <a:spcPts val="500"/>
              </a:spcBef>
              <a:spcAft>
                <a:spcPts val="0"/>
              </a:spcAft>
              <a:buSzPts val="3700"/>
              <a:buNone/>
              <a:defRPr sz="3700"/>
            </a:lvl4pPr>
            <a:lvl5pPr lvl="4" rtl="0" algn="ctr">
              <a:lnSpc>
                <a:spcPct val="100000"/>
              </a:lnSpc>
              <a:spcBef>
                <a:spcPts val="500"/>
              </a:spcBef>
              <a:spcAft>
                <a:spcPts val="0"/>
              </a:spcAft>
              <a:buSzPts val="3700"/>
              <a:buNone/>
              <a:defRPr sz="3700"/>
            </a:lvl5pPr>
            <a:lvl6pPr lvl="5" rtl="0" algn="ctr">
              <a:lnSpc>
                <a:spcPct val="100000"/>
              </a:lnSpc>
              <a:spcBef>
                <a:spcPts val="500"/>
              </a:spcBef>
              <a:spcAft>
                <a:spcPts val="0"/>
              </a:spcAft>
              <a:buSzPts val="3700"/>
              <a:buNone/>
              <a:defRPr sz="3700"/>
            </a:lvl6pPr>
            <a:lvl7pPr lvl="6" rtl="0" algn="ctr">
              <a:lnSpc>
                <a:spcPct val="100000"/>
              </a:lnSpc>
              <a:spcBef>
                <a:spcPts val="500"/>
              </a:spcBef>
              <a:spcAft>
                <a:spcPts val="0"/>
              </a:spcAft>
              <a:buSzPts val="3700"/>
              <a:buNone/>
              <a:defRPr sz="3700"/>
            </a:lvl7pPr>
            <a:lvl8pPr lvl="7" rtl="0" algn="ctr">
              <a:lnSpc>
                <a:spcPct val="100000"/>
              </a:lnSpc>
              <a:spcBef>
                <a:spcPts val="500"/>
              </a:spcBef>
              <a:spcAft>
                <a:spcPts val="0"/>
              </a:spcAft>
              <a:buSzPts val="3700"/>
              <a:buNone/>
              <a:defRPr sz="3700"/>
            </a:lvl8pPr>
            <a:lvl9pPr lvl="8" rtl="0" algn="ctr">
              <a:lnSpc>
                <a:spcPct val="100000"/>
              </a:lnSpc>
              <a:spcBef>
                <a:spcPts val="500"/>
              </a:spcBef>
              <a:spcAft>
                <a:spcPts val="0"/>
              </a:spcAft>
              <a:buSzPts val="3700"/>
              <a:buNone/>
              <a:defRPr sz="3700"/>
            </a:lvl9pPr>
          </a:lstStyle>
          <a:p/>
        </p:txBody>
      </p:sp>
      <p:sp>
        <p:nvSpPr>
          <p:cNvPr id="222" name="Google Shape;222;gad8fd1af21_0_1863"/>
          <p:cNvSpPr txBox="1"/>
          <p:nvPr>
            <p:ph idx="12" type="sldNum"/>
          </p:nvPr>
        </p:nvSpPr>
        <p:spPr>
          <a:xfrm>
            <a:off x="11293784" y="6217622"/>
            <a:ext cx="731400" cy="5247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23" name="Shape 223"/>
        <p:cNvGrpSpPr/>
        <p:nvPr/>
      </p:nvGrpSpPr>
      <p:grpSpPr>
        <a:xfrm>
          <a:off x="0" y="0"/>
          <a:ext cx="0" cy="0"/>
          <a:chOff x="0" y="0"/>
          <a:chExt cx="0" cy="0"/>
        </a:xfrm>
      </p:grpSpPr>
      <p:sp>
        <p:nvSpPr>
          <p:cNvPr id="224" name="Google Shape;224;gad8fd1af21_0_1867"/>
          <p:cNvSpPr txBox="1"/>
          <p:nvPr>
            <p:ph type="title"/>
          </p:nvPr>
        </p:nvSpPr>
        <p:spPr>
          <a:xfrm>
            <a:off x="415496" y="593367"/>
            <a:ext cx="11358000" cy="763500"/>
          </a:xfrm>
          <a:prstGeom prst="rect">
            <a:avLst/>
          </a:prstGeom>
        </p:spPr>
        <p:txBody>
          <a:bodyPr anchorCtr="0" anchor="ctr" bIns="45700" lIns="91425" spcFirstLastPara="1" rIns="91425" wrap="square" tIns="45700">
            <a:noAutofit/>
          </a:bodyPr>
          <a:lstStyle>
            <a:lvl1pPr lvl="0" rtl="0">
              <a:spcBef>
                <a:spcPts val="0"/>
              </a:spcBef>
              <a:spcAft>
                <a:spcPts val="0"/>
              </a:spcAft>
              <a:buSzPts val="36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25" name="Google Shape;225;gad8fd1af21_0_1867"/>
          <p:cNvSpPr txBox="1"/>
          <p:nvPr>
            <p:ph idx="1" type="body"/>
          </p:nvPr>
        </p:nvSpPr>
        <p:spPr>
          <a:xfrm>
            <a:off x="415496" y="1536633"/>
            <a:ext cx="11358000" cy="4555200"/>
          </a:xfrm>
          <a:prstGeom prst="rect">
            <a:avLst/>
          </a:prstGeom>
        </p:spPr>
        <p:txBody>
          <a:bodyPr anchorCtr="0" anchor="t" bIns="45700" lIns="91425" spcFirstLastPara="1" rIns="91425" wrap="square" tIns="45700">
            <a:noAutofit/>
          </a:bodyPr>
          <a:lstStyle>
            <a:lvl1pPr indent="-406400" lvl="0" marL="457200" rtl="0">
              <a:spcBef>
                <a:spcPts val="1000"/>
              </a:spcBef>
              <a:spcAft>
                <a:spcPts val="0"/>
              </a:spcAft>
              <a:buSzPts val="2800"/>
              <a:buChar char="•"/>
              <a:defRPr/>
            </a:lvl1pPr>
            <a:lvl2pPr indent="-381000" lvl="1" marL="914400" rtl="0">
              <a:spcBef>
                <a:spcPts val="500"/>
              </a:spcBef>
              <a:spcAft>
                <a:spcPts val="0"/>
              </a:spcAft>
              <a:buSzPts val="2400"/>
              <a:buChar char="•"/>
              <a:defRPr/>
            </a:lvl2pPr>
            <a:lvl3pPr indent="-355600" lvl="2" marL="1371600" rtl="0">
              <a:spcBef>
                <a:spcPts val="500"/>
              </a:spcBef>
              <a:spcAft>
                <a:spcPts val="0"/>
              </a:spcAft>
              <a:buSzPts val="2000"/>
              <a:buChar char="•"/>
              <a:defRPr/>
            </a:lvl3pPr>
            <a:lvl4pPr indent="-342900" lvl="3" marL="1828800" rtl="0">
              <a:spcBef>
                <a:spcPts val="500"/>
              </a:spcBef>
              <a:spcAft>
                <a:spcPts val="0"/>
              </a:spcAft>
              <a:buSzPts val="1800"/>
              <a:buChar char="•"/>
              <a:defRPr/>
            </a:lvl4pPr>
            <a:lvl5pPr indent="-342900" lvl="4" marL="2286000" rtl="0">
              <a:spcBef>
                <a:spcPts val="500"/>
              </a:spcBef>
              <a:spcAft>
                <a:spcPts val="0"/>
              </a:spcAft>
              <a:buSzPts val="1800"/>
              <a:buChar char="•"/>
              <a:defRPr/>
            </a:lvl5pPr>
            <a:lvl6pPr indent="-342900" lvl="5" marL="2743200" rtl="0">
              <a:spcBef>
                <a:spcPts val="500"/>
              </a:spcBef>
              <a:spcAft>
                <a:spcPts val="0"/>
              </a:spcAft>
              <a:buSzPts val="1800"/>
              <a:buChar char="•"/>
              <a:defRPr/>
            </a:lvl6pPr>
            <a:lvl7pPr indent="-342900" lvl="6" marL="3200400" rtl="0">
              <a:spcBef>
                <a:spcPts val="500"/>
              </a:spcBef>
              <a:spcAft>
                <a:spcPts val="0"/>
              </a:spcAft>
              <a:buSzPts val="1800"/>
              <a:buChar char="•"/>
              <a:defRPr/>
            </a:lvl7pPr>
            <a:lvl8pPr indent="-342900" lvl="7" marL="3657600" rtl="0">
              <a:spcBef>
                <a:spcPts val="500"/>
              </a:spcBef>
              <a:spcAft>
                <a:spcPts val="0"/>
              </a:spcAft>
              <a:buSzPts val="1800"/>
              <a:buChar char="•"/>
              <a:defRPr/>
            </a:lvl8pPr>
            <a:lvl9pPr indent="-342900" lvl="8" marL="4114800" rtl="0">
              <a:spcBef>
                <a:spcPts val="500"/>
              </a:spcBef>
              <a:spcAft>
                <a:spcPts val="0"/>
              </a:spcAft>
              <a:buSzPts val="1800"/>
              <a:buChar char="•"/>
              <a:defRPr/>
            </a:lvl9pPr>
          </a:lstStyle>
          <a:p/>
        </p:txBody>
      </p:sp>
      <p:sp>
        <p:nvSpPr>
          <p:cNvPr id="226" name="Google Shape;226;gad8fd1af21_0_1867"/>
          <p:cNvSpPr txBox="1"/>
          <p:nvPr>
            <p:ph idx="12" type="sldNum"/>
          </p:nvPr>
        </p:nvSpPr>
        <p:spPr>
          <a:xfrm>
            <a:off x="11293784" y="6217622"/>
            <a:ext cx="731400" cy="5247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227" name="Shape 227"/>
        <p:cNvGrpSpPr/>
        <p:nvPr/>
      </p:nvGrpSpPr>
      <p:grpSpPr>
        <a:xfrm>
          <a:off x="0" y="0"/>
          <a:ext cx="0" cy="0"/>
          <a:chOff x="0" y="0"/>
          <a:chExt cx="0" cy="0"/>
        </a:xfrm>
      </p:grpSpPr>
      <p:pic>
        <p:nvPicPr>
          <p:cNvPr descr="Overlay-ContentSlides.png" id="228" name="Google Shape;228;gad8fd1af21_0_1871"/>
          <p:cNvPicPr preferRelativeResize="0"/>
          <p:nvPr/>
        </p:nvPicPr>
        <p:blipFill rotWithShape="1">
          <a:blip r:embed="rId2">
            <a:alphaModFix/>
          </a:blip>
          <a:srcRect b="0" l="0" r="0" t="0"/>
          <a:stretch/>
        </p:blipFill>
        <p:spPr>
          <a:xfrm>
            <a:off x="201034" y="187325"/>
            <a:ext cx="8828088" cy="6481763"/>
          </a:xfrm>
          <a:prstGeom prst="rect">
            <a:avLst/>
          </a:prstGeom>
          <a:noFill/>
          <a:ln>
            <a:noFill/>
          </a:ln>
        </p:spPr>
      </p:pic>
      <p:sp>
        <p:nvSpPr>
          <p:cNvPr id="229" name="Google Shape;229;gad8fd1af21_0_1871"/>
          <p:cNvSpPr txBox="1"/>
          <p:nvPr>
            <p:ph type="title"/>
          </p:nvPr>
        </p:nvSpPr>
        <p:spPr>
          <a:xfrm>
            <a:off x="1039024" y="381000"/>
            <a:ext cx="10108800" cy="10446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36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30" name="Google Shape;230;gad8fd1af21_0_1871"/>
          <p:cNvSpPr txBox="1"/>
          <p:nvPr>
            <p:ph idx="1" type="body"/>
          </p:nvPr>
        </p:nvSpPr>
        <p:spPr>
          <a:xfrm>
            <a:off x="1039024" y="1828800"/>
            <a:ext cx="10108800" cy="42084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rgbClr val="001D4D"/>
              </a:buClr>
              <a:buSzPts val="1800"/>
              <a:buChar char="•"/>
              <a:defRPr/>
            </a:lvl1pPr>
            <a:lvl2pPr indent="-342900" lvl="1" marL="914400" rtl="0" algn="l">
              <a:spcBef>
                <a:spcPts val="600"/>
              </a:spcBef>
              <a:spcAft>
                <a:spcPts val="0"/>
              </a:spcAft>
              <a:buClr>
                <a:srgbClr val="001D4D"/>
              </a:buClr>
              <a:buSzPts val="1800"/>
              <a:buChar char="•"/>
              <a:defRPr/>
            </a:lvl2pPr>
            <a:lvl3pPr indent="-342900" lvl="2" marL="1371600" rtl="0" algn="l">
              <a:spcBef>
                <a:spcPts val="600"/>
              </a:spcBef>
              <a:spcAft>
                <a:spcPts val="0"/>
              </a:spcAft>
              <a:buClr>
                <a:srgbClr val="001D4D"/>
              </a:buClr>
              <a:buSzPts val="1800"/>
              <a:buChar char="•"/>
              <a:defRPr/>
            </a:lvl3pPr>
            <a:lvl4pPr indent="-342900" lvl="3" marL="1828800" rtl="0" algn="l">
              <a:spcBef>
                <a:spcPts val="600"/>
              </a:spcBef>
              <a:spcAft>
                <a:spcPts val="0"/>
              </a:spcAft>
              <a:buClr>
                <a:srgbClr val="001D4D"/>
              </a:buClr>
              <a:buSzPts val="1800"/>
              <a:buChar char="•"/>
              <a:defRPr/>
            </a:lvl4pPr>
            <a:lvl5pPr indent="-342900" lvl="4" marL="2286000" rtl="0" algn="l">
              <a:spcBef>
                <a:spcPts val="600"/>
              </a:spcBef>
              <a:spcAft>
                <a:spcPts val="0"/>
              </a:spcAft>
              <a:buClr>
                <a:srgbClr val="001D4D"/>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231" name="Google Shape;231;gad8fd1af21_0_1871"/>
          <p:cNvSpPr txBox="1"/>
          <p:nvPr>
            <p:ph idx="10" type="dt"/>
          </p:nvPr>
        </p:nvSpPr>
        <p:spPr>
          <a:xfrm>
            <a:off x="507873" y="6288088"/>
            <a:ext cx="25161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32" name="Google Shape;232;gad8fd1af21_0_1871"/>
          <p:cNvSpPr txBox="1"/>
          <p:nvPr>
            <p:ph idx="11" type="ftr"/>
          </p:nvPr>
        </p:nvSpPr>
        <p:spPr>
          <a:xfrm>
            <a:off x="4405798" y="6288088"/>
            <a:ext cx="69834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33" name="Google Shape;233;gad8fd1af21_0_1871"/>
          <p:cNvSpPr txBox="1"/>
          <p:nvPr>
            <p:ph idx="12" type="sldNum"/>
          </p:nvPr>
        </p:nvSpPr>
        <p:spPr>
          <a:xfrm>
            <a:off x="11202830" y="219075"/>
            <a:ext cx="6582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gad8fd1af21_0_1666"/>
          <p:cNvSpPr txBox="1"/>
          <p:nvPr>
            <p:ph idx="1" type="body"/>
          </p:nvPr>
        </p:nvSpPr>
        <p:spPr>
          <a:xfrm>
            <a:off x="2993325" y="2799440"/>
            <a:ext cx="6202200" cy="12591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gad8fd1af21_0_1666"/>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gad8fd1af21_0_1666"/>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sp>
        <p:nvSpPr>
          <p:cNvPr id="27" name="Google Shape;27;gad8fd1af21_0_1670"/>
          <p:cNvSpPr/>
          <p:nvPr>
            <p:ph idx="2" type="pic"/>
          </p:nvPr>
        </p:nvSpPr>
        <p:spPr>
          <a:xfrm flipH="1">
            <a:off x="3721046" y="880677"/>
            <a:ext cx="7986000" cy="5366100"/>
          </a:xfrm>
          <a:prstGeom prst="corner">
            <a:avLst>
              <a:gd fmla="val 57242" name="adj1"/>
              <a:gd fmla="val 95740" name="adj2"/>
            </a:avLst>
          </a:prstGeom>
          <a:blipFill rotWithShape="0">
            <a:blip r:embed="rId2">
              <a:alphaModFix amt="0"/>
            </a:blip>
            <a:stretch>
              <a:fillRect b="0" l="0" r="0" t="0"/>
            </a:stretch>
          </a:blip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8" name="Google Shape;28;gad8fd1af21_0_1670"/>
          <p:cNvSpPr txBox="1"/>
          <p:nvPr>
            <p:ph idx="1" type="body"/>
          </p:nvPr>
        </p:nvSpPr>
        <p:spPr>
          <a:xfrm>
            <a:off x="839578" y="2951929"/>
            <a:ext cx="2469000" cy="30414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gad8fd1af21_0_1670"/>
          <p:cNvSpPr txBox="1"/>
          <p:nvPr>
            <p:ph type="title"/>
          </p:nvPr>
        </p:nvSpPr>
        <p:spPr>
          <a:xfrm>
            <a:off x="839578" y="748430"/>
            <a:ext cx="4719600" cy="185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gad8fd1af21_0_1670"/>
          <p:cNvPicPr preferRelativeResize="0"/>
          <p:nvPr/>
        </p:nvPicPr>
        <p:blipFill rotWithShape="1">
          <a:blip r:embed="rId3">
            <a:alphaModFix/>
          </a:blip>
          <a:srcRect b="0" l="0" r="0" t="0"/>
          <a:stretch/>
        </p:blipFill>
        <p:spPr>
          <a:xfrm>
            <a:off x="207602" y="6123851"/>
            <a:ext cx="1217245" cy="563739"/>
          </a:xfrm>
          <a:prstGeom prst="rect">
            <a:avLst/>
          </a:prstGeom>
          <a:noFill/>
          <a:ln>
            <a:noFill/>
          </a:ln>
        </p:spPr>
      </p:pic>
      <p:grpSp>
        <p:nvGrpSpPr>
          <p:cNvPr id="31" name="Google Shape;31;gad8fd1af21_0_1670"/>
          <p:cNvGrpSpPr/>
          <p:nvPr/>
        </p:nvGrpSpPr>
        <p:grpSpPr>
          <a:xfrm>
            <a:off x="3720605" y="773552"/>
            <a:ext cx="7985813" cy="2408545"/>
            <a:chOff x="3673804" y="736031"/>
            <a:chExt cx="7988209" cy="2408545"/>
          </a:xfrm>
        </p:grpSpPr>
        <p:sp>
          <p:nvSpPr>
            <p:cNvPr id="32" name="Google Shape;32;gad8fd1af21_0_1670"/>
            <p:cNvSpPr/>
            <p:nvPr/>
          </p:nvSpPr>
          <p:spPr>
            <a:xfrm>
              <a:off x="6426113" y="736031"/>
              <a:ext cx="5235900" cy="1104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gad8fd1af21_0_1670"/>
            <p:cNvSpPr/>
            <p:nvPr/>
          </p:nvSpPr>
          <p:spPr>
            <a:xfrm rot="5400000">
              <a:off x="6048904" y="1212164"/>
              <a:ext cx="861000" cy="106800"/>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 name="Google Shape;34;gad8fd1af21_0_1670"/>
            <p:cNvSpPr/>
            <p:nvPr/>
          </p:nvSpPr>
          <p:spPr>
            <a:xfrm rot="-5400000">
              <a:off x="5741965" y="2347394"/>
              <a:ext cx="1475100" cy="106800"/>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 name="Google Shape;35;gad8fd1af21_0_1670"/>
            <p:cNvSpPr/>
            <p:nvPr/>
          </p:nvSpPr>
          <p:spPr>
            <a:xfrm flipH="1">
              <a:off x="3673804" y="3034776"/>
              <a:ext cx="2859000" cy="1098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36" name="Google Shape;36;gad8fd1af21_0_1670"/>
          <p:cNvSpPr txBox="1"/>
          <p:nvPr/>
        </p:nvSpPr>
        <p:spPr>
          <a:xfrm>
            <a:off x="7258406" y="6475545"/>
            <a:ext cx="46848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gad8fd1af21_0_1681"/>
          <p:cNvSpPr/>
          <p:nvPr/>
        </p:nvSpPr>
        <p:spPr>
          <a:xfrm>
            <a:off x="0" y="0"/>
            <a:ext cx="12189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9" name="Google Shape;39;gad8fd1af21_0_1681"/>
          <p:cNvGrpSpPr/>
          <p:nvPr/>
        </p:nvGrpSpPr>
        <p:grpSpPr>
          <a:xfrm rot="10800000">
            <a:off x="10642099" y="5408697"/>
            <a:ext cx="735379" cy="746571"/>
            <a:chOff x="897887" y="745236"/>
            <a:chExt cx="735600" cy="746571"/>
          </a:xfrm>
        </p:grpSpPr>
        <p:sp>
          <p:nvSpPr>
            <p:cNvPr id="40" name="Google Shape;40;gad8fd1af21_0_1681"/>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gad8fd1af21_0_1681"/>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gad8fd1af21_0_1681"/>
          <p:cNvGrpSpPr/>
          <p:nvPr/>
        </p:nvGrpSpPr>
        <p:grpSpPr>
          <a:xfrm flipH="1" rot="10800000">
            <a:off x="789232" y="5408697"/>
            <a:ext cx="735379" cy="746571"/>
            <a:chOff x="897887" y="745236"/>
            <a:chExt cx="735600" cy="746571"/>
          </a:xfrm>
        </p:grpSpPr>
        <p:sp>
          <p:nvSpPr>
            <p:cNvPr id="43" name="Google Shape;43;gad8fd1af21_0_1681"/>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gad8fd1af21_0_1681"/>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gad8fd1af21_0_1681"/>
          <p:cNvGrpSpPr/>
          <p:nvPr/>
        </p:nvGrpSpPr>
        <p:grpSpPr>
          <a:xfrm flipH="1">
            <a:off x="10642099" y="745236"/>
            <a:ext cx="735379" cy="746571"/>
            <a:chOff x="897887" y="745236"/>
            <a:chExt cx="735600" cy="746571"/>
          </a:xfrm>
        </p:grpSpPr>
        <p:sp>
          <p:nvSpPr>
            <p:cNvPr id="46" name="Google Shape;46;gad8fd1af21_0_1681"/>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gad8fd1af21_0_1681"/>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8" name="Google Shape;48;gad8fd1af21_0_1681"/>
          <p:cNvSpPr txBox="1"/>
          <p:nvPr>
            <p:ph idx="1" type="body"/>
          </p:nvPr>
        </p:nvSpPr>
        <p:spPr>
          <a:xfrm>
            <a:off x="2417986" y="2310784"/>
            <a:ext cx="7508700" cy="3394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gad8fd1af21_0_1681"/>
          <p:cNvSpPr txBox="1"/>
          <p:nvPr>
            <p:ph type="title"/>
          </p:nvPr>
        </p:nvSpPr>
        <p:spPr>
          <a:xfrm>
            <a:off x="2417985" y="1198471"/>
            <a:ext cx="7508700" cy="846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0" name="Google Shape;50;gad8fd1af21_0_1681"/>
          <p:cNvGrpSpPr/>
          <p:nvPr/>
        </p:nvGrpSpPr>
        <p:grpSpPr>
          <a:xfrm flipH="1" rot="-5400000">
            <a:off x="786330" y="682566"/>
            <a:ext cx="731400" cy="747547"/>
            <a:chOff x="897887" y="745236"/>
            <a:chExt cx="731400" cy="747771"/>
          </a:xfrm>
        </p:grpSpPr>
        <p:sp>
          <p:nvSpPr>
            <p:cNvPr id="51" name="Google Shape;51;gad8fd1af21_0_1681"/>
            <p:cNvSpPr/>
            <p:nvPr/>
          </p:nvSpPr>
          <p:spPr>
            <a:xfrm flipH="1" rot="-5400000">
              <a:off x="1184387" y="458736"/>
              <a:ext cx="158400" cy="7314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gad8fd1af21_0_1681"/>
            <p:cNvSpPr/>
            <p:nvPr/>
          </p:nvSpPr>
          <p:spPr>
            <a:xfrm flipH="1">
              <a:off x="897983" y="898707"/>
              <a:ext cx="158400" cy="59430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3" name="Google Shape;53;gad8fd1af21_0_1681"/>
          <p:cNvSpPr txBox="1"/>
          <p:nvPr/>
        </p:nvSpPr>
        <p:spPr>
          <a:xfrm>
            <a:off x="3848661" y="222722"/>
            <a:ext cx="44916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54" name="Google Shape;54;gad8fd1af21_0_1681"/>
          <p:cNvSpPr txBox="1"/>
          <p:nvPr/>
        </p:nvSpPr>
        <p:spPr>
          <a:xfrm>
            <a:off x="3848660" y="6404446"/>
            <a:ext cx="44916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gad8fd1af21_0_1699"/>
          <p:cNvPicPr preferRelativeResize="0"/>
          <p:nvPr/>
        </p:nvPicPr>
        <p:blipFill rotWithShape="1">
          <a:blip r:embed="rId2">
            <a:alphaModFix/>
          </a:blip>
          <a:srcRect b="0" l="0" r="0" t="0"/>
          <a:stretch/>
        </p:blipFill>
        <p:spPr>
          <a:xfrm>
            <a:off x="-1" y="0"/>
            <a:ext cx="12188950" cy="6856285"/>
          </a:xfrm>
          <a:prstGeom prst="rect">
            <a:avLst/>
          </a:prstGeom>
          <a:noFill/>
          <a:ln>
            <a:noFill/>
          </a:ln>
        </p:spPr>
      </p:pic>
      <p:sp>
        <p:nvSpPr>
          <p:cNvPr id="57" name="Google Shape;57;gad8fd1af21_0_1699"/>
          <p:cNvSpPr txBox="1"/>
          <p:nvPr/>
        </p:nvSpPr>
        <p:spPr>
          <a:xfrm>
            <a:off x="3243362" y="1626141"/>
            <a:ext cx="5789700" cy="9309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3510"/>
              <a:buFont typeface="Arial"/>
              <a:buNone/>
            </a:pPr>
            <a:r>
              <a:t/>
            </a:r>
            <a:endParaRPr b="0" i="0" sz="3509" u="none" cap="none" strike="noStrike">
              <a:solidFill>
                <a:srgbClr val="3F3F3F"/>
              </a:solidFill>
              <a:latin typeface="Arial"/>
              <a:ea typeface="Arial"/>
              <a:cs typeface="Arial"/>
              <a:sym typeface="Arial"/>
            </a:endParaRPr>
          </a:p>
        </p:txBody>
      </p:sp>
      <p:sp>
        <p:nvSpPr>
          <p:cNvPr id="58" name="Google Shape;58;gad8fd1af21_0_1699"/>
          <p:cNvSpPr txBox="1"/>
          <p:nvPr>
            <p:ph idx="1" type="body"/>
          </p:nvPr>
        </p:nvSpPr>
        <p:spPr>
          <a:xfrm>
            <a:off x="2228632" y="2737943"/>
            <a:ext cx="8145300" cy="29670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gad8fd1af21_0_1699"/>
          <p:cNvSpPr txBox="1"/>
          <p:nvPr>
            <p:ph type="title"/>
          </p:nvPr>
        </p:nvSpPr>
        <p:spPr>
          <a:xfrm>
            <a:off x="3959373" y="1809715"/>
            <a:ext cx="43578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gad8fd1af21_0_1699"/>
          <p:cNvSpPr txBox="1"/>
          <p:nvPr/>
        </p:nvSpPr>
        <p:spPr>
          <a:xfrm>
            <a:off x="245878" y="6439788"/>
            <a:ext cx="65262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gad8fd1af21_0_1705"/>
          <p:cNvPicPr preferRelativeResize="0"/>
          <p:nvPr/>
        </p:nvPicPr>
        <p:blipFill rotWithShape="1">
          <a:blip r:embed="rId2">
            <a:alphaModFix/>
          </a:blip>
          <a:srcRect b="0" l="0" r="0" t="0"/>
          <a:stretch/>
        </p:blipFill>
        <p:spPr>
          <a:xfrm>
            <a:off x="0" y="0"/>
            <a:ext cx="12188950" cy="6856285"/>
          </a:xfrm>
          <a:prstGeom prst="rect">
            <a:avLst/>
          </a:prstGeom>
          <a:noFill/>
          <a:ln>
            <a:noFill/>
          </a:ln>
        </p:spPr>
      </p:pic>
      <p:sp>
        <p:nvSpPr>
          <p:cNvPr id="63" name="Google Shape;63;gad8fd1af21_0_1705"/>
          <p:cNvSpPr txBox="1"/>
          <p:nvPr>
            <p:ph idx="1" type="body"/>
          </p:nvPr>
        </p:nvSpPr>
        <p:spPr>
          <a:xfrm>
            <a:off x="2228632" y="2737943"/>
            <a:ext cx="8145300" cy="29670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gad8fd1af21_0_1705"/>
          <p:cNvSpPr txBox="1"/>
          <p:nvPr>
            <p:ph type="title"/>
          </p:nvPr>
        </p:nvSpPr>
        <p:spPr>
          <a:xfrm>
            <a:off x="3959373" y="1809715"/>
            <a:ext cx="43578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gad8fd1af21_0_1705"/>
          <p:cNvSpPr txBox="1"/>
          <p:nvPr/>
        </p:nvSpPr>
        <p:spPr>
          <a:xfrm>
            <a:off x="245880" y="6483240"/>
            <a:ext cx="4684800" cy="2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66" name="Google Shape;66;gad8fd1af21_0_1705"/>
          <p:cNvSpPr txBox="1"/>
          <p:nvPr/>
        </p:nvSpPr>
        <p:spPr>
          <a:xfrm>
            <a:off x="7258403" y="6473301"/>
            <a:ext cx="46848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gad8fd1af21_0_1711"/>
          <p:cNvSpPr/>
          <p:nvPr/>
        </p:nvSpPr>
        <p:spPr>
          <a:xfrm>
            <a:off x="0" y="0"/>
            <a:ext cx="12189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69" name="Google Shape;69;gad8fd1af21_0_1711"/>
          <p:cNvGrpSpPr/>
          <p:nvPr/>
        </p:nvGrpSpPr>
        <p:grpSpPr>
          <a:xfrm flipH="1" rot="10800000">
            <a:off x="11181756" y="298640"/>
            <a:ext cx="735379" cy="746571"/>
            <a:chOff x="10666926" y="5421429"/>
            <a:chExt cx="735600" cy="746571"/>
          </a:xfrm>
        </p:grpSpPr>
        <p:sp>
          <p:nvSpPr>
            <p:cNvPr id="70" name="Google Shape;70;gad8fd1af21_0_1711"/>
            <p:cNvSpPr/>
            <p:nvPr/>
          </p:nvSpPr>
          <p:spPr>
            <a:xfrm flipH="1" rot="5400000">
              <a:off x="10955526" y="5721000"/>
              <a:ext cx="158400" cy="735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1" name="Google Shape;71;gad8fd1af21_0_1711"/>
            <p:cNvSpPr/>
            <p:nvPr/>
          </p:nvSpPr>
          <p:spPr>
            <a:xfrm flipH="1" rot="10800000">
              <a:off x="11244030" y="5421429"/>
              <a:ext cx="158400" cy="5931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72" name="Google Shape;72;gad8fd1af21_0_1711"/>
          <p:cNvSpPr txBox="1"/>
          <p:nvPr>
            <p:ph idx="1" type="body"/>
          </p:nvPr>
        </p:nvSpPr>
        <p:spPr>
          <a:xfrm>
            <a:off x="3281382" y="1788668"/>
            <a:ext cx="7900800" cy="42495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gad8fd1af21_0_1711"/>
          <p:cNvSpPr txBox="1"/>
          <p:nvPr/>
        </p:nvSpPr>
        <p:spPr>
          <a:xfrm>
            <a:off x="3281382" y="894071"/>
            <a:ext cx="6104100" cy="7218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gad8fd1af21_0_1711"/>
          <p:cNvSpPr txBox="1"/>
          <p:nvPr>
            <p:ph type="title"/>
          </p:nvPr>
        </p:nvSpPr>
        <p:spPr>
          <a:xfrm>
            <a:off x="3281382" y="819848"/>
            <a:ext cx="7900800" cy="747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5" name="Google Shape;75;gad8fd1af21_0_1711"/>
          <p:cNvPicPr preferRelativeResize="0"/>
          <p:nvPr/>
        </p:nvPicPr>
        <p:blipFill rotWithShape="1">
          <a:blip r:embed="rId2">
            <a:alphaModFix/>
          </a:blip>
          <a:srcRect b="0" l="0" r="0" t="0"/>
          <a:stretch/>
        </p:blipFill>
        <p:spPr>
          <a:xfrm>
            <a:off x="0" y="1"/>
            <a:ext cx="2465181" cy="6856283"/>
          </a:xfrm>
          <a:prstGeom prst="rect">
            <a:avLst/>
          </a:prstGeom>
          <a:noFill/>
          <a:ln>
            <a:noFill/>
          </a:ln>
        </p:spPr>
      </p:pic>
      <p:pic>
        <p:nvPicPr>
          <p:cNvPr descr="A close up of a sign&#10;&#10;Description automatically generated" id="76" name="Google Shape;76;gad8fd1af21_0_1711"/>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sp>
        <p:nvSpPr>
          <p:cNvPr id="77" name="Google Shape;77;gad8fd1af21_0_1711"/>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gad8fd1af21_0_1722"/>
          <p:cNvSpPr/>
          <p:nvPr/>
        </p:nvSpPr>
        <p:spPr>
          <a:xfrm>
            <a:off x="0" y="0"/>
            <a:ext cx="12189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gad8fd1af21_0_1722"/>
          <p:cNvSpPr txBox="1"/>
          <p:nvPr>
            <p:ph idx="1" type="body"/>
          </p:nvPr>
        </p:nvSpPr>
        <p:spPr>
          <a:xfrm>
            <a:off x="3281382" y="1788667"/>
            <a:ext cx="7927500" cy="4175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gad8fd1af21_0_1722"/>
          <p:cNvSpPr txBox="1"/>
          <p:nvPr>
            <p:ph type="title"/>
          </p:nvPr>
        </p:nvSpPr>
        <p:spPr>
          <a:xfrm>
            <a:off x="3281382" y="819848"/>
            <a:ext cx="7927500" cy="747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2" name="Google Shape;82;gad8fd1af21_0_1722"/>
          <p:cNvPicPr preferRelativeResize="0"/>
          <p:nvPr/>
        </p:nvPicPr>
        <p:blipFill rotWithShape="1">
          <a:blip r:embed="rId2">
            <a:alphaModFix/>
          </a:blip>
          <a:srcRect b="0" l="0" r="0" t="0"/>
          <a:stretch/>
        </p:blipFill>
        <p:spPr>
          <a:xfrm>
            <a:off x="0" y="1"/>
            <a:ext cx="2465181" cy="6856285"/>
          </a:xfrm>
          <a:prstGeom prst="rect">
            <a:avLst/>
          </a:prstGeom>
          <a:noFill/>
          <a:ln>
            <a:noFill/>
          </a:ln>
        </p:spPr>
      </p:pic>
      <p:pic>
        <p:nvPicPr>
          <p:cNvPr descr="A close up of a sign&#10;&#10;Description automatically generated" id="83" name="Google Shape;83;gad8fd1af21_0_1722"/>
          <p:cNvPicPr preferRelativeResize="0"/>
          <p:nvPr/>
        </p:nvPicPr>
        <p:blipFill rotWithShape="1">
          <a:blip r:embed="rId3">
            <a:alphaModFix/>
          </a:blip>
          <a:srcRect b="0" l="0" r="0" t="0"/>
          <a:stretch/>
        </p:blipFill>
        <p:spPr>
          <a:xfrm>
            <a:off x="545154" y="5713629"/>
            <a:ext cx="1217245" cy="563739"/>
          </a:xfrm>
          <a:prstGeom prst="rect">
            <a:avLst/>
          </a:prstGeom>
          <a:noFill/>
          <a:ln>
            <a:noFill/>
          </a:ln>
        </p:spPr>
      </p:pic>
      <p:grpSp>
        <p:nvGrpSpPr>
          <p:cNvPr id="84" name="Google Shape;84;gad8fd1af21_0_1722"/>
          <p:cNvGrpSpPr/>
          <p:nvPr/>
        </p:nvGrpSpPr>
        <p:grpSpPr>
          <a:xfrm>
            <a:off x="2393383" y="0"/>
            <a:ext cx="9796176" cy="6888989"/>
            <a:chOff x="2421468" y="-1"/>
            <a:chExt cx="9810892" cy="6873867"/>
          </a:xfrm>
        </p:grpSpPr>
        <p:sp>
          <p:nvSpPr>
            <p:cNvPr id="85" name="Google Shape;85;gad8fd1af21_0_1722"/>
            <p:cNvSpPr/>
            <p:nvPr/>
          </p:nvSpPr>
          <p:spPr>
            <a:xfrm flipH="1" rot="-5400000">
              <a:off x="-852882" y="3408890"/>
              <a:ext cx="6723600" cy="174900"/>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gad8fd1af21_0_1722"/>
            <p:cNvSpPr/>
            <p:nvPr/>
          </p:nvSpPr>
          <p:spPr>
            <a:xfrm flipH="1">
              <a:off x="2421599" y="-1"/>
              <a:ext cx="97704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gad8fd1af21_0_1722"/>
            <p:cNvSpPr/>
            <p:nvPr/>
          </p:nvSpPr>
          <p:spPr>
            <a:xfrm flipH="1">
              <a:off x="2421533" y="6739466"/>
              <a:ext cx="52662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gad8fd1af21_0_1722"/>
            <p:cNvSpPr/>
            <p:nvPr/>
          </p:nvSpPr>
          <p:spPr>
            <a:xfrm flipH="1" rot="-5400000">
              <a:off x="11018860" y="1038599"/>
              <a:ext cx="2252100" cy="1749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9" name="Google Shape;89;gad8fd1af21_0_1722"/>
          <p:cNvSpPr txBox="1"/>
          <p:nvPr/>
        </p:nvSpPr>
        <p:spPr>
          <a:xfrm>
            <a:off x="5416806" y="6483240"/>
            <a:ext cx="6526200" cy="2307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5" Type="http://schemas.openxmlformats.org/officeDocument/2006/relationships/theme" Target="../theme/theme1.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gad8fd1af21_0_1653"/>
          <p:cNvSpPr txBox="1"/>
          <p:nvPr>
            <p:ph type="title"/>
          </p:nvPr>
        </p:nvSpPr>
        <p:spPr>
          <a:xfrm>
            <a:off x="837990" y="365125"/>
            <a:ext cx="10512900" cy="13257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gad8fd1af21_0_1653"/>
          <p:cNvSpPr txBox="1"/>
          <p:nvPr>
            <p:ph idx="1" type="body"/>
          </p:nvPr>
        </p:nvSpPr>
        <p:spPr>
          <a:xfrm>
            <a:off x="837990" y="1825625"/>
            <a:ext cx="10512900" cy="4351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gad8fd1af21_0_1653"/>
          <p:cNvPicPr preferRelativeResize="0"/>
          <p:nvPr/>
        </p:nvPicPr>
        <p:blipFill rotWithShape="1">
          <a:blip r:embed="rId1">
            <a:alphaModFix/>
          </a:blip>
          <a:srcRect b="0" l="0" r="0" t="0"/>
          <a:stretch/>
        </p:blipFill>
        <p:spPr>
          <a:xfrm>
            <a:off x="0" y="3060"/>
            <a:ext cx="12188950" cy="6853226"/>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1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1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mailto:cbarb035@fiu.edu" TargetMode="External"/><Relationship Id="rId4" Type="http://schemas.openxmlformats.org/officeDocument/2006/relationships/hyperlink" Target="https://github.com/cbarb" TargetMode="External"/><Relationship Id="rId9" Type="http://schemas.openxmlformats.org/officeDocument/2006/relationships/hyperlink" Target="https://www.linkedin.com/in/martynmallo/" TargetMode="External"/><Relationship Id="rId5" Type="http://schemas.openxmlformats.org/officeDocument/2006/relationships/hyperlink" Target="https://www.linkedin.com/in/carlos-barbachano" TargetMode="External"/><Relationship Id="rId6" Type="http://schemas.openxmlformats.org/officeDocument/2006/relationships/hyperlink" Target="https://www.linkedin.com/in/carlos-barbachano" TargetMode="External"/><Relationship Id="rId7" Type="http://schemas.openxmlformats.org/officeDocument/2006/relationships/hyperlink" Target="mailto:mmall024@fiu.edu" TargetMode="External"/><Relationship Id="rId8" Type="http://schemas.openxmlformats.org/officeDocument/2006/relationships/hyperlink" Target="https://github.com/HeIp" TargetMode="External"/><Relationship Id="rId11" Type="http://schemas.openxmlformats.org/officeDocument/2006/relationships/hyperlink" Target="https://github.com/jessica" TargetMode="External"/><Relationship Id="rId10" Type="http://schemas.openxmlformats.org/officeDocument/2006/relationships/hyperlink" Target="mailto:jmore178@fiu.edu" TargetMode="External"/><Relationship Id="rId12" Type="http://schemas.openxmlformats.org/officeDocument/2006/relationships/hyperlink" Target="https://www.linkedin.com/in/jm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
          <p:cNvSpPr txBox="1"/>
          <p:nvPr>
            <p:ph type="title"/>
          </p:nvPr>
        </p:nvSpPr>
        <p:spPr>
          <a:xfrm>
            <a:off x="1603326" y="3819308"/>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Font typeface="Arial"/>
              <a:buNone/>
            </a:pPr>
            <a:r>
              <a:rPr lang="en-US" sz="2100">
                <a:solidFill>
                  <a:schemeClr val="lt1"/>
                </a:solidFill>
                <a:latin typeface="Roboto"/>
                <a:ea typeface="Roboto"/>
                <a:cs typeface="Roboto"/>
                <a:sym typeface="Roboto"/>
              </a:rPr>
              <a:t>Team Members: Carlos A. Barbachano, Martyn Mallo, Jessica Moreno</a:t>
            </a:r>
            <a:br>
              <a:rPr lang="en-US" sz="2100">
                <a:solidFill>
                  <a:schemeClr val="lt1"/>
                </a:solidFill>
                <a:latin typeface="Roboto"/>
                <a:ea typeface="Roboto"/>
                <a:cs typeface="Roboto"/>
                <a:sym typeface="Roboto"/>
              </a:rPr>
            </a:br>
            <a:r>
              <a:rPr lang="en-US" sz="2100">
                <a:solidFill>
                  <a:schemeClr val="lt1"/>
                </a:solidFill>
                <a:latin typeface="Roboto"/>
                <a:ea typeface="Roboto"/>
                <a:cs typeface="Roboto"/>
                <a:sym typeface="Roboto"/>
              </a:rPr>
              <a:t>Product Owner: Gregory Reis</a:t>
            </a:r>
            <a:br>
              <a:rPr lang="en-US" sz="2100">
                <a:solidFill>
                  <a:schemeClr val="lt1"/>
                </a:solidFill>
                <a:latin typeface="Roboto"/>
                <a:ea typeface="Roboto"/>
                <a:cs typeface="Roboto"/>
                <a:sym typeface="Roboto"/>
              </a:rPr>
            </a:br>
            <a:r>
              <a:rPr lang="en-US" sz="2100">
                <a:solidFill>
                  <a:schemeClr val="lt1"/>
                </a:solidFill>
                <a:latin typeface="Roboto"/>
                <a:ea typeface="Roboto"/>
                <a:cs typeface="Roboto"/>
                <a:sym typeface="Roboto"/>
              </a:rPr>
              <a:t>Professor: Masoud Sadjadi</a:t>
            </a:r>
            <a:endParaRPr>
              <a:latin typeface="Roboto"/>
              <a:ea typeface="Roboto"/>
              <a:cs typeface="Roboto"/>
              <a:sym typeface="Roboto"/>
            </a:endParaRPr>
          </a:p>
        </p:txBody>
      </p:sp>
      <p:sp>
        <p:nvSpPr>
          <p:cNvPr id="240" name="Google Shape;240;p1"/>
          <p:cNvSpPr txBox="1"/>
          <p:nvPr>
            <p:ph idx="4294967295" type="subTitle"/>
          </p:nvPr>
        </p:nvSpPr>
        <p:spPr>
          <a:xfrm>
            <a:off x="415496" y="5571633"/>
            <a:ext cx="11358000" cy="10569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sz="2700">
                <a:latin typeface="Roboto"/>
                <a:ea typeface="Roboto"/>
                <a:cs typeface="Roboto"/>
                <a:sym typeface="Roboto"/>
              </a:rPr>
              <a:t>December 4th, 2020</a:t>
            </a:r>
            <a:endParaRPr sz="2700">
              <a:latin typeface="Roboto"/>
              <a:ea typeface="Roboto"/>
              <a:cs typeface="Roboto"/>
              <a:sym typeface="Roboto"/>
            </a:endParaRPr>
          </a:p>
        </p:txBody>
      </p:sp>
      <p:pic>
        <p:nvPicPr>
          <p:cNvPr descr="A picture containing drawing&#10;&#10;Description automatically generated" id="241" name="Google Shape;241;p1"/>
          <p:cNvPicPr preferRelativeResize="0"/>
          <p:nvPr/>
        </p:nvPicPr>
        <p:blipFill rotWithShape="1">
          <a:blip r:embed="rId3">
            <a:alphaModFix/>
          </a:blip>
          <a:srcRect b="0" l="0" r="0" t="0"/>
          <a:stretch/>
        </p:blipFill>
        <p:spPr>
          <a:xfrm>
            <a:off x="3766604" y="814670"/>
            <a:ext cx="4658792" cy="895922"/>
          </a:xfrm>
          <a:prstGeom prst="rect">
            <a:avLst/>
          </a:prstGeom>
          <a:noFill/>
          <a:ln>
            <a:noFill/>
          </a:ln>
        </p:spPr>
      </p:pic>
      <p:sp>
        <p:nvSpPr>
          <p:cNvPr id="242" name="Google Shape;242;p1"/>
          <p:cNvSpPr txBox="1"/>
          <p:nvPr/>
        </p:nvSpPr>
        <p:spPr>
          <a:xfrm>
            <a:off x="4594475" y="1815600"/>
            <a:ext cx="3000000" cy="8412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n-US" sz="2700">
                <a:solidFill>
                  <a:schemeClr val="lt1"/>
                </a:solidFill>
                <a:latin typeface="Roboto"/>
                <a:ea typeface="Roboto"/>
                <a:cs typeface="Roboto"/>
                <a:sym typeface="Roboto"/>
              </a:rPr>
              <a:t>Fall 2020</a:t>
            </a:r>
            <a:endParaRPr sz="2700">
              <a:solidFill>
                <a:schemeClr val="lt1"/>
              </a:solidFill>
              <a:latin typeface="Roboto"/>
              <a:ea typeface="Roboto"/>
              <a:cs typeface="Roboto"/>
              <a:sym typeface="Roboto"/>
            </a:endParaRPr>
          </a:p>
        </p:txBody>
      </p:sp>
      <p:sp>
        <p:nvSpPr>
          <p:cNvPr id="243" name="Google Shape;243;p1"/>
          <p:cNvSpPr txBox="1"/>
          <p:nvPr/>
        </p:nvSpPr>
        <p:spPr>
          <a:xfrm>
            <a:off x="2883600" y="2913000"/>
            <a:ext cx="6220800" cy="7257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Clr>
                <a:schemeClr val="dk1"/>
              </a:buClr>
              <a:buFont typeface="Arial"/>
              <a:buNone/>
            </a:pPr>
            <a:r>
              <a:rPr lang="en-US" sz="4400">
                <a:solidFill>
                  <a:schemeClr val="lt1"/>
                </a:solidFill>
                <a:latin typeface="Roboto"/>
                <a:ea typeface="Roboto"/>
                <a:cs typeface="Roboto"/>
                <a:sym typeface="Roboto"/>
              </a:rPr>
              <a:t>MathBotics</a:t>
            </a:r>
            <a:endParaRPr sz="2200">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ga345d18101_0_6"/>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307" name="Google Shape;307;ga345d18101_0_6"/>
          <p:cNvSpPr txBox="1"/>
          <p:nvPr>
            <p:ph idx="1" type="body"/>
          </p:nvPr>
        </p:nvSpPr>
        <p:spPr>
          <a:xfrm>
            <a:off x="1589825" y="1939925"/>
            <a:ext cx="8982300" cy="4461900"/>
          </a:xfrm>
          <a:prstGeom prst="rect">
            <a:avLst/>
          </a:prstGeom>
          <a:noFill/>
          <a:ln>
            <a:noFill/>
          </a:ln>
        </p:spPr>
        <p:txBody>
          <a:bodyPr anchorCtr="0" anchor="t" bIns="45700" lIns="91425" spcFirstLastPara="1" rIns="91425" wrap="square" tIns="45700">
            <a:noAutofit/>
          </a:bodyPr>
          <a:lstStyle/>
          <a:p>
            <a:pPr indent="-304800" lvl="0" marL="457200" rtl="0" algn="l">
              <a:lnSpc>
                <a:spcPct val="150000"/>
              </a:lnSpc>
              <a:spcBef>
                <a:spcPts val="0"/>
              </a:spcBef>
              <a:spcAft>
                <a:spcPts val="0"/>
              </a:spcAft>
              <a:buClr>
                <a:srgbClr val="FFFFFF"/>
              </a:buClr>
              <a:buSzPts val="1200"/>
              <a:buFont typeface="Roboto"/>
              <a:buAutoNum type="arabicPeriod" startAt="33"/>
            </a:pPr>
            <a:r>
              <a:rPr lang="en-US" sz="1200">
                <a:solidFill>
                  <a:srgbClr val="FFFFFF"/>
                </a:solidFill>
                <a:latin typeface="Roboto"/>
                <a:ea typeface="Roboto"/>
                <a:cs typeface="Roboto"/>
                <a:sym typeface="Roboto"/>
              </a:rPr>
              <a:t>Bug: Fix yarn gen command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generate the gql type and prisma files</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33"/>
            </a:pPr>
            <a:r>
              <a:rPr lang="en-US" sz="1200">
                <a:solidFill>
                  <a:srgbClr val="FFFFFF"/>
                </a:solidFill>
                <a:latin typeface="Roboto"/>
                <a:ea typeface="Roboto"/>
                <a:cs typeface="Roboto"/>
                <a:sym typeface="Roboto"/>
              </a:rPr>
              <a:t>Bug: Fix yarn seed command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create an admin/users</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33"/>
            </a:pPr>
            <a:r>
              <a:rPr lang="en-US" sz="1200">
                <a:solidFill>
                  <a:srgbClr val="FFFFFF"/>
                </a:solidFill>
                <a:latin typeface="Roboto"/>
                <a:ea typeface="Roboto"/>
                <a:cs typeface="Roboto"/>
                <a:sym typeface="Roboto"/>
              </a:rPr>
              <a:t>Bug: Fix prisma.schema file syntax</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have a schema of the database</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33"/>
            </a:pPr>
            <a:r>
              <a:rPr lang="en-US" sz="1200">
                <a:solidFill>
                  <a:srgbClr val="FFFFFF"/>
                </a:solidFill>
                <a:latin typeface="Roboto"/>
                <a:ea typeface="Roboto"/>
                <a:cs typeface="Roboto"/>
                <a:sym typeface="Roboto"/>
              </a:rPr>
              <a:t>Feature: Allow Windows OS Development</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develop in a Windows OS environment</a:t>
            </a:r>
            <a:endParaRPr sz="1200">
              <a:solidFill>
                <a:srgbClr val="FFFFFF"/>
              </a:solidFill>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ga345d1744a_0_1514"/>
          <p:cNvSpPr txBox="1"/>
          <p:nvPr>
            <p:ph type="title"/>
          </p:nvPr>
        </p:nvSpPr>
        <p:spPr>
          <a:xfrm>
            <a:off x="725850" y="544524"/>
            <a:ext cx="2582700" cy="8271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000">
                <a:latin typeface="Roboto"/>
                <a:ea typeface="Roboto"/>
                <a:cs typeface="Roboto"/>
                <a:sym typeface="Roboto"/>
              </a:rPr>
              <a:t>Use Case Diagram</a:t>
            </a:r>
            <a:endParaRPr sz="3000">
              <a:latin typeface="Roboto"/>
              <a:ea typeface="Roboto"/>
              <a:cs typeface="Roboto"/>
              <a:sym typeface="Roboto"/>
            </a:endParaRPr>
          </a:p>
        </p:txBody>
      </p:sp>
      <p:sp>
        <p:nvSpPr>
          <p:cNvPr id="314" name="Google Shape;314;ga345d1744a_0_1514"/>
          <p:cNvSpPr txBox="1"/>
          <p:nvPr>
            <p:ph idx="1" type="body"/>
          </p:nvPr>
        </p:nvSpPr>
        <p:spPr>
          <a:xfrm>
            <a:off x="725860" y="1808875"/>
            <a:ext cx="2582700" cy="3444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2200">
                <a:latin typeface="Roboto"/>
                <a:ea typeface="Roboto"/>
                <a:cs typeface="Roboto"/>
                <a:sym typeface="Roboto"/>
              </a:rPr>
              <a:t>Use Case Diagram for the whole project</a:t>
            </a:r>
            <a:endParaRPr sz="2200">
              <a:latin typeface="Roboto"/>
              <a:ea typeface="Roboto"/>
              <a:cs typeface="Roboto"/>
              <a:sym typeface="Roboto"/>
            </a:endParaRPr>
          </a:p>
        </p:txBody>
      </p:sp>
      <p:pic>
        <p:nvPicPr>
          <p:cNvPr id="315" name="Google Shape;315;ga345d1744a_0_1514"/>
          <p:cNvPicPr preferRelativeResize="0"/>
          <p:nvPr/>
        </p:nvPicPr>
        <p:blipFill>
          <a:blip r:embed="rId3">
            <a:alphaModFix/>
          </a:blip>
          <a:stretch>
            <a:fillRect/>
          </a:stretch>
        </p:blipFill>
        <p:spPr>
          <a:xfrm>
            <a:off x="3843000" y="783263"/>
            <a:ext cx="5833872" cy="549554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a345d1744a_0_1521"/>
          <p:cNvSpPr txBox="1"/>
          <p:nvPr>
            <p:ph type="title"/>
          </p:nvPr>
        </p:nvSpPr>
        <p:spPr>
          <a:xfrm>
            <a:off x="725850" y="583200"/>
            <a:ext cx="2805600" cy="1294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000">
                <a:latin typeface="Roboto"/>
                <a:ea typeface="Roboto"/>
                <a:cs typeface="Roboto"/>
                <a:sym typeface="Roboto"/>
              </a:rPr>
              <a:t>Requirements: Sequence Diagrams</a:t>
            </a:r>
            <a:endParaRPr sz="3000">
              <a:latin typeface="Roboto"/>
              <a:ea typeface="Roboto"/>
              <a:cs typeface="Roboto"/>
              <a:sym typeface="Roboto"/>
            </a:endParaRPr>
          </a:p>
        </p:txBody>
      </p:sp>
      <p:sp>
        <p:nvSpPr>
          <p:cNvPr id="322" name="Google Shape;322;ga345d1744a_0_1521"/>
          <p:cNvSpPr txBox="1"/>
          <p:nvPr>
            <p:ph idx="1" type="body"/>
          </p:nvPr>
        </p:nvSpPr>
        <p:spPr>
          <a:xfrm>
            <a:off x="725860" y="2018688"/>
            <a:ext cx="2582700" cy="3444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2200">
                <a:latin typeface="Roboto"/>
                <a:ea typeface="Roboto"/>
                <a:cs typeface="Roboto"/>
                <a:sym typeface="Roboto"/>
              </a:rPr>
              <a:t>Forgot Password Sequence Diagram</a:t>
            </a:r>
            <a:endParaRPr sz="2200">
              <a:latin typeface="Roboto"/>
              <a:ea typeface="Roboto"/>
              <a:cs typeface="Roboto"/>
              <a:sym typeface="Roboto"/>
            </a:endParaRPr>
          </a:p>
          <a:p>
            <a:pPr indent="0" lvl="0" marL="0" rtl="0" algn="l">
              <a:spcBef>
                <a:spcPts val="0"/>
              </a:spcBef>
              <a:spcAft>
                <a:spcPts val="0"/>
              </a:spcAft>
              <a:buNone/>
            </a:pPr>
            <a:r>
              <a:rPr lang="en-US" sz="2200">
                <a:latin typeface="Roboto"/>
                <a:ea typeface="Roboto"/>
                <a:cs typeface="Roboto"/>
                <a:sym typeface="Roboto"/>
              </a:rPr>
              <a:t>( Jessica Moreno )</a:t>
            </a:r>
            <a:endParaRPr sz="2200">
              <a:latin typeface="Roboto"/>
              <a:ea typeface="Roboto"/>
              <a:cs typeface="Roboto"/>
              <a:sym typeface="Roboto"/>
            </a:endParaRPr>
          </a:p>
        </p:txBody>
      </p:sp>
      <p:pic>
        <p:nvPicPr>
          <p:cNvPr id="323" name="Google Shape;323;ga345d1744a_0_1521"/>
          <p:cNvPicPr preferRelativeResize="0"/>
          <p:nvPr/>
        </p:nvPicPr>
        <p:blipFill rotWithShape="1">
          <a:blip r:embed="rId3">
            <a:alphaModFix/>
          </a:blip>
          <a:srcRect b="0" l="0" r="0" t="14052"/>
          <a:stretch/>
        </p:blipFill>
        <p:spPr>
          <a:xfrm>
            <a:off x="3718350" y="809026"/>
            <a:ext cx="5892925" cy="55235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a345d1744a_0_1528"/>
          <p:cNvSpPr txBox="1"/>
          <p:nvPr>
            <p:ph type="title"/>
          </p:nvPr>
        </p:nvSpPr>
        <p:spPr>
          <a:xfrm>
            <a:off x="725850" y="698400"/>
            <a:ext cx="2643600" cy="1039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000">
                <a:latin typeface="Roboto"/>
                <a:ea typeface="Roboto"/>
                <a:cs typeface="Roboto"/>
                <a:sym typeface="Roboto"/>
              </a:rPr>
              <a:t>Requirements: Sequence Diagrams</a:t>
            </a:r>
            <a:endParaRPr sz="3000">
              <a:latin typeface="Roboto"/>
              <a:ea typeface="Roboto"/>
              <a:cs typeface="Roboto"/>
              <a:sym typeface="Roboto"/>
            </a:endParaRPr>
          </a:p>
        </p:txBody>
      </p:sp>
      <p:sp>
        <p:nvSpPr>
          <p:cNvPr id="330" name="Google Shape;330;ga345d1744a_0_1528"/>
          <p:cNvSpPr txBox="1"/>
          <p:nvPr>
            <p:ph idx="1" type="body"/>
          </p:nvPr>
        </p:nvSpPr>
        <p:spPr>
          <a:xfrm>
            <a:off x="725851" y="2018700"/>
            <a:ext cx="2426700" cy="3444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2200">
                <a:latin typeface="Roboto"/>
                <a:ea typeface="Roboto"/>
                <a:cs typeface="Roboto"/>
                <a:sym typeface="Roboto"/>
              </a:rPr>
              <a:t>Delete Student Information Sequence Diagram</a:t>
            </a:r>
            <a:endParaRPr sz="2200">
              <a:latin typeface="Roboto"/>
              <a:ea typeface="Roboto"/>
              <a:cs typeface="Roboto"/>
              <a:sym typeface="Roboto"/>
            </a:endParaRPr>
          </a:p>
          <a:p>
            <a:pPr indent="0" lvl="0" marL="0" rtl="0" algn="l">
              <a:spcBef>
                <a:spcPts val="0"/>
              </a:spcBef>
              <a:spcAft>
                <a:spcPts val="0"/>
              </a:spcAft>
              <a:buNone/>
            </a:pPr>
            <a:r>
              <a:rPr lang="en-US" sz="2200">
                <a:latin typeface="Roboto"/>
                <a:ea typeface="Roboto"/>
                <a:cs typeface="Roboto"/>
                <a:sym typeface="Roboto"/>
              </a:rPr>
              <a:t>( Martyn Mallo )</a:t>
            </a:r>
            <a:endParaRPr sz="2200">
              <a:latin typeface="Roboto"/>
              <a:ea typeface="Roboto"/>
              <a:cs typeface="Roboto"/>
              <a:sym typeface="Roboto"/>
            </a:endParaRPr>
          </a:p>
        </p:txBody>
      </p:sp>
      <p:pic>
        <p:nvPicPr>
          <p:cNvPr id="331" name="Google Shape;331;ga345d1744a_0_1528"/>
          <p:cNvPicPr preferRelativeResize="0"/>
          <p:nvPr/>
        </p:nvPicPr>
        <p:blipFill>
          <a:blip r:embed="rId3">
            <a:alphaModFix/>
          </a:blip>
          <a:stretch>
            <a:fillRect/>
          </a:stretch>
        </p:blipFill>
        <p:spPr>
          <a:xfrm>
            <a:off x="3308550" y="878150"/>
            <a:ext cx="6396825" cy="49843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ga345d1744a_0_1535"/>
          <p:cNvSpPr txBox="1"/>
          <p:nvPr>
            <p:ph type="title"/>
          </p:nvPr>
        </p:nvSpPr>
        <p:spPr>
          <a:xfrm>
            <a:off x="725850" y="698400"/>
            <a:ext cx="2773500" cy="1039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000">
                <a:latin typeface="Roboto"/>
                <a:ea typeface="Roboto"/>
                <a:cs typeface="Roboto"/>
                <a:sym typeface="Roboto"/>
              </a:rPr>
              <a:t>Requirements: Sequence Diagrams</a:t>
            </a:r>
            <a:endParaRPr sz="3000">
              <a:latin typeface="Roboto"/>
              <a:ea typeface="Roboto"/>
              <a:cs typeface="Roboto"/>
              <a:sym typeface="Roboto"/>
            </a:endParaRPr>
          </a:p>
        </p:txBody>
      </p:sp>
      <p:sp>
        <p:nvSpPr>
          <p:cNvPr id="338" name="Google Shape;338;ga345d1744a_0_1535"/>
          <p:cNvSpPr txBox="1"/>
          <p:nvPr>
            <p:ph idx="1" type="body"/>
          </p:nvPr>
        </p:nvSpPr>
        <p:spPr>
          <a:xfrm>
            <a:off x="725851" y="2018700"/>
            <a:ext cx="2426700" cy="3444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2200">
                <a:latin typeface="Roboto"/>
                <a:ea typeface="Roboto"/>
                <a:cs typeface="Roboto"/>
                <a:sym typeface="Roboto"/>
              </a:rPr>
              <a:t>Logout Sequence Diagram</a:t>
            </a:r>
            <a:endParaRPr sz="2200">
              <a:latin typeface="Roboto"/>
              <a:ea typeface="Roboto"/>
              <a:cs typeface="Roboto"/>
              <a:sym typeface="Roboto"/>
            </a:endParaRPr>
          </a:p>
          <a:p>
            <a:pPr indent="0" lvl="0" marL="0" rtl="0" algn="l">
              <a:spcBef>
                <a:spcPts val="0"/>
              </a:spcBef>
              <a:spcAft>
                <a:spcPts val="0"/>
              </a:spcAft>
              <a:buNone/>
            </a:pPr>
            <a:r>
              <a:rPr lang="en-US" sz="2200">
                <a:latin typeface="Roboto"/>
                <a:ea typeface="Roboto"/>
                <a:cs typeface="Roboto"/>
                <a:sym typeface="Roboto"/>
              </a:rPr>
              <a:t>( Carlos A. Barbachano )</a:t>
            </a:r>
            <a:endParaRPr sz="2200">
              <a:latin typeface="Roboto"/>
              <a:ea typeface="Roboto"/>
              <a:cs typeface="Roboto"/>
              <a:sym typeface="Roboto"/>
            </a:endParaRPr>
          </a:p>
        </p:txBody>
      </p:sp>
      <p:pic>
        <p:nvPicPr>
          <p:cNvPr id="339" name="Google Shape;339;ga345d1744a_0_1535"/>
          <p:cNvPicPr preferRelativeResize="0"/>
          <p:nvPr/>
        </p:nvPicPr>
        <p:blipFill>
          <a:blip r:embed="rId3">
            <a:alphaModFix/>
          </a:blip>
          <a:stretch>
            <a:fillRect/>
          </a:stretch>
        </p:blipFill>
        <p:spPr>
          <a:xfrm>
            <a:off x="3420325" y="912850"/>
            <a:ext cx="6212601" cy="51017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ga345d1744a_0_1542"/>
          <p:cNvSpPr txBox="1"/>
          <p:nvPr>
            <p:ph type="title"/>
          </p:nvPr>
        </p:nvSpPr>
        <p:spPr>
          <a:xfrm>
            <a:off x="725850" y="507600"/>
            <a:ext cx="3378900" cy="9132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sz="3000">
                <a:latin typeface="Roboto"/>
                <a:ea typeface="Roboto"/>
                <a:cs typeface="Roboto"/>
                <a:sym typeface="Roboto"/>
              </a:rPr>
              <a:t>System Design: Architecture</a:t>
            </a:r>
            <a:endParaRPr sz="3000">
              <a:latin typeface="Roboto"/>
              <a:ea typeface="Roboto"/>
              <a:cs typeface="Roboto"/>
              <a:sym typeface="Roboto"/>
            </a:endParaRPr>
          </a:p>
        </p:txBody>
      </p:sp>
      <p:sp>
        <p:nvSpPr>
          <p:cNvPr id="346" name="Google Shape;346;ga345d1744a_0_1542"/>
          <p:cNvSpPr txBox="1"/>
          <p:nvPr>
            <p:ph idx="1" type="body"/>
          </p:nvPr>
        </p:nvSpPr>
        <p:spPr>
          <a:xfrm>
            <a:off x="725850" y="1594050"/>
            <a:ext cx="3069000" cy="19629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2200">
                <a:solidFill>
                  <a:srgbClr val="FFFFFF"/>
                </a:solidFill>
                <a:latin typeface="Roboto"/>
                <a:ea typeface="Roboto"/>
                <a:cs typeface="Roboto"/>
                <a:sym typeface="Roboto"/>
              </a:rPr>
              <a:t>The structure of the database was not modified since version one of the MathBotics learning platform</a:t>
            </a:r>
            <a:endParaRPr sz="3200">
              <a:solidFill>
                <a:srgbClr val="FFFFFF"/>
              </a:solidFill>
              <a:latin typeface="Roboto"/>
              <a:ea typeface="Roboto"/>
              <a:cs typeface="Roboto"/>
              <a:sym typeface="Roboto"/>
            </a:endParaRPr>
          </a:p>
        </p:txBody>
      </p:sp>
      <p:pic>
        <p:nvPicPr>
          <p:cNvPr id="347" name="Google Shape;347;ga345d1744a_0_1542"/>
          <p:cNvPicPr preferRelativeResize="0"/>
          <p:nvPr/>
        </p:nvPicPr>
        <p:blipFill>
          <a:blip r:embed="rId3">
            <a:alphaModFix/>
          </a:blip>
          <a:stretch>
            <a:fillRect/>
          </a:stretch>
        </p:blipFill>
        <p:spPr>
          <a:xfrm>
            <a:off x="4229475" y="836076"/>
            <a:ext cx="5393850" cy="53356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ga345d1744a_0_694"/>
          <p:cNvSpPr txBox="1"/>
          <p:nvPr>
            <p:ph type="title"/>
          </p:nvPr>
        </p:nvSpPr>
        <p:spPr>
          <a:xfrm>
            <a:off x="725850" y="745173"/>
            <a:ext cx="3378900" cy="10860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sz="3600">
                <a:latin typeface="Roboto"/>
                <a:ea typeface="Roboto"/>
                <a:cs typeface="Roboto"/>
                <a:sym typeface="Roboto"/>
              </a:rPr>
              <a:t>System Design: Architecture</a:t>
            </a:r>
            <a:endParaRPr sz="3600">
              <a:latin typeface="Roboto"/>
              <a:ea typeface="Roboto"/>
              <a:cs typeface="Roboto"/>
              <a:sym typeface="Roboto"/>
            </a:endParaRPr>
          </a:p>
        </p:txBody>
      </p:sp>
      <p:sp>
        <p:nvSpPr>
          <p:cNvPr id="354" name="Google Shape;354;ga345d1744a_0_694"/>
          <p:cNvSpPr txBox="1"/>
          <p:nvPr>
            <p:ph idx="1" type="body"/>
          </p:nvPr>
        </p:nvSpPr>
        <p:spPr>
          <a:xfrm>
            <a:off x="954450" y="2147075"/>
            <a:ext cx="10767300" cy="38394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rgbClr val="000000"/>
              </a:buClr>
              <a:buSzPts val="3600"/>
              <a:buFont typeface="Arial"/>
              <a:buNone/>
            </a:pPr>
            <a:r>
              <a:rPr lang="en-US" sz="2600">
                <a:latin typeface="Roboto"/>
                <a:ea typeface="Roboto"/>
                <a:cs typeface="Roboto"/>
                <a:sym typeface="Roboto"/>
              </a:rPr>
              <a:t>Frontend ( React )</a:t>
            </a:r>
            <a:endParaRPr sz="2600">
              <a:latin typeface="Roboto"/>
              <a:ea typeface="Roboto"/>
              <a:cs typeface="Roboto"/>
              <a:sym typeface="Roboto"/>
            </a:endParaRPr>
          </a:p>
          <a:p>
            <a:pPr indent="-368300" lvl="0" marL="457200" marR="0" rtl="0" algn="l">
              <a:lnSpc>
                <a:spcPct val="90000"/>
              </a:lnSpc>
              <a:spcBef>
                <a:spcPts val="0"/>
              </a:spcBef>
              <a:spcAft>
                <a:spcPts val="0"/>
              </a:spcAft>
              <a:buSzPts val="2200"/>
              <a:buFont typeface="Roboto"/>
              <a:buChar char="●"/>
            </a:pPr>
            <a:r>
              <a:rPr lang="en-US" sz="2200">
                <a:latin typeface="Roboto"/>
                <a:ea typeface="Roboto"/>
                <a:cs typeface="Roboto"/>
                <a:sym typeface="Roboto"/>
              </a:rPr>
              <a:t>The client for the MathBotics application</a:t>
            </a:r>
            <a:endParaRPr sz="2200">
              <a:latin typeface="Roboto"/>
              <a:ea typeface="Roboto"/>
              <a:cs typeface="Roboto"/>
              <a:sym typeface="Roboto"/>
            </a:endParaRPr>
          </a:p>
          <a:p>
            <a:pPr indent="-368300" lvl="0" marL="457200" marR="0" rtl="0" algn="l">
              <a:lnSpc>
                <a:spcPct val="90000"/>
              </a:lnSpc>
              <a:spcBef>
                <a:spcPts val="0"/>
              </a:spcBef>
              <a:spcAft>
                <a:spcPts val="0"/>
              </a:spcAft>
              <a:buSzPts val="2200"/>
              <a:buFont typeface="Roboto"/>
              <a:buChar char="●"/>
            </a:pPr>
            <a:r>
              <a:rPr lang="en-US" sz="2200">
                <a:latin typeface="Roboto"/>
                <a:ea typeface="Roboto"/>
                <a:cs typeface="Roboto"/>
                <a:sym typeface="Roboto"/>
              </a:rPr>
              <a:t>Only part of the system that users will ever directly interact with</a:t>
            </a:r>
            <a:endParaRPr sz="2200">
              <a:latin typeface="Roboto"/>
              <a:ea typeface="Roboto"/>
              <a:cs typeface="Roboto"/>
              <a:sym typeface="Roboto"/>
            </a:endParaRPr>
          </a:p>
          <a:p>
            <a:pPr indent="-368300" lvl="0" marL="457200" marR="0" rtl="0" algn="l">
              <a:lnSpc>
                <a:spcPct val="90000"/>
              </a:lnSpc>
              <a:spcBef>
                <a:spcPts val="0"/>
              </a:spcBef>
              <a:spcAft>
                <a:spcPts val="0"/>
              </a:spcAft>
              <a:buSzPts val="2200"/>
              <a:buFont typeface="Roboto"/>
              <a:buChar char="●"/>
            </a:pPr>
            <a:r>
              <a:rPr lang="en-US" sz="2200">
                <a:latin typeface="Roboto"/>
                <a:ea typeface="Roboto"/>
                <a:cs typeface="Roboto"/>
                <a:sym typeface="Roboto"/>
              </a:rPr>
              <a:t>communicates with the backend via GraphQL layer</a:t>
            </a:r>
            <a:endParaRPr sz="2200">
              <a:latin typeface="Roboto"/>
              <a:ea typeface="Roboto"/>
              <a:cs typeface="Roboto"/>
              <a:sym typeface="Roboto"/>
            </a:endParaRPr>
          </a:p>
          <a:p>
            <a:pPr indent="-228600" lvl="1" marL="914400" marR="0" rtl="0" algn="l">
              <a:lnSpc>
                <a:spcPct val="90000"/>
              </a:lnSpc>
              <a:spcBef>
                <a:spcPts val="0"/>
              </a:spcBef>
              <a:spcAft>
                <a:spcPts val="0"/>
              </a:spcAft>
              <a:buSzPts val="2200"/>
              <a:buFont typeface="Roboto"/>
              <a:buNone/>
            </a:pPr>
            <a:r>
              <a:rPr lang="en-US" sz="2200">
                <a:latin typeface="Roboto"/>
                <a:ea typeface="Roboto"/>
                <a:cs typeface="Roboto"/>
                <a:sym typeface="Roboto"/>
              </a:rPr>
              <a:t>Relay</a:t>
            </a:r>
            <a:endParaRPr sz="2200">
              <a:latin typeface="Roboto"/>
              <a:ea typeface="Roboto"/>
              <a:cs typeface="Roboto"/>
              <a:sym typeface="Roboto"/>
            </a:endParaRPr>
          </a:p>
          <a:p>
            <a:pPr indent="0" lvl="0" marL="0" marR="0" rtl="0" algn="l">
              <a:lnSpc>
                <a:spcPct val="90000"/>
              </a:lnSpc>
              <a:spcBef>
                <a:spcPts val="0"/>
              </a:spcBef>
              <a:spcAft>
                <a:spcPts val="0"/>
              </a:spcAft>
              <a:buClr>
                <a:srgbClr val="000000"/>
              </a:buClr>
              <a:buSzPts val="3600"/>
              <a:buFont typeface="Arial"/>
              <a:buNone/>
            </a:pPr>
            <a:r>
              <a:t/>
            </a:r>
            <a:endParaRPr sz="2200">
              <a:latin typeface="Roboto"/>
              <a:ea typeface="Roboto"/>
              <a:cs typeface="Roboto"/>
              <a:sym typeface="Roboto"/>
            </a:endParaRPr>
          </a:p>
          <a:p>
            <a:pPr indent="0" lvl="0" marL="0" marR="0" rtl="0" algn="l">
              <a:lnSpc>
                <a:spcPct val="90000"/>
              </a:lnSpc>
              <a:spcBef>
                <a:spcPts val="0"/>
              </a:spcBef>
              <a:spcAft>
                <a:spcPts val="0"/>
              </a:spcAft>
              <a:buClr>
                <a:srgbClr val="000000"/>
              </a:buClr>
              <a:buSzPts val="3600"/>
              <a:buFont typeface="Arial"/>
              <a:buNone/>
            </a:pPr>
            <a:r>
              <a:rPr lang="en-US" sz="2600">
                <a:latin typeface="Roboto"/>
                <a:ea typeface="Roboto"/>
                <a:cs typeface="Roboto"/>
                <a:sym typeface="Roboto"/>
              </a:rPr>
              <a:t>Backend ( Node )</a:t>
            </a:r>
            <a:endParaRPr sz="2600">
              <a:latin typeface="Roboto"/>
              <a:ea typeface="Roboto"/>
              <a:cs typeface="Roboto"/>
              <a:sym typeface="Roboto"/>
            </a:endParaRPr>
          </a:p>
          <a:p>
            <a:pPr indent="-368300" lvl="0" marL="457200" marR="0" rtl="0" algn="l">
              <a:lnSpc>
                <a:spcPct val="90000"/>
              </a:lnSpc>
              <a:spcBef>
                <a:spcPts val="0"/>
              </a:spcBef>
              <a:spcAft>
                <a:spcPts val="0"/>
              </a:spcAft>
              <a:buSzPts val="2200"/>
              <a:buFont typeface="Roboto"/>
              <a:buChar char="●"/>
            </a:pPr>
            <a:r>
              <a:rPr lang="en-US" sz="2200">
                <a:latin typeface="Roboto"/>
                <a:ea typeface="Roboto"/>
                <a:cs typeface="Roboto"/>
                <a:sym typeface="Roboto"/>
              </a:rPr>
              <a:t>Provides the logic for all of the data requested by the frontend as well as all the data modified by it</a:t>
            </a:r>
            <a:endParaRPr sz="2200">
              <a:latin typeface="Roboto"/>
              <a:ea typeface="Roboto"/>
              <a:cs typeface="Roboto"/>
              <a:sym typeface="Roboto"/>
            </a:endParaRPr>
          </a:p>
          <a:p>
            <a:pPr indent="-368300" lvl="0" marL="457200" marR="0" rtl="0" algn="l">
              <a:lnSpc>
                <a:spcPct val="90000"/>
              </a:lnSpc>
              <a:spcBef>
                <a:spcPts val="0"/>
              </a:spcBef>
              <a:spcAft>
                <a:spcPts val="0"/>
              </a:spcAft>
              <a:buSzPts val="2200"/>
              <a:buFont typeface="Roboto"/>
              <a:buChar char="●"/>
            </a:pPr>
            <a:r>
              <a:rPr lang="en-US" sz="2200">
                <a:latin typeface="Roboto"/>
                <a:ea typeface="Roboto"/>
                <a:cs typeface="Roboto"/>
                <a:sym typeface="Roboto"/>
              </a:rPr>
              <a:t>Where applicable, this data may mutate the application state, typically when it does so, the new data is persisted in the Database ( PostgreSQL )</a:t>
            </a:r>
            <a:endParaRPr sz="2200">
              <a:latin typeface="Roboto"/>
              <a:ea typeface="Roboto"/>
              <a:cs typeface="Roboto"/>
              <a:sym typeface="Roboto"/>
            </a:endParaRPr>
          </a:p>
          <a:p>
            <a:pPr indent="-228600" lvl="0" marL="457200" rtl="0" algn="l">
              <a:spcBef>
                <a:spcPts val="0"/>
              </a:spcBef>
              <a:spcAft>
                <a:spcPts val="0"/>
              </a:spcAft>
              <a:buClr>
                <a:schemeClr val="lt1"/>
              </a:buClr>
              <a:buSzPts val="2200"/>
              <a:buFont typeface="Trebuchet MS"/>
              <a:buNone/>
            </a:pPr>
            <a:r>
              <a:t/>
            </a:r>
            <a:endParaRPr sz="2200">
              <a:solidFill>
                <a:schemeClr val="lt1"/>
              </a:solidFill>
              <a:latin typeface="Roboto"/>
              <a:ea typeface="Roboto"/>
              <a:cs typeface="Roboto"/>
              <a:sym typeface="Roboto"/>
            </a:endParaRPr>
          </a:p>
        </p:txBody>
      </p:sp>
      <p:pic>
        <p:nvPicPr>
          <p:cNvPr id="355" name="Google Shape;355;ga345d1744a_0_694"/>
          <p:cNvPicPr preferRelativeResize="0"/>
          <p:nvPr/>
        </p:nvPicPr>
        <p:blipFill>
          <a:blip r:embed="rId3">
            <a:alphaModFix/>
          </a:blip>
          <a:stretch>
            <a:fillRect/>
          </a:stretch>
        </p:blipFill>
        <p:spPr>
          <a:xfrm>
            <a:off x="5165600" y="909374"/>
            <a:ext cx="4324699" cy="15271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ga345d1744a_0_462"/>
          <p:cNvSpPr txBox="1"/>
          <p:nvPr>
            <p:ph type="title"/>
          </p:nvPr>
        </p:nvSpPr>
        <p:spPr>
          <a:xfrm>
            <a:off x="725852" y="418300"/>
            <a:ext cx="6852000" cy="8952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sz="3600">
                <a:latin typeface="Roboto"/>
                <a:ea typeface="Roboto"/>
                <a:cs typeface="Roboto"/>
                <a:sym typeface="Roboto"/>
              </a:rPr>
              <a:t>System Design: Deployment</a:t>
            </a:r>
            <a:endParaRPr sz="3600">
              <a:latin typeface="Roboto"/>
              <a:ea typeface="Roboto"/>
              <a:cs typeface="Roboto"/>
              <a:sym typeface="Roboto"/>
            </a:endParaRPr>
          </a:p>
        </p:txBody>
      </p:sp>
      <p:sp>
        <p:nvSpPr>
          <p:cNvPr id="362" name="Google Shape;362;ga345d1744a_0_462"/>
          <p:cNvSpPr txBox="1"/>
          <p:nvPr>
            <p:ph idx="1" type="body"/>
          </p:nvPr>
        </p:nvSpPr>
        <p:spPr>
          <a:xfrm>
            <a:off x="725850" y="1604000"/>
            <a:ext cx="2582700" cy="407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rgbClr val="000000"/>
              </a:buClr>
              <a:buSzPts val="3600"/>
              <a:buFont typeface="Arial"/>
              <a:buNone/>
            </a:pPr>
            <a:r>
              <a:rPr lang="en-US" sz="2200">
                <a:solidFill>
                  <a:srgbClr val="FFFFFF"/>
                </a:solidFill>
                <a:latin typeface="Roboto"/>
                <a:ea typeface="Roboto"/>
                <a:cs typeface="Roboto"/>
                <a:sym typeface="Roboto"/>
              </a:rPr>
              <a:t>The frontend should be served a static site</a:t>
            </a:r>
            <a:endParaRPr sz="2200">
              <a:solidFill>
                <a:srgbClr val="FFFFFF"/>
              </a:solidFill>
              <a:latin typeface="Roboto"/>
              <a:ea typeface="Roboto"/>
              <a:cs typeface="Roboto"/>
              <a:sym typeface="Roboto"/>
            </a:endParaRPr>
          </a:p>
          <a:p>
            <a:pPr indent="0" lvl="0" marL="0" marR="0" rtl="0" algn="l">
              <a:lnSpc>
                <a:spcPct val="90000"/>
              </a:lnSpc>
              <a:spcBef>
                <a:spcPts val="0"/>
              </a:spcBef>
              <a:spcAft>
                <a:spcPts val="0"/>
              </a:spcAft>
              <a:buClr>
                <a:srgbClr val="000000"/>
              </a:buClr>
              <a:buSzPts val="3600"/>
              <a:buFont typeface="Arial"/>
              <a:buNone/>
            </a:pPr>
            <a:r>
              <a:rPr lang="en-US" sz="2200">
                <a:solidFill>
                  <a:srgbClr val="FFFFFF"/>
                </a:solidFill>
                <a:latin typeface="Roboto"/>
                <a:ea typeface="Roboto"/>
                <a:cs typeface="Roboto"/>
                <a:sym typeface="Roboto"/>
              </a:rPr>
              <a:t> </a:t>
            </a:r>
            <a:endParaRPr sz="2200">
              <a:solidFill>
                <a:srgbClr val="FFFFFF"/>
              </a:solidFill>
              <a:latin typeface="Roboto"/>
              <a:ea typeface="Roboto"/>
              <a:cs typeface="Roboto"/>
              <a:sym typeface="Roboto"/>
            </a:endParaRPr>
          </a:p>
          <a:p>
            <a:pPr indent="0" lvl="0" marL="0" marR="0" rtl="0" algn="l">
              <a:lnSpc>
                <a:spcPct val="90000"/>
              </a:lnSpc>
              <a:spcBef>
                <a:spcPts val="0"/>
              </a:spcBef>
              <a:spcAft>
                <a:spcPts val="0"/>
              </a:spcAft>
              <a:buClr>
                <a:srgbClr val="000000"/>
              </a:buClr>
              <a:buSzPts val="3600"/>
              <a:buFont typeface="Arial"/>
              <a:buNone/>
            </a:pPr>
            <a:r>
              <a:rPr lang="en-US" sz="2200">
                <a:solidFill>
                  <a:srgbClr val="FFFFFF"/>
                </a:solidFill>
                <a:latin typeface="Roboto"/>
                <a:ea typeface="Roboto"/>
                <a:cs typeface="Roboto"/>
                <a:sym typeface="Roboto"/>
              </a:rPr>
              <a:t>The backend should be deployed using</a:t>
            </a:r>
            <a:endParaRPr sz="2200">
              <a:solidFill>
                <a:srgbClr val="FFFFFF"/>
              </a:solidFill>
              <a:latin typeface="Roboto"/>
              <a:ea typeface="Roboto"/>
              <a:cs typeface="Roboto"/>
              <a:sym typeface="Roboto"/>
            </a:endParaRPr>
          </a:p>
          <a:p>
            <a:pPr indent="0" lvl="0" marL="0" marR="0" rtl="0" algn="l">
              <a:lnSpc>
                <a:spcPct val="90000"/>
              </a:lnSpc>
              <a:spcBef>
                <a:spcPts val="0"/>
              </a:spcBef>
              <a:spcAft>
                <a:spcPts val="0"/>
              </a:spcAft>
              <a:buClr>
                <a:srgbClr val="000000"/>
              </a:buClr>
              <a:buSzPts val="3600"/>
              <a:buFont typeface="Arial"/>
              <a:buNone/>
            </a:pPr>
            <a:r>
              <a:rPr lang="en-US" sz="2200">
                <a:solidFill>
                  <a:srgbClr val="FFFFFF"/>
                </a:solidFill>
                <a:latin typeface="Roboto"/>
                <a:ea typeface="Roboto"/>
                <a:cs typeface="Roboto"/>
                <a:sym typeface="Roboto"/>
              </a:rPr>
              <a:t>docker</a:t>
            </a:r>
            <a:endParaRPr sz="2200">
              <a:solidFill>
                <a:srgbClr val="FFFFFF"/>
              </a:solidFill>
              <a:latin typeface="Roboto"/>
              <a:ea typeface="Roboto"/>
              <a:cs typeface="Roboto"/>
              <a:sym typeface="Roboto"/>
            </a:endParaRPr>
          </a:p>
          <a:p>
            <a:pPr indent="0" lvl="0" marL="0" marR="0" rtl="0" algn="l">
              <a:lnSpc>
                <a:spcPct val="90000"/>
              </a:lnSpc>
              <a:spcBef>
                <a:spcPts val="0"/>
              </a:spcBef>
              <a:spcAft>
                <a:spcPts val="0"/>
              </a:spcAft>
              <a:buClr>
                <a:srgbClr val="000000"/>
              </a:buClr>
              <a:buSzPts val="3600"/>
              <a:buFont typeface="Arial"/>
              <a:buNone/>
            </a:pPr>
            <a:r>
              <a:t/>
            </a:r>
            <a:endParaRPr sz="2200">
              <a:solidFill>
                <a:srgbClr val="FFFFFF"/>
              </a:solidFill>
              <a:latin typeface="Roboto"/>
              <a:ea typeface="Roboto"/>
              <a:cs typeface="Roboto"/>
              <a:sym typeface="Roboto"/>
            </a:endParaRPr>
          </a:p>
          <a:p>
            <a:pPr indent="0" lvl="0" marL="0" marR="0" rtl="0" algn="l">
              <a:lnSpc>
                <a:spcPct val="90000"/>
              </a:lnSpc>
              <a:spcBef>
                <a:spcPts val="0"/>
              </a:spcBef>
              <a:spcAft>
                <a:spcPts val="0"/>
              </a:spcAft>
              <a:buClr>
                <a:srgbClr val="000000"/>
              </a:buClr>
              <a:buSzPts val="3600"/>
              <a:buFont typeface="Arial"/>
              <a:buNone/>
            </a:pPr>
            <a:r>
              <a:rPr lang="en-US" sz="2200">
                <a:solidFill>
                  <a:srgbClr val="FFFFFF"/>
                </a:solidFill>
                <a:latin typeface="Roboto"/>
                <a:ea typeface="Roboto"/>
                <a:cs typeface="Roboto"/>
                <a:sym typeface="Roboto"/>
              </a:rPr>
              <a:t>The database</a:t>
            </a:r>
            <a:endParaRPr sz="2200">
              <a:solidFill>
                <a:srgbClr val="FFFFFF"/>
              </a:solidFill>
              <a:latin typeface="Roboto"/>
              <a:ea typeface="Roboto"/>
              <a:cs typeface="Roboto"/>
              <a:sym typeface="Roboto"/>
            </a:endParaRPr>
          </a:p>
          <a:p>
            <a:pPr indent="0" lvl="0" marL="0" marR="0" rtl="0" algn="l">
              <a:lnSpc>
                <a:spcPct val="90000"/>
              </a:lnSpc>
              <a:spcBef>
                <a:spcPts val="0"/>
              </a:spcBef>
              <a:spcAft>
                <a:spcPts val="0"/>
              </a:spcAft>
              <a:buClr>
                <a:srgbClr val="000000"/>
              </a:buClr>
              <a:buSzPts val="3600"/>
              <a:buFont typeface="Arial"/>
              <a:buNone/>
            </a:pPr>
            <a:r>
              <a:rPr lang="en-US" sz="2200">
                <a:solidFill>
                  <a:srgbClr val="FFFFFF"/>
                </a:solidFill>
                <a:latin typeface="Roboto"/>
                <a:ea typeface="Roboto"/>
                <a:cs typeface="Roboto"/>
                <a:sym typeface="Roboto"/>
              </a:rPr>
              <a:t>should be provided by Heroku</a:t>
            </a:r>
            <a:endParaRPr b="1" sz="1650">
              <a:solidFill>
                <a:srgbClr val="FFFFFF"/>
              </a:solidFill>
            </a:endParaRPr>
          </a:p>
          <a:p>
            <a:pPr indent="0" lvl="0" marL="0" rtl="0" algn="l">
              <a:lnSpc>
                <a:spcPct val="90000"/>
              </a:lnSpc>
              <a:spcBef>
                <a:spcPts val="0"/>
              </a:spcBef>
              <a:spcAft>
                <a:spcPts val="0"/>
              </a:spcAft>
              <a:buSzPts val="2800"/>
              <a:buNone/>
            </a:pPr>
            <a:r>
              <a:t/>
            </a:r>
            <a:endParaRPr b="1"/>
          </a:p>
        </p:txBody>
      </p:sp>
      <p:pic>
        <p:nvPicPr>
          <p:cNvPr id="363" name="Google Shape;363;ga345d1744a_0_462"/>
          <p:cNvPicPr preferRelativeResize="0"/>
          <p:nvPr/>
        </p:nvPicPr>
        <p:blipFill rotWithShape="1">
          <a:blip r:embed="rId3">
            <a:alphaModFix/>
          </a:blip>
          <a:srcRect b="7137" l="0" r="4141" t="5181"/>
          <a:stretch/>
        </p:blipFill>
        <p:spPr>
          <a:xfrm>
            <a:off x="3485225" y="2243400"/>
            <a:ext cx="8001575" cy="29675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9"/>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System Design</a:t>
            </a:r>
            <a:endParaRPr>
              <a:latin typeface="Roboto"/>
              <a:ea typeface="Roboto"/>
              <a:cs typeface="Roboto"/>
              <a:sym typeface="Roboto"/>
            </a:endParaRPr>
          </a:p>
        </p:txBody>
      </p:sp>
      <p:sp>
        <p:nvSpPr>
          <p:cNvPr id="370" name="Google Shape;370;p9"/>
          <p:cNvSpPr txBox="1"/>
          <p:nvPr>
            <p:ph idx="1" type="body"/>
          </p:nvPr>
        </p:nvSpPr>
        <p:spPr>
          <a:xfrm>
            <a:off x="1589824" y="1939925"/>
            <a:ext cx="8982300" cy="4338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2600">
                <a:latin typeface="Roboto"/>
                <a:ea typeface="Roboto"/>
                <a:cs typeface="Roboto"/>
                <a:sym typeface="Roboto"/>
              </a:rPr>
              <a:t>Persistent data design</a:t>
            </a:r>
            <a:endParaRPr>
              <a:latin typeface="Roboto"/>
              <a:ea typeface="Roboto"/>
              <a:cs typeface="Roboto"/>
              <a:sym typeface="Roboto"/>
            </a:endParaRPr>
          </a:p>
          <a:p>
            <a:pPr indent="-361950" lvl="0" marL="457200" rtl="0" algn="l">
              <a:spcBef>
                <a:spcPts val="0"/>
              </a:spcBef>
              <a:spcAft>
                <a:spcPts val="0"/>
              </a:spcAft>
              <a:buSzPts val="2100"/>
              <a:buFont typeface="Roboto"/>
              <a:buChar char="●"/>
            </a:pPr>
            <a:r>
              <a:rPr lang="en-US" sz="2100">
                <a:latin typeface="Roboto"/>
                <a:ea typeface="Roboto"/>
                <a:cs typeface="Roboto"/>
                <a:sym typeface="Roboto"/>
              </a:rPr>
              <a:t>We use PostgreSQL to store the persistent data, such as user information, course information, lesson information, etc.</a:t>
            </a:r>
            <a:endParaRPr sz="2100">
              <a:latin typeface="Roboto"/>
              <a:ea typeface="Roboto"/>
              <a:cs typeface="Roboto"/>
              <a:sym typeface="Roboto"/>
            </a:endParaRPr>
          </a:p>
          <a:p>
            <a:pPr indent="0" lvl="0" marL="457200" rtl="0" algn="l">
              <a:spcBef>
                <a:spcPts val="0"/>
              </a:spcBef>
              <a:spcAft>
                <a:spcPts val="0"/>
              </a:spcAft>
              <a:buNone/>
            </a:pPr>
            <a:r>
              <a:t/>
            </a:r>
            <a:endParaRPr sz="2100">
              <a:latin typeface="Roboto"/>
              <a:ea typeface="Roboto"/>
              <a:cs typeface="Roboto"/>
              <a:sym typeface="Roboto"/>
            </a:endParaRPr>
          </a:p>
          <a:p>
            <a:pPr indent="0" lvl="0" marL="0" rtl="0" algn="l">
              <a:spcBef>
                <a:spcPts val="0"/>
              </a:spcBef>
              <a:spcAft>
                <a:spcPts val="0"/>
              </a:spcAft>
              <a:buNone/>
            </a:pPr>
            <a:r>
              <a:rPr lang="en-US" sz="2600">
                <a:latin typeface="Roboto"/>
                <a:ea typeface="Roboto"/>
                <a:cs typeface="Roboto"/>
                <a:sym typeface="Roboto"/>
              </a:rPr>
              <a:t>Security/Privacy</a:t>
            </a:r>
            <a:endParaRPr sz="2600">
              <a:latin typeface="Roboto"/>
              <a:ea typeface="Roboto"/>
              <a:cs typeface="Roboto"/>
              <a:sym typeface="Roboto"/>
            </a:endParaRPr>
          </a:p>
          <a:p>
            <a:pPr indent="-361950" lvl="0" marL="457200" rtl="0" algn="l">
              <a:spcBef>
                <a:spcPts val="0"/>
              </a:spcBef>
              <a:spcAft>
                <a:spcPts val="0"/>
              </a:spcAft>
              <a:buSzPts val="2100"/>
              <a:buFont typeface="Roboto"/>
              <a:buChar char="●"/>
            </a:pPr>
            <a:r>
              <a:rPr lang="en-US" sz="2100">
                <a:latin typeface="Roboto"/>
                <a:ea typeface="Roboto"/>
                <a:cs typeface="Roboto"/>
                <a:sym typeface="Roboto"/>
              </a:rPr>
              <a:t>We use HTTPOnly cookies to maintain the JWT, a token that can only be distributed and modified by the backend. We have a viewer query, which gets the cookie from the request and gives the frontend the data it needs to authenticate the user. Same principle is used to log out, the backend invalidates the token and serves it to the frontend, revoking all access to the session.</a:t>
            </a:r>
            <a:endParaRPr sz="2100">
              <a:latin typeface="Roboto"/>
              <a:ea typeface="Roboto"/>
              <a:cs typeface="Roboto"/>
              <a:sym typeface="Robo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ga345d1744a_0_1268"/>
          <p:cNvSpPr txBox="1"/>
          <p:nvPr>
            <p:ph type="title"/>
          </p:nvPr>
        </p:nvSpPr>
        <p:spPr>
          <a:xfrm>
            <a:off x="725850" y="583198"/>
            <a:ext cx="2582700" cy="8493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377" name="Google Shape;377;ga345d1744a_0_1268"/>
          <p:cNvSpPr txBox="1"/>
          <p:nvPr>
            <p:ph idx="1" type="body"/>
          </p:nvPr>
        </p:nvSpPr>
        <p:spPr>
          <a:xfrm>
            <a:off x="725860" y="1371538"/>
            <a:ext cx="2582700" cy="3444300"/>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lang="en-US" sz="2200">
                <a:latin typeface="Roboto"/>
                <a:ea typeface="Roboto"/>
                <a:cs typeface="Roboto"/>
                <a:sym typeface="Roboto"/>
              </a:rPr>
              <a:t>Database Class Diagram ( Martyn Mallo )</a:t>
            </a:r>
            <a:endParaRPr sz="2200">
              <a:latin typeface="Roboto"/>
              <a:ea typeface="Roboto"/>
              <a:cs typeface="Roboto"/>
              <a:sym typeface="Roboto"/>
            </a:endParaRPr>
          </a:p>
          <a:p>
            <a:pPr indent="0" lvl="0" marL="0" rtl="0" algn="l">
              <a:spcBef>
                <a:spcPts val="2000"/>
              </a:spcBef>
              <a:spcAft>
                <a:spcPts val="0"/>
              </a:spcAft>
              <a:buClr>
                <a:srgbClr val="001D4D"/>
              </a:buClr>
              <a:buSzPts val="2200"/>
              <a:buNone/>
            </a:pPr>
            <a:r>
              <a:t/>
            </a:r>
            <a:endParaRPr>
              <a:latin typeface="Roboto"/>
              <a:ea typeface="Roboto"/>
              <a:cs typeface="Roboto"/>
              <a:sym typeface="Roboto"/>
            </a:endParaRPr>
          </a:p>
        </p:txBody>
      </p:sp>
      <p:pic>
        <p:nvPicPr>
          <p:cNvPr id="378" name="Google Shape;378;ga345d1744a_0_1268"/>
          <p:cNvPicPr preferRelativeResize="0"/>
          <p:nvPr/>
        </p:nvPicPr>
        <p:blipFill rotWithShape="1">
          <a:blip r:embed="rId3">
            <a:alphaModFix/>
          </a:blip>
          <a:srcRect b="0" l="0" r="10096" t="0"/>
          <a:stretch/>
        </p:blipFill>
        <p:spPr>
          <a:xfrm>
            <a:off x="3484300" y="2032825"/>
            <a:ext cx="7943750" cy="326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a345d1744a_0_0"/>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Problem definition</a:t>
            </a:r>
            <a:endParaRPr>
              <a:latin typeface="Roboto"/>
              <a:ea typeface="Roboto"/>
              <a:cs typeface="Roboto"/>
              <a:sym typeface="Roboto"/>
            </a:endParaRPr>
          </a:p>
        </p:txBody>
      </p:sp>
      <p:sp>
        <p:nvSpPr>
          <p:cNvPr id="250" name="Google Shape;250;ga345d1744a_0_0"/>
          <p:cNvSpPr txBox="1"/>
          <p:nvPr>
            <p:ph idx="1" type="body"/>
          </p:nvPr>
        </p:nvSpPr>
        <p:spPr>
          <a:xfrm>
            <a:off x="1818424" y="1872200"/>
            <a:ext cx="8982300" cy="4338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2200">
                <a:latin typeface="Roboto"/>
                <a:ea typeface="Roboto"/>
                <a:cs typeface="Roboto"/>
                <a:sym typeface="Roboto"/>
              </a:rPr>
              <a:t>The main purpose of this platform is to provide K-12 students a way to learn mathematics and robotics in a fun, interactive manner. The application serves as an online portal that will connect educators and students with courses, assessments, and learning material</a:t>
            </a:r>
            <a:endParaRPr sz="2200">
              <a:latin typeface="Roboto"/>
              <a:ea typeface="Roboto"/>
              <a:cs typeface="Roboto"/>
              <a:sym typeface="Roboto"/>
            </a:endParaRPr>
          </a:p>
          <a:p>
            <a:pPr indent="0" lvl="0" marL="457200" rtl="0" algn="l">
              <a:spcBef>
                <a:spcPts val="100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US" sz="2200">
                <a:latin typeface="Roboto"/>
                <a:ea typeface="Roboto"/>
                <a:cs typeface="Roboto"/>
                <a:sym typeface="Roboto"/>
              </a:rPr>
              <a:t>The project is made using React, Typescript, Docker, GraphQL, and Express</a:t>
            </a:r>
            <a:endParaRPr sz="2200">
              <a:latin typeface="Roboto"/>
              <a:ea typeface="Roboto"/>
              <a:cs typeface="Roboto"/>
              <a:sym typeface="Roboto"/>
            </a:endParaRPr>
          </a:p>
          <a:p>
            <a:pPr indent="0" lvl="0" marL="457200" rtl="0" algn="l">
              <a:spcBef>
                <a:spcPts val="100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US" sz="2200">
                <a:latin typeface="Roboto"/>
                <a:ea typeface="Roboto"/>
                <a:cs typeface="Roboto"/>
                <a:sym typeface="Roboto"/>
              </a:rPr>
              <a:t>The team focused on improving the portal, user interface, and user experience as well as adding new features to the platform</a:t>
            </a:r>
            <a:endParaRPr sz="2200">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ga345d1744a_0_1275"/>
          <p:cNvSpPr txBox="1"/>
          <p:nvPr>
            <p:ph type="title"/>
          </p:nvPr>
        </p:nvSpPr>
        <p:spPr>
          <a:xfrm>
            <a:off x="725850" y="585216"/>
            <a:ext cx="2582700" cy="886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385" name="Google Shape;385;ga345d1744a_0_1275"/>
          <p:cNvSpPr txBox="1"/>
          <p:nvPr>
            <p:ph idx="1" type="body"/>
          </p:nvPr>
        </p:nvSpPr>
        <p:spPr>
          <a:xfrm>
            <a:off x="725860" y="1641538"/>
            <a:ext cx="2582700" cy="3444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None/>
            </a:pPr>
            <a:r>
              <a:rPr lang="en-US" sz="2200">
                <a:solidFill>
                  <a:srgbClr val="FFFFFF"/>
                </a:solidFill>
                <a:latin typeface="Roboto"/>
                <a:ea typeface="Roboto"/>
                <a:cs typeface="Roboto"/>
                <a:sym typeface="Roboto"/>
              </a:rPr>
              <a:t>Backend Class Diagram (GraphQL Schema Diagram of newly implemented mutations) </a:t>
            </a:r>
            <a:endParaRPr sz="2200">
              <a:solidFill>
                <a:srgbClr val="FFFFFF"/>
              </a:solidFill>
              <a:latin typeface="Roboto"/>
              <a:ea typeface="Roboto"/>
              <a:cs typeface="Roboto"/>
              <a:sym typeface="Roboto"/>
            </a:endParaRPr>
          </a:p>
          <a:p>
            <a:pPr indent="0" lvl="0" marL="0" rtl="0" algn="l">
              <a:lnSpc>
                <a:spcPct val="100000"/>
              </a:lnSpc>
              <a:spcBef>
                <a:spcPts val="0"/>
              </a:spcBef>
              <a:spcAft>
                <a:spcPts val="0"/>
              </a:spcAft>
              <a:buClr>
                <a:schemeClr val="dk1"/>
              </a:buClr>
              <a:buSzPts val="1100"/>
              <a:buNone/>
            </a:pPr>
            <a:r>
              <a:rPr lang="en-US" sz="2200">
                <a:solidFill>
                  <a:srgbClr val="FFFFFF"/>
                </a:solidFill>
                <a:latin typeface="Roboto"/>
                <a:ea typeface="Roboto"/>
                <a:cs typeface="Roboto"/>
                <a:sym typeface="Roboto"/>
              </a:rPr>
              <a:t>(Carlos A Barbachano)</a:t>
            </a:r>
            <a:endParaRPr sz="2600">
              <a:solidFill>
                <a:srgbClr val="FFFFFF"/>
              </a:solidFill>
              <a:latin typeface="Roboto"/>
              <a:ea typeface="Roboto"/>
              <a:cs typeface="Roboto"/>
              <a:sym typeface="Roboto"/>
            </a:endParaRPr>
          </a:p>
        </p:txBody>
      </p:sp>
      <p:pic>
        <p:nvPicPr>
          <p:cNvPr id="386" name="Google Shape;386;ga345d1744a_0_1275"/>
          <p:cNvPicPr preferRelativeResize="0"/>
          <p:nvPr/>
        </p:nvPicPr>
        <p:blipFill>
          <a:blip r:embed="rId3">
            <a:alphaModFix/>
          </a:blip>
          <a:stretch>
            <a:fillRect/>
          </a:stretch>
        </p:blipFill>
        <p:spPr>
          <a:xfrm>
            <a:off x="3308558" y="2184925"/>
            <a:ext cx="8575593" cy="359098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ga345d1744a_0_1282"/>
          <p:cNvSpPr txBox="1"/>
          <p:nvPr>
            <p:ph type="title"/>
          </p:nvPr>
        </p:nvSpPr>
        <p:spPr>
          <a:xfrm>
            <a:off x="725850" y="585216"/>
            <a:ext cx="2582700" cy="8961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000">
                <a:latin typeface="Roboto"/>
                <a:ea typeface="Roboto"/>
                <a:cs typeface="Roboto"/>
                <a:sym typeface="Roboto"/>
              </a:rPr>
              <a:t>Minimal Class Diagram</a:t>
            </a:r>
            <a:endParaRPr sz="3000">
              <a:latin typeface="Roboto"/>
              <a:ea typeface="Roboto"/>
              <a:cs typeface="Roboto"/>
              <a:sym typeface="Roboto"/>
            </a:endParaRPr>
          </a:p>
        </p:txBody>
      </p:sp>
      <p:sp>
        <p:nvSpPr>
          <p:cNvPr id="393" name="Google Shape;393;ga345d1744a_0_1282"/>
          <p:cNvSpPr txBox="1"/>
          <p:nvPr>
            <p:ph idx="1" type="body"/>
          </p:nvPr>
        </p:nvSpPr>
        <p:spPr>
          <a:xfrm>
            <a:off x="725860" y="1706838"/>
            <a:ext cx="2582700" cy="3444300"/>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Clr>
                <a:srgbClr val="001D4D"/>
              </a:buClr>
              <a:buSzPts val="2200"/>
              <a:buNone/>
            </a:pPr>
            <a:r>
              <a:rPr lang="en-US" sz="2200">
                <a:latin typeface="Roboto"/>
                <a:ea typeface="Roboto"/>
                <a:cs typeface="Roboto"/>
                <a:sym typeface="Roboto"/>
              </a:rPr>
              <a:t>FrontEnd Instructor GradeBook Page Class Diagram</a:t>
            </a:r>
            <a:endParaRPr sz="2200">
              <a:latin typeface="Roboto"/>
              <a:ea typeface="Roboto"/>
              <a:cs typeface="Roboto"/>
              <a:sym typeface="Roboto"/>
            </a:endParaRPr>
          </a:p>
        </p:txBody>
      </p:sp>
      <p:pic>
        <p:nvPicPr>
          <p:cNvPr id="394" name="Google Shape;394;ga345d1744a_0_1282"/>
          <p:cNvPicPr preferRelativeResize="0"/>
          <p:nvPr/>
        </p:nvPicPr>
        <p:blipFill>
          <a:blip r:embed="rId3">
            <a:alphaModFix/>
          </a:blip>
          <a:stretch>
            <a:fillRect/>
          </a:stretch>
        </p:blipFill>
        <p:spPr>
          <a:xfrm>
            <a:off x="4055500" y="829900"/>
            <a:ext cx="5194499" cy="55986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12"/>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Main algorithm </a:t>
            </a:r>
            <a:endParaRPr>
              <a:latin typeface="Roboto"/>
              <a:ea typeface="Roboto"/>
              <a:cs typeface="Roboto"/>
              <a:sym typeface="Roboto"/>
            </a:endParaRPr>
          </a:p>
        </p:txBody>
      </p:sp>
      <p:sp>
        <p:nvSpPr>
          <p:cNvPr id="401" name="Google Shape;401;p12"/>
          <p:cNvSpPr txBox="1"/>
          <p:nvPr>
            <p:ph idx="1" type="body"/>
          </p:nvPr>
        </p:nvSpPr>
        <p:spPr>
          <a:xfrm>
            <a:off x="1589824" y="1939925"/>
            <a:ext cx="8982300" cy="4338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2200">
                <a:latin typeface="Roboto"/>
                <a:ea typeface="Roboto"/>
                <a:cs typeface="Roboto"/>
                <a:sym typeface="Roboto"/>
              </a:rPr>
              <a:t>Our most interesting algorithm was the logout functionality</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US" sz="2200">
                <a:latin typeface="Roboto"/>
                <a:ea typeface="Roboto"/>
                <a:cs typeface="Roboto"/>
                <a:sym typeface="Roboto"/>
              </a:rPr>
              <a:t>The easiest way to have done this is by clearing the local storage through the browser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US" sz="2200">
                <a:latin typeface="Roboto"/>
                <a:ea typeface="Roboto"/>
                <a:cs typeface="Roboto"/>
                <a:sym typeface="Roboto"/>
              </a:rPr>
              <a:t>However, we opted </a:t>
            </a:r>
            <a:r>
              <a:rPr lang="en-US" sz="2200">
                <a:solidFill>
                  <a:schemeClr val="lt1"/>
                </a:solidFill>
                <a:latin typeface="Roboto"/>
                <a:ea typeface="Roboto"/>
                <a:cs typeface="Roboto"/>
                <a:sym typeface="Roboto"/>
              </a:rPr>
              <a:t>for the most secure way of logging out, which is invalidating the token with a mutation in the backend. This led us to creating a backend mutation that blacklists the JWT and serves it to the browser, completely invalidating the user session</a:t>
            </a:r>
            <a:endParaRPr sz="2200">
              <a:latin typeface="Roboto"/>
              <a:ea typeface="Roboto"/>
              <a:cs typeface="Roboto"/>
              <a:sym typeface="Robo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13"/>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Test Suites and Test Cases</a:t>
            </a:r>
            <a:endParaRPr>
              <a:latin typeface="Roboto"/>
              <a:ea typeface="Roboto"/>
              <a:cs typeface="Roboto"/>
              <a:sym typeface="Roboto"/>
            </a:endParaRPr>
          </a:p>
        </p:txBody>
      </p:sp>
      <p:sp>
        <p:nvSpPr>
          <p:cNvPr id="408" name="Google Shape;408;p13"/>
          <p:cNvSpPr txBox="1"/>
          <p:nvPr>
            <p:ph idx="1" type="body"/>
          </p:nvPr>
        </p:nvSpPr>
        <p:spPr>
          <a:xfrm>
            <a:off x="1589824" y="1939925"/>
            <a:ext cx="8982300" cy="4338900"/>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lang="en-US" sz="2200">
                <a:latin typeface="Roboto"/>
                <a:ea typeface="Roboto"/>
                <a:cs typeface="Roboto"/>
                <a:sym typeface="Roboto"/>
              </a:rPr>
              <a:t>Test Suites: Jest, ApolloServertesting</a:t>
            </a:r>
            <a:endParaRPr sz="2200">
              <a:latin typeface="Roboto"/>
              <a:ea typeface="Roboto"/>
              <a:cs typeface="Roboto"/>
              <a:sym typeface="Roboto"/>
            </a:endParaRPr>
          </a:p>
          <a:p>
            <a:pPr indent="0" lvl="0" marL="0" rtl="0" algn="l">
              <a:spcBef>
                <a:spcPts val="2000"/>
              </a:spcBef>
              <a:spcAft>
                <a:spcPts val="0"/>
              </a:spcAft>
              <a:buNone/>
            </a:pPr>
            <a:r>
              <a:rPr lang="en-US" sz="2200">
                <a:latin typeface="Roboto"/>
                <a:ea typeface="Roboto"/>
                <a:cs typeface="Roboto"/>
                <a:sym typeface="Roboto"/>
              </a:rPr>
              <a:t>Type of Tests:</a:t>
            </a:r>
            <a:endParaRPr sz="2200">
              <a:latin typeface="Roboto"/>
              <a:ea typeface="Roboto"/>
              <a:cs typeface="Roboto"/>
              <a:sym typeface="Roboto"/>
            </a:endParaRPr>
          </a:p>
          <a:p>
            <a:pPr indent="-368300" lvl="0" marL="457200" rtl="0" algn="l">
              <a:spcBef>
                <a:spcPts val="2000"/>
              </a:spcBef>
              <a:spcAft>
                <a:spcPts val="0"/>
              </a:spcAft>
              <a:buSzPts val="2200"/>
              <a:buFont typeface="Roboto"/>
              <a:buChar char="●"/>
            </a:pPr>
            <a:r>
              <a:rPr lang="en-US" sz="2200">
                <a:latin typeface="Roboto"/>
                <a:ea typeface="Roboto"/>
                <a:cs typeface="Roboto"/>
                <a:sym typeface="Roboto"/>
              </a:rPr>
              <a:t>We had integration tests using Jest for the mutations that do the entire process a user would take, from making a request, to resolving it.</a:t>
            </a:r>
            <a:endParaRPr sz="2200">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ga345d1744a_0_231"/>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Summary</a:t>
            </a:r>
            <a:endParaRPr>
              <a:latin typeface="Roboto"/>
              <a:ea typeface="Roboto"/>
              <a:cs typeface="Roboto"/>
              <a:sym typeface="Roboto"/>
            </a:endParaRPr>
          </a:p>
        </p:txBody>
      </p:sp>
      <p:sp>
        <p:nvSpPr>
          <p:cNvPr id="415" name="Google Shape;415;ga345d1744a_0_231"/>
          <p:cNvSpPr txBox="1"/>
          <p:nvPr>
            <p:ph idx="1" type="body"/>
          </p:nvPr>
        </p:nvSpPr>
        <p:spPr>
          <a:xfrm>
            <a:off x="1589825" y="1939925"/>
            <a:ext cx="9421500" cy="43389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0"/>
              </a:spcBef>
              <a:spcAft>
                <a:spcPts val="0"/>
              </a:spcAft>
              <a:buSzPts val="2800"/>
              <a:buNone/>
            </a:pPr>
            <a:r>
              <a:rPr lang="en-US" sz="2200">
                <a:latin typeface="Roboto"/>
                <a:ea typeface="Roboto"/>
                <a:cs typeface="Roboto"/>
                <a:sym typeface="Roboto"/>
              </a:rPr>
              <a:t>MathBotics, in short, is a learning platform targeting K-12 students</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offering a new innovative way for students to learn robotics and</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mathematics. The platform facilitates the learning process for students</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while providing a management portal for instructors and admins. </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Overall, the team is satisfied with the changes that have been made</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including the new features and enhancements introduced in this version</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of MathBotics.</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t/>
            </a:r>
            <a:endParaRPr sz="2200">
              <a:latin typeface="Roboto"/>
              <a:ea typeface="Roboto"/>
              <a:cs typeface="Roboto"/>
              <a:sym typeface="Roboto"/>
            </a:endParaRPr>
          </a:p>
          <a:p>
            <a:pPr indent="-228600" lvl="0" marL="457200" rtl="0" algn="l">
              <a:lnSpc>
                <a:spcPct val="90000"/>
              </a:lnSpc>
              <a:spcBef>
                <a:spcPts val="0"/>
              </a:spcBef>
              <a:spcAft>
                <a:spcPts val="0"/>
              </a:spcAft>
              <a:buSzPts val="2800"/>
              <a:buNone/>
            </a:pPr>
            <a:r>
              <a:rPr lang="en-US" sz="2200">
                <a:latin typeface="Roboto"/>
                <a:ea typeface="Roboto"/>
                <a:cs typeface="Roboto"/>
                <a:sym typeface="Roboto"/>
              </a:rPr>
              <a:t>Thank You!</a:t>
            </a:r>
            <a:endParaRPr sz="2200">
              <a:latin typeface="Roboto"/>
              <a:ea typeface="Roboto"/>
              <a:cs typeface="Roboto"/>
              <a:sym typeface="Robo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ga345d1744a_0_926"/>
          <p:cNvSpPr txBox="1"/>
          <p:nvPr>
            <p:ph idx="1" type="body"/>
          </p:nvPr>
        </p:nvSpPr>
        <p:spPr>
          <a:xfrm>
            <a:off x="1589825" y="1657750"/>
            <a:ext cx="8982300" cy="5374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sz="1900">
                <a:solidFill>
                  <a:srgbClr val="FFFFFF"/>
                </a:solidFill>
                <a:latin typeface="Roboto"/>
                <a:ea typeface="Roboto"/>
                <a:cs typeface="Roboto"/>
                <a:sym typeface="Roboto"/>
              </a:rPr>
              <a:t>Carlos Barbachano</a:t>
            </a:r>
            <a:endParaRPr sz="1900">
              <a:solidFill>
                <a:srgbClr val="FFFFFF"/>
              </a:solidFill>
              <a:latin typeface="Roboto"/>
              <a:ea typeface="Roboto"/>
              <a:cs typeface="Roboto"/>
              <a:sym typeface="Roboto"/>
            </a:endParaRPr>
          </a:p>
          <a:p>
            <a:pPr indent="0" lvl="0" marL="457200" rtl="0" algn="l">
              <a:spcBef>
                <a:spcPts val="1000"/>
              </a:spcBef>
              <a:spcAft>
                <a:spcPts val="0"/>
              </a:spcAft>
              <a:buNone/>
            </a:pPr>
            <a:r>
              <a:rPr lang="en-US" sz="1900" u="sng">
                <a:solidFill>
                  <a:srgbClr val="FFFFFF"/>
                </a:solidFill>
                <a:latin typeface="Roboto"/>
                <a:ea typeface="Roboto"/>
                <a:cs typeface="Roboto"/>
                <a:sym typeface="Roboto"/>
                <a:hlinkClick r:id="rId3">
                  <a:extLst>
                    <a:ext uri="{A12FA001-AC4F-418D-AE19-62706E023703}">
                      <ahyp:hlinkClr val="tx"/>
                    </a:ext>
                  </a:extLst>
                </a:hlinkClick>
              </a:rPr>
              <a:t>cbarb035@fiu.edu</a:t>
            </a:r>
            <a:endParaRPr sz="1900">
              <a:solidFill>
                <a:srgbClr val="FFFFFF"/>
              </a:solidFill>
              <a:latin typeface="Roboto"/>
              <a:ea typeface="Roboto"/>
              <a:cs typeface="Roboto"/>
              <a:sym typeface="Roboto"/>
            </a:endParaRPr>
          </a:p>
          <a:p>
            <a:pPr indent="0" lvl="0" marL="457200" rtl="0" algn="l">
              <a:spcBef>
                <a:spcPts val="1000"/>
              </a:spcBef>
              <a:spcAft>
                <a:spcPts val="0"/>
              </a:spcAft>
              <a:buNone/>
            </a:pPr>
            <a:r>
              <a:rPr lang="en-US" sz="1900" u="sng">
                <a:solidFill>
                  <a:srgbClr val="FFFFFF"/>
                </a:solidFill>
                <a:latin typeface="Roboto"/>
                <a:ea typeface="Roboto"/>
                <a:cs typeface="Roboto"/>
                <a:sym typeface="Roboto"/>
                <a:hlinkClick r:id="rId4">
                  <a:extLst>
                    <a:ext uri="{A12FA001-AC4F-418D-AE19-62706E023703}">
                      <ahyp:hlinkClr val="tx"/>
                    </a:ext>
                  </a:extLst>
                </a:hlinkClick>
              </a:rPr>
              <a:t>https://github.com/cbarb</a:t>
            </a:r>
            <a:endParaRPr sz="1900">
              <a:solidFill>
                <a:srgbClr val="FFFFFF"/>
              </a:solidFill>
              <a:latin typeface="Roboto"/>
              <a:ea typeface="Roboto"/>
              <a:cs typeface="Roboto"/>
              <a:sym typeface="Roboto"/>
            </a:endParaRPr>
          </a:p>
          <a:p>
            <a:pPr indent="0" lvl="0" marL="457200" rtl="0" algn="l">
              <a:spcBef>
                <a:spcPts val="1000"/>
              </a:spcBef>
              <a:spcAft>
                <a:spcPts val="0"/>
              </a:spcAft>
              <a:buNone/>
            </a:pPr>
            <a:r>
              <a:rPr lang="en-US" sz="1900" u="sng">
                <a:solidFill>
                  <a:srgbClr val="FFFFFF"/>
                </a:solidFill>
                <a:latin typeface="Roboto"/>
                <a:ea typeface="Roboto"/>
                <a:cs typeface="Roboto"/>
                <a:sym typeface="Roboto"/>
                <a:hlinkClick r:id="rId5">
                  <a:extLst>
                    <a:ext uri="{A12FA001-AC4F-418D-AE19-62706E023703}">
                      <ahyp:hlinkClr val="tx"/>
                    </a:ext>
                  </a:extLst>
                </a:hlinkClick>
              </a:rPr>
              <a:t>https://</a:t>
            </a:r>
            <a:r>
              <a:rPr lang="en-US" sz="1900" u="sng">
                <a:solidFill>
                  <a:srgbClr val="FFFFFF"/>
                </a:solidFill>
                <a:latin typeface="Roboto"/>
                <a:ea typeface="Roboto"/>
                <a:cs typeface="Roboto"/>
                <a:sym typeface="Roboto"/>
                <a:hlinkClick r:id="rId6">
                  <a:extLst>
                    <a:ext uri="{A12FA001-AC4F-418D-AE19-62706E023703}">
                      <ahyp:hlinkClr val="tx"/>
                    </a:ext>
                  </a:extLst>
                </a:hlinkClick>
              </a:rPr>
              <a:t>www.linkedin.com/in/carlos-barbachano</a:t>
            </a:r>
            <a:r>
              <a:rPr lang="en-US" sz="1900">
                <a:solidFill>
                  <a:srgbClr val="FFFFFF"/>
                </a:solidFill>
                <a:latin typeface="Roboto"/>
                <a:ea typeface="Roboto"/>
                <a:cs typeface="Roboto"/>
                <a:sym typeface="Roboto"/>
              </a:rPr>
              <a:t>  </a:t>
            </a:r>
            <a:endParaRPr sz="1900">
              <a:solidFill>
                <a:srgbClr val="FFFFFF"/>
              </a:solidFill>
              <a:latin typeface="Roboto"/>
              <a:ea typeface="Roboto"/>
              <a:cs typeface="Roboto"/>
              <a:sym typeface="Roboto"/>
            </a:endParaRPr>
          </a:p>
          <a:p>
            <a:pPr indent="0" lvl="0" marL="0" rtl="0" algn="l">
              <a:spcBef>
                <a:spcPts val="1000"/>
              </a:spcBef>
              <a:spcAft>
                <a:spcPts val="0"/>
              </a:spcAft>
              <a:buNone/>
            </a:pPr>
            <a:r>
              <a:rPr lang="en-US" sz="1900">
                <a:solidFill>
                  <a:srgbClr val="FFFFFF"/>
                </a:solidFill>
                <a:latin typeface="Roboto"/>
                <a:ea typeface="Roboto"/>
                <a:cs typeface="Roboto"/>
                <a:sym typeface="Roboto"/>
              </a:rPr>
              <a:t>Martyn Mallo</a:t>
            </a:r>
            <a:endParaRPr sz="1900">
              <a:solidFill>
                <a:srgbClr val="FFFFFF"/>
              </a:solidFill>
              <a:latin typeface="Roboto"/>
              <a:ea typeface="Roboto"/>
              <a:cs typeface="Roboto"/>
              <a:sym typeface="Roboto"/>
            </a:endParaRPr>
          </a:p>
          <a:p>
            <a:pPr indent="0" lvl="0" marL="457200" rtl="0" algn="l">
              <a:spcBef>
                <a:spcPts val="1000"/>
              </a:spcBef>
              <a:spcAft>
                <a:spcPts val="0"/>
              </a:spcAft>
              <a:buNone/>
            </a:pPr>
            <a:r>
              <a:rPr lang="en-US" sz="1700" u="sng">
                <a:solidFill>
                  <a:srgbClr val="FFFFFF"/>
                </a:solidFill>
                <a:latin typeface="Roboto"/>
                <a:ea typeface="Roboto"/>
                <a:cs typeface="Roboto"/>
                <a:sym typeface="Roboto"/>
                <a:hlinkClick r:id="rId7">
                  <a:extLst>
                    <a:ext uri="{A12FA001-AC4F-418D-AE19-62706E023703}">
                      <ahyp:hlinkClr val="tx"/>
                    </a:ext>
                  </a:extLst>
                </a:hlinkClick>
              </a:rPr>
              <a:t>mmall024@fiu.edu</a:t>
            </a:r>
            <a:endParaRPr sz="1700">
              <a:solidFill>
                <a:srgbClr val="FFFFFF"/>
              </a:solidFill>
              <a:latin typeface="Roboto"/>
              <a:ea typeface="Roboto"/>
              <a:cs typeface="Roboto"/>
              <a:sym typeface="Roboto"/>
            </a:endParaRPr>
          </a:p>
          <a:p>
            <a:pPr indent="0" lvl="0" marL="457200" rtl="0" algn="l">
              <a:spcBef>
                <a:spcPts val="1000"/>
              </a:spcBef>
              <a:spcAft>
                <a:spcPts val="0"/>
              </a:spcAft>
              <a:buNone/>
            </a:pPr>
            <a:r>
              <a:rPr lang="en-US" sz="1700" u="sng">
                <a:solidFill>
                  <a:srgbClr val="FFFFFF"/>
                </a:solidFill>
                <a:latin typeface="Roboto"/>
                <a:ea typeface="Roboto"/>
                <a:cs typeface="Roboto"/>
                <a:sym typeface="Roboto"/>
                <a:hlinkClick r:id="rId8">
                  <a:extLst>
                    <a:ext uri="{A12FA001-AC4F-418D-AE19-62706E023703}">
                      <ahyp:hlinkClr val="tx"/>
                    </a:ext>
                  </a:extLst>
                </a:hlinkClick>
              </a:rPr>
              <a:t>https://github.com/HeIp</a:t>
            </a:r>
            <a:endParaRPr sz="1700">
              <a:solidFill>
                <a:srgbClr val="FFFFFF"/>
              </a:solidFill>
              <a:latin typeface="Roboto"/>
              <a:ea typeface="Roboto"/>
              <a:cs typeface="Roboto"/>
              <a:sym typeface="Roboto"/>
            </a:endParaRPr>
          </a:p>
          <a:p>
            <a:pPr indent="0" lvl="0" marL="457200" rtl="0" algn="l">
              <a:spcBef>
                <a:spcPts val="1000"/>
              </a:spcBef>
              <a:spcAft>
                <a:spcPts val="0"/>
              </a:spcAft>
              <a:buNone/>
            </a:pPr>
            <a:r>
              <a:rPr lang="en-US" sz="1700" u="sng">
                <a:solidFill>
                  <a:srgbClr val="FFFFFF"/>
                </a:solidFill>
                <a:latin typeface="Roboto"/>
                <a:ea typeface="Roboto"/>
                <a:cs typeface="Roboto"/>
                <a:sym typeface="Roboto"/>
                <a:hlinkClick r:id="rId9">
                  <a:extLst>
                    <a:ext uri="{A12FA001-AC4F-418D-AE19-62706E023703}">
                      <ahyp:hlinkClr val="tx"/>
                    </a:ext>
                  </a:extLst>
                </a:hlinkClick>
              </a:rPr>
              <a:t>https://www.linkedin.com/in/martynmallo/</a:t>
            </a:r>
            <a:endParaRPr sz="1700">
              <a:solidFill>
                <a:srgbClr val="FFFFFF"/>
              </a:solidFill>
              <a:latin typeface="Roboto"/>
              <a:ea typeface="Roboto"/>
              <a:cs typeface="Roboto"/>
              <a:sym typeface="Roboto"/>
            </a:endParaRPr>
          </a:p>
          <a:p>
            <a:pPr indent="0" lvl="0" marL="0" rtl="0" algn="l">
              <a:spcBef>
                <a:spcPts val="1000"/>
              </a:spcBef>
              <a:spcAft>
                <a:spcPts val="0"/>
              </a:spcAft>
              <a:buNone/>
            </a:pPr>
            <a:r>
              <a:rPr lang="en-US" sz="1900">
                <a:solidFill>
                  <a:srgbClr val="FFFFFF"/>
                </a:solidFill>
                <a:latin typeface="Roboto"/>
                <a:ea typeface="Roboto"/>
                <a:cs typeface="Roboto"/>
                <a:sym typeface="Roboto"/>
              </a:rPr>
              <a:t>Jessica Moreno</a:t>
            </a:r>
            <a:endParaRPr sz="1900">
              <a:solidFill>
                <a:srgbClr val="FFFFFF"/>
              </a:solidFill>
              <a:latin typeface="Roboto"/>
              <a:ea typeface="Roboto"/>
              <a:cs typeface="Roboto"/>
              <a:sym typeface="Roboto"/>
            </a:endParaRPr>
          </a:p>
          <a:p>
            <a:pPr indent="0" lvl="0" marL="457200" rtl="0" algn="l">
              <a:spcBef>
                <a:spcPts val="1000"/>
              </a:spcBef>
              <a:spcAft>
                <a:spcPts val="0"/>
              </a:spcAft>
              <a:buNone/>
            </a:pPr>
            <a:r>
              <a:rPr lang="en-US" sz="1700" u="sng">
                <a:solidFill>
                  <a:srgbClr val="FFFFFF"/>
                </a:solidFill>
                <a:latin typeface="Roboto"/>
                <a:ea typeface="Roboto"/>
                <a:cs typeface="Roboto"/>
                <a:sym typeface="Roboto"/>
                <a:hlinkClick r:id="rId10">
                  <a:extLst>
                    <a:ext uri="{A12FA001-AC4F-418D-AE19-62706E023703}">
                      <ahyp:hlinkClr val="tx"/>
                    </a:ext>
                  </a:extLst>
                </a:hlinkClick>
              </a:rPr>
              <a:t>jmore178@fiu.edu</a:t>
            </a:r>
            <a:endParaRPr sz="1700">
              <a:solidFill>
                <a:srgbClr val="FFFFFF"/>
              </a:solidFill>
              <a:latin typeface="Roboto"/>
              <a:ea typeface="Roboto"/>
              <a:cs typeface="Roboto"/>
              <a:sym typeface="Roboto"/>
            </a:endParaRPr>
          </a:p>
          <a:p>
            <a:pPr indent="0" lvl="0" marL="457200" rtl="0" algn="l">
              <a:spcBef>
                <a:spcPts val="1000"/>
              </a:spcBef>
              <a:spcAft>
                <a:spcPts val="0"/>
              </a:spcAft>
              <a:buNone/>
            </a:pPr>
            <a:r>
              <a:rPr lang="en-US" sz="1700" u="sng">
                <a:solidFill>
                  <a:srgbClr val="FFFFFF"/>
                </a:solidFill>
                <a:latin typeface="Roboto"/>
                <a:ea typeface="Roboto"/>
                <a:cs typeface="Roboto"/>
                <a:sym typeface="Roboto"/>
                <a:hlinkClick r:id="rId11">
                  <a:extLst>
                    <a:ext uri="{A12FA001-AC4F-418D-AE19-62706E023703}">
                      <ahyp:hlinkClr val="tx"/>
                    </a:ext>
                  </a:extLst>
                </a:hlinkClick>
              </a:rPr>
              <a:t>https://github.com/jessica</a:t>
            </a:r>
            <a:endParaRPr sz="1700">
              <a:solidFill>
                <a:srgbClr val="FFFFFF"/>
              </a:solidFill>
              <a:latin typeface="Roboto"/>
              <a:ea typeface="Roboto"/>
              <a:cs typeface="Roboto"/>
              <a:sym typeface="Roboto"/>
            </a:endParaRPr>
          </a:p>
          <a:p>
            <a:pPr indent="0" lvl="0" marL="457200" rtl="0" algn="l">
              <a:spcBef>
                <a:spcPts val="1000"/>
              </a:spcBef>
              <a:spcAft>
                <a:spcPts val="0"/>
              </a:spcAft>
              <a:buNone/>
            </a:pPr>
            <a:r>
              <a:rPr lang="en-US" sz="1700" u="sng">
                <a:solidFill>
                  <a:srgbClr val="FFFFFF"/>
                </a:solidFill>
                <a:latin typeface="Roboto"/>
                <a:ea typeface="Roboto"/>
                <a:cs typeface="Roboto"/>
                <a:sym typeface="Roboto"/>
                <a:hlinkClick r:id="rId12">
                  <a:extLst>
                    <a:ext uri="{A12FA001-AC4F-418D-AE19-62706E023703}">
                      <ahyp:hlinkClr val="tx"/>
                    </a:ext>
                  </a:extLst>
                </a:hlinkClick>
              </a:rPr>
              <a:t>https://www.linkedin.com/in/jmo/</a:t>
            </a:r>
            <a:endParaRPr sz="1700">
              <a:solidFill>
                <a:srgbClr val="FFFFFF"/>
              </a:solidFill>
              <a:latin typeface="Roboto"/>
              <a:ea typeface="Roboto"/>
              <a:cs typeface="Roboto"/>
              <a:sym typeface="Roboto"/>
            </a:endParaRPr>
          </a:p>
          <a:p>
            <a:pPr indent="0" lvl="0" marL="0" rtl="0" algn="l">
              <a:spcBef>
                <a:spcPts val="1000"/>
              </a:spcBef>
              <a:spcAft>
                <a:spcPts val="0"/>
              </a:spcAft>
              <a:buNone/>
            </a:pPr>
            <a:r>
              <a:t/>
            </a:r>
            <a:endParaRPr>
              <a:latin typeface="Roboto"/>
              <a:ea typeface="Roboto"/>
              <a:cs typeface="Roboto"/>
              <a:sym typeface="Roboto"/>
            </a:endParaRPr>
          </a:p>
          <a:p>
            <a:pPr indent="0" lvl="0" marL="0" rtl="0" algn="l">
              <a:spcBef>
                <a:spcPts val="1000"/>
              </a:spcBef>
              <a:spcAft>
                <a:spcPts val="0"/>
              </a:spcAft>
              <a:buNone/>
            </a:pPr>
            <a:r>
              <a:t/>
            </a:r>
            <a:endParaRPr/>
          </a:p>
        </p:txBody>
      </p:sp>
      <p:sp>
        <p:nvSpPr>
          <p:cNvPr id="422" name="Google Shape;422;ga345d1744a_0_926"/>
          <p:cNvSpPr txBox="1"/>
          <p:nvPr>
            <p:ph type="title"/>
          </p:nvPr>
        </p:nvSpPr>
        <p:spPr>
          <a:xfrm>
            <a:off x="1589824" y="470310"/>
            <a:ext cx="8982300" cy="13257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Contact Information</a:t>
            </a:r>
            <a:endParaRPr>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ga345d1744a_0_1014"/>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600"/>
              <a:buNone/>
            </a:pPr>
            <a:r>
              <a:rPr lang="en-US">
                <a:latin typeface="Roboto"/>
                <a:ea typeface="Roboto"/>
                <a:cs typeface="Roboto"/>
                <a:sym typeface="Roboto"/>
              </a:rPr>
              <a:t>The New System</a:t>
            </a:r>
            <a:endParaRPr>
              <a:latin typeface="Roboto"/>
              <a:ea typeface="Roboto"/>
              <a:cs typeface="Roboto"/>
              <a:sym typeface="Roboto"/>
            </a:endParaRPr>
          </a:p>
        </p:txBody>
      </p:sp>
      <p:sp>
        <p:nvSpPr>
          <p:cNvPr id="257" name="Google Shape;257;ga345d1744a_0_1014"/>
          <p:cNvSpPr txBox="1"/>
          <p:nvPr>
            <p:ph idx="1" type="body"/>
          </p:nvPr>
        </p:nvSpPr>
        <p:spPr>
          <a:xfrm>
            <a:off x="1818424" y="1939925"/>
            <a:ext cx="8982300" cy="4338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lang="en-US" sz="2200">
                <a:solidFill>
                  <a:srgbClr val="FFFFFF"/>
                </a:solidFill>
                <a:latin typeface="Roboto"/>
                <a:ea typeface="Roboto"/>
                <a:cs typeface="Roboto"/>
                <a:sym typeface="Roboto"/>
              </a:rPr>
              <a:t>The purpose of this new version is to provide new features to the MathBotics learning application as well as a more intuitive and easy to use user interface</a:t>
            </a:r>
            <a:endParaRPr sz="2200">
              <a:solidFill>
                <a:srgbClr val="FFFFFF"/>
              </a:solidFill>
              <a:latin typeface="Roboto"/>
              <a:ea typeface="Roboto"/>
              <a:cs typeface="Roboto"/>
              <a:sym typeface="Roboto"/>
            </a:endParaRPr>
          </a:p>
          <a:p>
            <a:pPr indent="0" lvl="0" marL="0" rtl="0" algn="l">
              <a:lnSpc>
                <a:spcPct val="90000"/>
              </a:lnSpc>
              <a:spcBef>
                <a:spcPts val="0"/>
              </a:spcBef>
              <a:spcAft>
                <a:spcPts val="0"/>
              </a:spcAft>
              <a:buClr>
                <a:schemeClr val="dk1"/>
              </a:buClr>
              <a:buSzPts val="1100"/>
              <a:buFont typeface="Arial"/>
              <a:buNone/>
            </a:pPr>
            <a:r>
              <a:t/>
            </a:r>
            <a:endParaRPr sz="2200">
              <a:solidFill>
                <a:srgbClr val="FFFFFF"/>
              </a:solidFill>
              <a:latin typeface="Roboto"/>
              <a:ea typeface="Roboto"/>
              <a:cs typeface="Roboto"/>
              <a:sym typeface="Roboto"/>
            </a:endParaRPr>
          </a:p>
          <a:p>
            <a:pPr indent="0" lvl="0" marL="0" rtl="0" algn="l">
              <a:lnSpc>
                <a:spcPct val="90000"/>
              </a:lnSpc>
              <a:spcBef>
                <a:spcPts val="0"/>
              </a:spcBef>
              <a:spcAft>
                <a:spcPts val="0"/>
              </a:spcAft>
              <a:buNone/>
            </a:pPr>
            <a:r>
              <a:rPr lang="en-US" sz="2200">
                <a:solidFill>
                  <a:srgbClr val="FFFFFF"/>
                </a:solidFill>
                <a:latin typeface="Roboto"/>
                <a:ea typeface="Roboto"/>
                <a:cs typeface="Roboto"/>
                <a:sym typeface="Roboto"/>
              </a:rPr>
              <a:t>The new version of MathBotics has the following features:</a:t>
            </a:r>
            <a:endParaRPr sz="2200">
              <a:solidFill>
                <a:srgbClr val="FFFFFF"/>
              </a:solidFill>
              <a:latin typeface="Roboto"/>
              <a:ea typeface="Roboto"/>
              <a:cs typeface="Roboto"/>
              <a:sym typeface="Roboto"/>
            </a:endParaRPr>
          </a:p>
          <a:p>
            <a:pPr indent="-368300" lvl="0" marL="457200" rtl="0" algn="l">
              <a:lnSpc>
                <a:spcPct val="90000"/>
              </a:lnSpc>
              <a:spcBef>
                <a:spcPts val="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User can log out of the application</a:t>
            </a:r>
            <a:endParaRPr sz="2200">
              <a:solidFill>
                <a:srgbClr val="FFFFFF"/>
              </a:solidFill>
              <a:latin typeface="Roboto"/>
              <a:ea typeface="Roboto"/>
              <a:cs typeface="Roboto"/>
              <a:sym typeface="Roboto"/>
            </a:endParaRPr>
          </a:p>
          <a:p>
            <a:pPr indent="-368300" lvl="0" marL="457200" rtl="0" algn="l">
              <a:lnSpc>
                <a:spcPct val="90000"/>
              </a:lnSpc>
              <a:spcBef>
                <a:spcPts val="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Student information can be deleted</a:t>
            </a:r>
            <a:endParaRPr sz="2200">
              <a:solidFill>
                <a:srgbClr val="FFFFFF"/>
              </a:solidFill>
              <a:latin typeface="Roboto"/>
              <a:ea typeface="Roboto"/>
              <a:cs typeface="Roboto"/>
              <a:sym typeface="Roboto"/>
            </a:endParaRPr>
          </a:p>
          <a:p>
            <a:pPr indent="-368300" lvl="0" marL="457200" rtl="0" algn="l">
              <a:lnSpc>
                <a:spcPct val="90000"/>
              </a:lnSpc>
              <a:spcBef>
                <a:spcPts val="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Student information can be edited</a:t>
            </a:r>
            <a:endParaRPr sz="2200">
              <a:solidFill>
                <a:srgbClr val="FFFFFF"/>
              </a:solidFill>
              <a:latin typeface="Roboto"/>
              <a:ea typeface="Roboto"/>
              <a:cs typeface="Roboto"/>
              <a:sym typeface="Roboto"/>
            </a:endParaRPr>
          </a:p>
          <a:p>
            <a:pPr indent="-368300" lvl="0" marL="457200" rtl="0" algn="l">
              <a:lnSpc>
                <a:spcPct val="90000"/>
              </a:lnSpc>
              <a:spcBef>
                <a:spcPts val="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User can reset their password</a:t>
            </a:r>
            <a:endParaRPr sz="2200">
              <a:solidFill>
                <a:srgbClr val="FFFFFF"/>
              </a:solidFill>
              <a:latin typeface="Roboto"/>
              <a:ea typeface="Roboto"/>
              <a:cs typeface="Roboto"/>
              <a:sym typeface="Roboto"/>
            </a:endParaRPr>
          </a:p>
          <a:p>
            <a:pPr indent="-368300" lvl="0" marL="457200" rtl="0" algn="l">
              <a:lnSpc>
                <a:spcPct val="90000"/>
              </a:lnSpc>
              <a:spcBef>
                <a:spcPts val="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Instructor can view student grades</a:t>
            </a:r>
            <a:endParaRPr sz="2200">
              <a:solidFill>
                <a:srgbClr val="FFFFFF"/>
              </a:solidFill>
              <a:latin typeface="Roboto"/>
              <a:ea typeface="Roboto"/>
              <a:cs typeface="Roboto"/>
              <a:sym typeface="Roboto"/>
            </a:endParaRPr>
          </a:p>
          <a:p>
            <a:pPr indent="-368300" lvl="0" marL="457200" rtl="0" algn="l">
              <a:lnSpc>
                <a:spcPct val="90000"/>
              </a:lnSpc>
              <a:spcBef>
                <a:spcPts val="0"/>
              </a:spcBef>
              <a:spcAft>
                <a:spcPts val="0"/>
              </a:spcAft>
              <a:buClr>
                <a:srgbClr val="FFFFFF"/>
              </a:buClr>
              <a:buSzPts val="2200"/>
              <a:buFont typeface="Roboto"/>
              <a:buChar char="●"/>
            </a:pPr>
            <a:r>
              <a:rPr lang="en-US" sz="2200">
                <a:solidFill>
                  <a:srgbClr val="FFFFFF"/>
                </a:solidFill>
                <a:latin typeface="Roboto"/>
                <a:ea typeface="Roboto"/>
                <a:cs typeface="Roboto"/>
                <a:sym typeface="Roboto"/>
              </a:rPr>
              <a:t>Students can view their grades</a:t>
            </a:r>
            <a:endParaRPr sz="2200">
              <a:solidFill>
                <a:srgbClr val="FFFFFF"/>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
          <p:cNvSpPr txBox="1"/>
          <p:nvPr>
            <p:ph type="title"/>
          </p:nvPr>
        </p:nvSpPr>
        <p:spPr>
          <a:xfrm>
            <a:off x="3281382" y="819848"/>
            <a:ext cx="7927500" cy="747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Project Management</a:t>
            </a:r>
            <a:endParaRPr>
              <a:latin typeface="Roboto"/>
              <a:ea typeface="Roboto"/>
              <a:cs typeface="Roboto"/>
              <a:sym typeface="Roboto"/>
            </a:endParaRPr>
          </a:p>
        </p:txBody>
      </p:sp>
      <p:pic>
        <p:nvPicPr>
          <p:cNvPr id="264" name="Google Shape;264;p3"/>
          <p:cNvPicPr preferRelativeResize="0"/>
          <p:nvPr/>
        </p:nvPicPr>
        <p:blipFill>
          <a:blip r:embed="rId3">
            <a:alphaModFix/>
          </a:blip>
          <a:stretch>
            <a:fillRect/>
          </a:stretch>
        </p:blipFill>
        <p:spPr>
          <a:xfrm>
            <a:off x="2732400" y="561600"/>
            <a:ext cx="9201602" cy="5177201"/>
          </a:xfrm>
          <a:prstGeom prst="rect">
            <a:avLst/>
          </a:prstGeom>
          <a:noFill/>
          <a:ln>
            <a:noFill/>
          </a:ln>
        </p:spPr>
      </p:pic>
      <p:sp>
        <p:nvSpPr>
          <p:cNvPr id="265" name="Google Shape;265;p3"/>
          <p:cNvSpPr txBox="1"/>
          <p:nvPr/>
        </p:nvSpPr>
        <p:spPr>
          <a:xfrm>
            <a:off x="162000" y="270000"/>
            <a:ext cx="2116800" cy="246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rgbClr val="FFFFFF"/>
                </a:solidFill>
                <a:latin typeface="Roboto"/>
                <a:ea typeface="Roboto"/>
                <a:cs typeface="Roboto"/>
                <a:sym typeface="Roboto"/>
              </a:rPr>
              <a:t>Project Management:</a:t>
            </a:r>
            <a:endParaRPr sz="2200">
              <a:solidFill>
                <a:srgbClr val="FFFFFF"/>
              </a:solidFill>
              <a:latin typeface="Roboto"/>
              <a:ea typeface="Roboto"/>
              <a:cs typeface="Roboto"/>
              <a:sym typeface="Roboto"/>
            </a:endParaRPr>
          </a:p>
          <a:p>
            <a:pPr indent="0" lvl="0" marL="0" rtl="0" algn="l">
              <a:spcBef>
                <a:spcPts val="0"/>
              </a:spcBef>
              <a:spcAft>
                <a:spcPts val="0"/>
              </a:spcAft>
              <a:buNone/>
            </a:pPr>
            <a:r>
              <a:rPr lang="en-US" sz="2200">
                <a:solidFill>
                  <a:srgbClr val="FFFFFF"/>
                </a:solidFill>
                <a:latin typeface="Roboto"/>
                <a:ea typeface="Roboto"/>
                <a:cs typeface="Roboto"/>
                <a:sym typeface="Roboto"/>
              </a:rPr>
              <a:t>Gantt Chart</a:t>
            </a:r>
            <a:endParaRPr sz="2200">
              <a:solidFill>
                <a:srgbClr val="FFFFFF"/>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272" name="Google Shape;272;p4"/>
          <p:cNvSpPr txBox="1"/>
          <p:nvPr>
            <p:ph idx="1" type="body"/>
          </p:nvPr>
        </p:nvSpPr>
        <p:spPr>
          <a:xfrm>
            <a:off x="1589825" y="1939925"/>
            <a:ext cx="8982300" cy="4461900"/>
          </a:xfrm>
          <a:prstGeom prst="rect">
            <a:avLst/>
          </a:prstGeom>
          <a:noFill/>
          <a:ln>
            <a:noFill/>
          </a:ln>
        </p:spPr>
        <p:txBody>
          <a:bodyPr anchorCtr="0" anchor="t" bIns="45700" lIns="91425" spcFirstLastPara="1" rIns="91425" wrap="square" tIns="45700">
            <a:noAutofit/>
          </a:bodyPr>
          <a:lstStyle/>
          <a:p>
            <a:pPr indent="-304800" lvl="0" marL="457200" rtl="0" algn="l">
              <a:lnSpc>
                <a:spcPct val="150000"/>
              </a:lnSpc>
              <a:spcBef>
                <a:spcPts val="0"/>
              </a:spcBef>
              <a:spcAft>
                <a:spcPts val="0"/>
              </a:spcAft>
              <a:buClr>
                <a:srgbClr val="FFFFFF"/>
              </a:buClr>
              <a:buSzPts val="1200"/>
              <a:buFont typeface="Roboto"/>
              <a:buAutoNum type="arabicPeriod"/>
            </a:pPr>
            <a:r>
              <a:rPr lang="en-US" sz="1200">
                <a:solidFill>
                  <a:srgbClr val="FFFFFF"/>
                </a:solidFill>
                <a:latin typeface="Roboto"/>
                <a:ea typeface="Roboto"/>
                <a:cs typeface="Roboto"/>
                <a:sym typeface="Roboto"/>
              </a:rPr>
              <a:t>Clone Github Repository</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clone and push to a remote repository</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version control my code by branching and making pull requests.</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a:pPr>
            <a:r>
              <a:rPr lang="en-US" sz="1200">
                <a:solidFill>
                  <a:srgbClr val="FFFFFF"/>
                </a:solidFill>
                <a:latin typeface="Roboto"/>
                <a:ea typeface="Roboto"/>
                <a:cs typeface="Roboto"/>
                <a:sym typeface="Roboto"/>
              </a:rPr>
              <a:t>Setup Github Projects for Engineering team</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see stories which are assigned to me through a github project board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product manager I should be able to view all the current stories, backlog tasks and work already done.</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a:pPr>
            <a:r>
              <a:rPr lang="en-US" sz="1200">
                <a:solidFill>
                  <a:srgbClr val="FFFFFF"/>
                </a:solidFill>
                <a:latin typeface="Roboto"/>
                <a:ea typeface="Roboto"/>
                <a:cs typeface="Roboto"/>
                <a:sym typeface="Roboto"/>
              </a:rPr>
              <a:t>Read existing documentation</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understand the given codebase and know which developing environment to begin developing in. </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a:pPr>
            <a:r>
              <a:rPr lang="en-US" sz="1200">
                <a:solidFill>
                  <a:srgbClr val="FFFFFF"/>
                </a:solidFill>
                <a:latin typeface="Roboto"/>
                <a:ea typeface="Roboto"/>
                <a:cs typeface="Roboto"/>
                <a:sym typeface="Roboto"/>
              </a:rPr>
              <a:t>Setup Development Environment</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begin developing within an environment and install needed dependencies/tools: npm, yarn, Node, TypeScript, Docker, GraphQL, React, Prisma, Relay. </a:t>
            </a:r>
            <a:endParaRPr sz="1200">
              <a:solidFill>
                <a:srgbClr val="FFFFFF"/>
              </a:solidFill>
              <a:latin typeface="Roboto"/>
              <a:ea typeface="Roboto"/>
              <a:cs typeface="Roboto"/>
              <a:sym typeface="Roboto"/>
            </a:endParaRPr>
          </a:p>
          <a:p>
            <a:pPr indent="-311150" lvl="0" marL="457200" rtl="0" algn="l">
              <a:lnSpc>
                <a:spcPct val="150000"/>
              </a:lnSpc>
              <a:spcBef>
                <a:spcPts val="0"/>
              </a:spcBef>
              <a:spcAft>
                <a:spcPts val="0"/>
              </a:spcAft>
              <a:buClr>
                <a:srgbClr val="FFFFFF"/>
              </a:buClr>
              <a:buSzPts val="1300"/>
              <a:buFont typeface="Roboto"/>
              <a:buAutoNum type="arabicPeriod"/>
            </a:pPr>
            <a:r>
              <a:rPr lang="en-US" sz="1300">
                <a:solidFill>
                  <a:srgbClr val="FFFFFF"/>
                </a:solidFill>
                <a:latin typeface="Roboto"/>
                <a:ea typeface="Roboto"/>
                <a:cs typeface="Roboto"/>
                <a:sym typeface="Roboto"/>
              </a:rPr>
              <a:t>Spike: Research and Learn Relevant Technologies</a:t>
            </a:r>
            <a:endParaRPr sz="13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understand and begin developing with the following technologies: npm, yarn, Node, TypeScript, Docker, GraphQL, React, PostgreSQL, Jest, Prisma, Relay.</a:t>
            </a:r>
            <a:endParaRPr>
              <a:solidFill>
                <a:srgbClr val="FFFFFF"/>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a345d1744a_0_942"/>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279" name="Google Shape;279;ga345d1744a_0_942"/>
          <p:cNvSpPr txBox="1"/>
          <p:nvPr>
            <p:ph idx="1" type="body"/>
          </p:nvPr>
        </p:nvSpPr>
        <p:spPr>
          <a:xfrm>
            <a:off x="1589825" y="1939925"/>
            <a:ext cx="8982300" cy="4461900"/>
          </a:xfrm>
          <a:prstGeom prst="rect">
            <a:avLst/>
          </a:prstGeom>
          <a:noFill/>
          <a:ln>
            <a:noFill/>
          </a:ln>
        </p:spPr>
        <p:txBody>
          <a:bodyPr anchorCtr="0" anchor="t" bIns="45700" lIns="91425" spcFirstLastPara="1" rIns="91425" wrap="square" tIns="45700">
            <a:noAutofit/>
          </a:bodyPr>
          <a:lstStyle/>
          <a:p>
            <a:pPr indent="-304800" lvl="0" marL="457200" rtl="0" algn="l">
              <a:lnSpc>
                <a:spcPct val="150000"/>
              </a:lnSpc>
              <a:spcBef>
                <a:spcPts val="0"/>
              </a:spcBef>
              <a:spcAft>
                <a:spcPts val="0"/>
              </a:spcAft>
              <a:buClr>
                <a:srgbClr val="FFFFFF"/>
              </a:buClr>
              <a:buSzPts val="1200"/>
              <a:buFont typeface="Roboto"/>
              <a:buAutoNum type="arabicPeriod" startAt="6"/>
            </a:pPr>
            <a:r>
              <a:rPr lang="en-US" sz="1200">
                <a:solidFill>
                  <a:srgbClr val="FFFFFF"/>
                </a:solidFill>
                <a:latin typeface="Roboto"/>
                <a:ea typeface="Roboto"/>
                <a:cs typeface="Roboto"/>
                <a:sym typeface="Roboto"/>
              </a:rPr>
              <a:t>Setup TravisCI or GH Actions integration with github</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developer, I can see that new builds are being automatically deployed and tested aso the lesson plan.</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6"/>
            </a:pPr>
            <a:r>
              <a:rPr lang="en-US" sz="1200">
                <a:solidFill>
                  <a:srgbClr val="FFFFFF"/>
                </a:solidFill>
                <a:latin typeface="Roboto"/>
                <a:ea typeface="Roboto"/>
                <a:cs typeface="Roboto"/>
                <a:sym typeface="Roboto"/>
              </a:rPr>
              <a:t>Fix instructor edit button</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instructor, I should be able to edit content.</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7"/>
            </a:pPr>
            <a:r>
              <a:rPr lang="en-US" sz="1200">
                <a:solidFill>
                  <a:srgbClr val="FFFFFF"/>
                </a:solidFill>
                <a:latin typeface="Roboto"/>
                <a:ea typeface="Roboto"/>
                <a:cs typeface="Roboto"/>
                <a:sym typeface="Roboto"/>
              </a:rPr>
              <a:t>Add course page for admin </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admin, I should be able to add/edit/view courses.</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7"/>
            </a:pPr>
            <a:r>
              <a:rPr lang="en-US" sz="1200">
                <a:solidFill>
                  <a:srgbClr val="FFFFFF"/>
                </a:solidFill>
                <a:latin typeface="Roboto"/>
                <a:ea typeface="Roboto"/>
                <a:cs typeface="Roboto"/>
                <a:sym typeface="Roboto"/>
              </a:rPr>
              <a:t>Polish the codebase for the frontend, apply linting, formatting, etc</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developer, Husky prevents me from pushing unformatted, poorly linted code on the frontend, just like it does on the backend.</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7"/>
            </a:pPr>
            <a:r>
              <a:rPr lang="en-US" sz="1200">
                <a:solidFill>
                  <a:srgbClr val="FFFFFF"/>
                </a:solidFill>
                <a:latin typeface="Roboto"/>
                <a:ea typeface="Roboto"/>
                <a:cs typeface="Roboto"/>
                <a:sym typeface="Roboto"/>
              </a:rPr>
              <a:t>Delete student information after courses ends [FrontEnd]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instructor, I should be able to delete and edit students/guardians in my course</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7"/>
            </a:pPr>
            <a:r>
              <a:rPr lang="en-US" sz="1200">
                <a:solidFill>
                  <a:srgbClr val="FFFFFF"/>
                </a:solidFill>
                <a:latin typeface="Roboto"/>
                <a:ea typeface="Roboto"/>
                <a:cs typeface="Roboto"/>
                <a:sym typeface="Roboto"/>
              </a:rPr>
              <a:t>Delete student information after courses ends [BackEnd]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instructor, I should be able to delete and edit students/guardians in my course</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7"/>
            </a:pPr>
            <a:r>
              <a:rPr lang="en-US" sz="1200">
                <a:solidFill>
                  <a:srgbClr val="FFFFFF"/>
                </a:solidFill>
                <a:latin typeface="Roboto"/>
                <a:ea typeface="Roboto"/>
                <a:cs typeface="Roboto"/>
                <a:sym typeface="Roboto"/>
              </a:rPr>
              <a:t>Log out button functionality</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I should be able to log out from my session.</a:t>
            </a:r>
            <a:endParaRPr sz="1200">
              <a:solidFill>
                <a:srgbClr val="FFFFFF"/>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a345d1744a_0_948"/>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286" name="Google Shape;286;ga345d1744a_0_948"/>
          <p:cNvSpPr txBox="1"/>
          <p:nvPr>
            <p:ph idx="1" type="body"/>
          </p:nvPr>
        </p:nvSpPr>
        <p:spPr>
          <a:xfrm>
            <a:off x="1589825" y="1939925"/>
            <a:ext cx="8982300" cy="4461900"/>
          </a:xfrm>
          <a:prstGeom prst="rect">
            <a:avLst/>
          </a:prstGeom>
          <a:noFill/>
          <a:ln>
            <a:noFill/>
          </a:ln>
        </p:spPr>
        <p:txBody>
          <a:bodyPr anchorCtr="0" anchor="t" bIns="45700" lIns="91425" spcFirstLastPara="1" rIns="91425" wrap="square" tIns="45700">
            <a:noAutofit/>
          </a:bodyPr>
          <a:lstStyle/>
          <a:p>
            <a:pPr indent="-304800" lvl="0" marL="457200" rtl="0" algn="l">
              <a:lnSpc>
                <a:spcPct val="150000"/>
              </a:lnSpc>
              <a:spcBef>
                <a:spcPts val="0"/>
              </a:spcBef>
              <a:spcAft>
                <a:spcPts val="0"/>
              </a:spcAft>
              <a:buClr>
                <a:srgbClr val="FFFFFF"/>
              </a:buClr>
              <a:buSzPts val="1200"/>
              <a:buFont typeface="Roboto"/>
              <a:buAutoNum type="arabicPeriod" startAt="13"/>
            </a:pPr>
            <a:r>
              <a:rPr lang="en-US" sz="1200">
                <a:solidFill>
                  <a:srgbClr val="FFFFFF"/>
                </a:solidFill>
                <a:latin typeface="Roboto"/>
                <a:ea typeface="Roboto"/>
                <a:cs typeface="Roboto"/>
                <a:sym typeface="Roboto"/>
              </a:rPr>
              <a:t>Edit single student in course [Front 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I should edit a student so that I can fix incorrect info.</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13"/>
            </a:pPr>
            <a:r>
              <a:rPr lang="en-US" sz="1200">
                <a:solidFill>
                  <a:srgbClr val="FFFFFF"/>
                </a:solidFill>
                <a:latin typeface="Roboto"/>
                <a:ea typeface="Roboto"/>
                <a:cs typeface="Roboto"/>
                <a:sym typeface="Roboto"/>
              </a:rPr>
              <a:t>Delete single student in course [Front 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I should be able to delete a student, in case a student drops from a course.</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14"/>
            </a:pPr>
            <a:r>
              <a:rPr lang="en-US" sz="1200">
                <a:solidFill>
                  <a:srgbClr val="FFFFFF"/>
                </a:solidFill>
                <a:latin typeface="Roboto"/>
                <a:ea typeface="Roboto"/>
                <a:cs typeface="Roboto"/>
                <a:sym typeface="Roboto"/>
              </a:rPr>
              <a:t>Edit single student in course [Back End] </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I should edit a student so that I can fix incorrect info.</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14"/>
            </a:pPr>
            <a:r>
              <a:rPr lang="en-US" sz="1200">
                <a:solidFill>
                  <a:srgbClr val="FFFFFF"/>
                </a:solidFill>
                <a:latin typeface="Roboto"/>
                <a:ea typeface="Roboto"/>
                <a:cs typeface="Roboto"/>
                <a:sym typeface="Roboto"/>
              </a:rPr>
              <a:t>Delete single student in course [Back 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I should be able to delete a student, in case a student drops from a course.</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14"/>
            </a:pPr>
            <a:r>
              <a:rPr lang="en-US" sz="1200">
                <a:solidFill>
                  <a:srgbClr val="FFFFFF"/>
                </a:solidFill>
                <a:latin typeface="Roboto"/>
                <a:ea typeface="Roboto"/>
                <a:cs typeface="Roboto"/>
                <a:sym typeface="Roboto"/>
              </a:rPr>
              <a:t>Fix bug where page doesn’t refresh when deleting all students</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I should be able to see no students in my course when I delete them all without refreshing.</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14"/>
            </a:pPr>
            <a:r>
              <a:rPr lang="en-US" sz="1200">
                <a:solidFill>
                  <a:srgbClr val="FFFFFF"/>
                </a:solidFill>
                <a:latin typeface="Roboto"/>
                <a:ea typeface="Roboto"/>
                <a:cs typeface="Roboto"/>
                <a:sym typeface="Roboto"/>
              </a:rPr>
              <a:t>Add alert when username already exists</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I should be alerted when the username I chose to input already exists in the database.</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14"/>
            </a:pPr>
            <a:r>
              <a:rPr lang="en-US" sz="1200">
                <a:solidFill>
                  <a:srgbClr val="FFFFFF"/>
                </a:solidFill>
                <a:latin typeface="Roboto"/>
                <a:ea typeface="Roboto"/>
                <a:cs typeface="Roboto"/>
                <a:sym typeface="Roboto"/>
              </a:rPr>
              <a:t>Connect Delete and edit student front end and back 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Instructor, I should be able to delete and/or edit a student in my course.</a:t>
            </a:r>
            <a:endParaRPr sz="1200">
              <a:solidFill>
                <a:srgbClr val="FFFFFF"/>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ga345d1744a_0_954"/>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293" name="Google Shape;293;ga345d1744a_0_954"/>
          <p:cNvSpPr txBox="1"/>
          <p:nvPr>
            <p:ph idx="1" type="body"/>
          </p:nvPr>
        </p:nvSpPr>
        <p:spPr>
          <a:xfrm>
            <a:off x="1589825" y="1939925"/>
            <a:ext cx="8982300" cy="4461900"/>
          </a:xfrm>
          <a:prstGeom prst="rect">
            <a:avLst/>
          </a:prstGeom>
          <a:noFill/>
          <a:ln>
            <a:noFill/>
          </a:ln>
        </p:spPr>
        <p:txBody>
          <a:bodyPr anchorCtr="0" anchor="t" bIns="45700" lIns="91425" spcFirstLastPara="1" rIns="91425" wrap="square" tIns="45700">
            <a:noAutofit/>
          </a:bodyPr>
          <a:lstStyle/>
          <a:p>
            <a:pPr indent="-304800" lvl="0" marL="457200" rtl="0" algn="l">
              <a:lnSpc>
                <a:spcPct val="150000"/>
              </a:lnSpc>
              <a:spcBef>
                <a:spcPts val="0"/>
              </a:spcBef>
              <a:spcAft>
                <a:spcPts val="0"/>
              </a:spcAft>
              <a:buClr>
                <a:srgbClr val="FFFFFF"/>
              </a:buClr>
              <a:buSzPts val="1200"/>
              <a:buFont typeface="Roboto"/>
              <a:buAutoNum type="arabicPeriod" startAt="20"/>
            </a:pPr>
            <a:r>
              <a:rPr lang="en-US" sz="1200">
                <a:solidFill>
                  <a:srgbClr val="FFFFFF"/>
                </a:solidFill>
                <a:latin typeface="Roboto"/>
                <a:ea typeface="Roboto"/>
                <a:cs typeface="Roboto"/>
                <a:sym typeface="Roboto"/>
              </a:rPr>
              <a:t>Add a plus button to add a lesson</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Make it more apparent on how to add a course (maybe add a plus button to each lesson)</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0"/>
            </a:pPr>
            <a:r>
              <a:rPr lang="en-US" sz="1200">
                <a:solidFill>
                  <a:srgbClr val="FFFFFF"/>
                </a:solidFill>
                <a:latin typeface="Roboto"/>
                <a:ea typeface="Roboto"/>
                <a:cs typeface="Roboto"/>
                <a:sym typeface="Roboto"/>
              </a:rPr>
              <a:t>Adding student email to student entity in PostgreSQL</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student, I should be able to use my email to reset my password.</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0"/>
            </a:pPr>
            <a:r>
              <a:rPr lang="en-US" sz="1200">
                <a:solidFill>
                  <a:srgbClr val="FFFFFF"/>
                </a:solidFill>
                <a:latin typeface="Roboto"/>
                <a:ea typeface="Roboto"/>
                <a:cs typeface="Roboto"/>
                <a:sym typeface="Roboto"/>
              </a:rPr>
              <a:t>Implement forgot password [FrontEnd]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I can click “forgot password” on the frontend and have a password reset link sent to the email I provide, if there is a user associated with that email.</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2"/>
            </a:pPr>
            <a:r>
              <a:rPr lang="en-US" sz="1200">
                <a:solidFill>
                  <a:srgbClr val="FFFFFF"/>
                </a:solidFill>
                <a:latin typeface="Roboto"/>
                <a:ea typeface="Roboto"/>
                <a:cs typeface="Roboto"/>
                <a:sym typeface="Roboto"/>
              </a:rPr>
              <a:t>Course creation doesn’t have a grade level associated with it</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instructor, I should be able to select the grade level of the course I am creating.</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2"/>
            </a:pPr>
            <a:r>
              <a:rPr lang="en-US" sz="1200">
                <a:solidFill>
                  <a:srgbClr val="FFFFFF"/>
                </a:solidFill>
                <a:latin typeface="Roboto"/>
                <a:ea typeface="Roboto"/>
                <a:cs typeface="Roboto"/>
                <a:sym typeface="Roboto"/>
              </a:rPr>
              <a:t>Style problems when lesson has a really long name bug</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user, the user interface should be consistent.</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2"/>
            </a:pPr>
            <a:r>
              <a:rPr lang="en-US" sz="1200">
                <a:solidFill>
                  <a:srgbClr val="FFFFFF"/>
                </a:solidFill>
                <a:latin typeface="Roboto"/>
                <a:ea typeface="Roboto"/>
                <a:cs typeface="Roboto"/>
                <a:sym typeface="Roboto"/>
              </a:rPr>
              <a:t>Implement forgot password [BackEnd]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developer, I can reset someone's password with a token from GQL playground, like we do to register a new user. they get pushed to the MathBotics repository. to add to my course.</a:t>
            </a:r>
            <a:endParaRPr sz="1200">
              <a:solidFill>
                <a:srgbClr val="FFFFFF"/>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a345d1744a_0_960"/>
          <p:cNvSpPr txBox="1"/>
          <p:nvPr>
            <p:ph type="title"/>
          </p:nvPr>
        </p:nvSpPr>
        <p:spPr>
          <a:xfrm>
            <a:off x="1589824" y="470310"/>
            <a:ext cx="8982300" cy="1325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Roboto"/>
                <a:ea typeface="Roboto"/>
                <a:cs typeface="Roboto"/>
                <a:sym typeface="Roboto"/>
              </a:rPr>
              <a:t>Requirements: User Stories </a:t>
            </a:r>
            <a:endParaRPr>
              <a:latin typeface="Roboto"/>
              <a:ea typeface="Roboto"/>
              <a:cs typeface="Roboto"/>
              <a:sym typeface="Roboto"/>
            </a:endParaRPr>
          </a:p>
        </p:txBody>
      </p:sp>
      <p:sp>
        <p:nvSpPr>
          <p:cNvPr id="300" name="Google Shape;300;ga345d1744a_0_960"/>
          <p:cNvSpPr txBox="1"/>
          <p:nvPr>
            <p:ph idx="1" type="body"/>
          </p:nvPr>
        </p:nvSpPr>
        <p:spPr>
          <a:xfrm>
            <a:off x="1589825" y="1939925"/>
            <a:ext cx="8982300" cy="4461900"/>
          </a:xfrm>
          <a:prstGeom prst="rect">
            <a:avLst/>
          </a:prstGeom>
          <a:noFill/>
          <a:ln>
            <a:noFill/>
          </a:ln>
        </p:spPr>
        <p:txBody>
          <a:bodyPr anchorCtr="0" anchor="t" bIns="45700" lIns="91425" spcFirstLastPara="1" rIns="91425" wrap="square" tIns="45700">
            <a:noAutofit/>
          </a:bodyPr>
          <a:lstStyle/>
          <a:p>
            <a:pPr indent="-304800" lvl="0" marL="457200" rtl="0" algn="l">
              <a:lnSpc>
                <a:spcPct val="150000"/>
              </a:lnSpc>
              <a:spcBef>
                <a:spcPts val="0"/>
              </a:spcBef>
              <a:spcAft>
                <a:spcPts val="0"/>
              </a:spcAft>
              <a:buClr>
                <a:srgbClr val="FFFFFF"/>
              </a:buClr>
              <a:buSzPts val="1200"/>
              <a:buFont typeface="Roboto"/>
              <a:buAutoNum type="arabicPeriod" startAt="26"/>
            </a:pPr>
            <a:r>
              <a:rPr lang="en-US" sz="1200">
                <a:solidFill>
                  <a:srgbClr val="FFFFFF"/>
                </a:solidFill>
                <a:latin typeface="Roboto"/>
                <a:ea typeface="Roboto"/>
                <a:cs typeface="Roboto"/>
                <a:sym typeface="Roboto"/>
              </a:rPr>
              <a:t>Grades page for instructor [frontend]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instructor, I should be able to see my students' grades.</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6"/>
            </a:pPr>
            <a:r>
              <a:rPr lang="en-US" sz="1200">
                <a:solidFill>
                  <a:srgbClr val="FFFFFF"/>
                </a:solidFill>
                <a:latin typeface="Roboto"/>
                <a:ea typeface="Roboto"/>
                <a:cs typeface="Roboto"/>
                <a:sym typeface="Roboto"/>
              </a:rPr>
              <a:t>Grades page for students [frontend]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 student, I should be able to view my grades.</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6"/>
            </a:pPr>
            <a:r>
              <a:rPr lang="en-US" sz="1200">
                <a:solidFill>
                  <a:srgbClr val="FFFFFF"/>
                </a:solidFill>
                <a:latin typeface="Roboto"/>
                <a:ea typeface="Roboto"/>
                <a:cs typeface="Roboto"/>
                <a:sym typeface="Roboto"/>
              </a:rPr>
              <a:t>Search lesson by title needs to filter the lessons object to match the input value</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instructor, I should be able to search for lessons</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6"/>
            </a:pPr>
            <a:r>
              <a:rPr lang="en-US" sz="1200">
                <a:solidFill>
                  <a:srgbClr val="FFFFFF"/>
                </a:solidFill>
                <a:latin typeface="Roboto"/>
                <a:ea typeface="Roboto"/>
                <a:cs typeface="Roboto"/>
                <a:sym typeface="Roboto"/>
              </a:rPr>
              <a:t>Add delete button for deleting a lesson in admin view</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admin, I should be able to delete lessons that I created.</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9"/>
            </a:pPr>
            <a:r>
              <a:rPr lang="en-US" sz="1200">
                <a:solidFill>
                  <a:srgbClr val="FFFFFF"/>
                </a:solidFill>
                <a:latin typeface="Roboto"/>
                <a:ea typeface="Roboto"/>
                <a:cs typeface="Roboto"/>
                <a:sym typeface="Roboto"/>
              </a:rPr>
              <a:t>Add implementation to grey out lessons that have already been added to the lesson plan</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instructor, when I should be able to easily identify courses that have already been added to the lesson plan</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9"/>
            </a:pPr>
            <a:r>
              <a:rPr lang="en-US" sz="1200">
                <a:solidFill>
                  <a:srgbClr val="FFFFFF"/>
                </a:solidFill>
                <a:latin typeface="Roboto"/>
                <a:ea typeface="Roboto"/>
                <a:cs typeface="Roboto"/>
                <a:sym typeface="Roboto"/>
              </a:rPr>
              <a:t>Bug: Fix yarn install command</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run yarn install to set up backend</a:t>
            </a:r>
            <a:endParaRPr sz="1200">
              <a:solidFill>
                <a:srgbClr val="FFFFFF"/>
              </a:solidFill>
              <a:latin typeface="Roboto"/>
              <a:ea typeface="Roboto"/>
              <a:cs typeface="Roboto"/>
              <a:sym typeface="Roboto"/>
            </a:endParaRPr>
          </a:p>
          <a:p>
            <a:pPr indent="-304800" lvl="0" marL="457200" rtl="0" algn="l">
              <a:lnSpc>
                <a:spcPct val="150000"/>
              </a:lnSpc>
              <a:spcBef>
                <a:spcPts val="0"/>
              </a:spcBef>
              <a:spcAft>
                <a:spcPts val="0"/>
              </a:spcAft>
              <a:buClr>
                <a:srgbClr val="FFFFFF"/>
              </a:buClr>
              <a:buSzPts val="1200"/>
              <a:buFont typeface="Roboto"/>
              <a:buAutoNum type="arabicPeriod" startAt="29"/>
            </a:pPr>
            <a:r>
              <a:rPr lang="en-US" sz="1200">
                <a:solidFill>
                  <a:srgbClr val="FFFFFF"/>
                </a:solidFill>
                <a:latin typeface="Roboto"/>
                <a:ea typeface="Roboto"/>
                <a:cs typeface="Roboto"/>
                <a:sym typeface="Roboto"/>
              </a:rPr>
              <a:t>Bug: Fix stuck on loading screen</a:t>
            </a:r>
            <a:endParaRPr sz="1200">
              <a:solidFill>
                <a:srgbClr val="FFFFFF"/>
              </a:solidFill>
              <a:latin typeface="Roboto"/>
              <a:ea typeface="Roboto"/>
              <a:cs typeface="Roboto"/>
              <a:sym typeface="Roboto"/>
            </a:endParaRPr>
          </a:p>
          <a:p>
            <a:pPr indent="-304800" lvl="1" marL="914400" rtl="0" algn="l">
              <a:lnSpc>
                <a:spcPct val="150000"/>
              </a:lnSpc>
              <a:spcBef>
                <a:spcPts val="0"/>
              </a:spcBef>
              <a:spcAft>
                <a:spcPts val="0"/>
              </a:spcAft>
              <a:buClr>
                <a:srgbClr val="FFFFFF"/>
              </a:buClr>
              <a:buSzPts val="1200"/>
              <a:buFont typeface="Roboto"/>
              <a:buAutoNum type="alphaLcPeriod"/>
            </a:pPr>
            <a:r>
              <a:rPr lang="en-US" sz="1200">
                <a:solidFill>
                  <a:srgbClr val="FFFFFF"/>
                </a:solidFill>
                <a:latin typeface="Roboto"/>
                <a:ea typeface="Roboto"/>
                <a:cs typeface="Roboto"/>
                <a:sym typeface="Roboto"/>
              </a:rPr>
              <a:t>As an engineer, I should be able to immediately load screen</a:t>
            </a:r>
            <a:endParaRPr sz="1200">
              <a:solidFill>
                <a:srgbClr val="FFFFFF"/>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0x010100474B67661E0F9240B6C8F38C20E7DAEE</vt:lpwstr>
  </property>
</Properties>
</file>