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88"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081E3F"/>
    <a:srgbClr val="FFCC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307"/>
    <p:restoredTop sz="94694"/>
  </p:normalViewPr>
  <p:slideViewPr>
    <p:cSldViewPr snapToGrid="0" snapToObjects="1">
      <p:cViewPr>
        <p:scale>
          <a:sx n="18" d="100"/>
          <a:sy n="18" d="100"/>
        </p:scale>
        <p:origin x="245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2" y="0"/>
            <a:ext cx="4213571" cy="438912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5184648" y="3407586"/>
            <a:ext cx="26240363" cy="7578599"/>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7608975"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98F77297-B301-4A5C-834A-211E4577782B}"/>
              </a:ext>
            </a:extLst>
          </p:cNvPr>
          <p:cNvPicPr>
            <a:picLocks noChangeAspect="1"/>
          </p:cNvPicPr>
          <p:nvPr userDrawn="1"/>
        </p:nvPicPr>
        <p:blipFill>
          <a:blip r:embed="rId3"/>
          <a:stretch>
            <a:fillRect/>
          </a:stretch>
        </p:blipFill>
        <p:spPr>
          <a:xfrm>
            <a:off x="449398" y="40455279"/>
            <a:ext cx="3194613" cy="2743200"/>
          </a:xfrm>
          <a:prstGeom prst="rect">
            <a:avLst/>
          </a:prstGeom>
        </p:spPr>
      </p:pic>
      <p:grpSp>
        <p:nvGrpSpPr>
          <p:cNvPr id="12" name="Group 11">
            <a:extLst>
              <a:ext uri="{FF2B5EF4-FFF2-40B4-BE49-F238E27FC236}">
                <a16:creationId xmlns:a16="http://schemas.microsoft.com/office/drawing/2014/main" id="{A9403892-47E2-4409-9D94-B0A46C157DB0}"/>
              </a:ext>
            </a:extLst>
          </p:cNvPr>
          <p:cNvGrpSpPr/>
          <p:nvPr userDrawn="1"/>
        </p:nvGrpSpPr>
        <p:grpSpPr>
          <a:xfrm flipH="1">
            <a:off x="30294072" y="1014984"/>
            <a:ext cx="1881295" cy="2545853"/>
            <a:chOff x="2645664" y="2011680"/>
            <a:chExt cx="735606" cy="746592"/>
          </a:xfrm>
        </p:grpSpPr>
        <p:sp>
          <p:nvSpPr>
            <p:cNvPr id="13" name="Rectangle 12">
              <a:extLst>
                <a:ext uri="{FF2B5EF4-FFF2-40B4-BE49-F238E27FC236}">
                  <a16:creationId xmlns:a16="http://schemas.microsoft.com/office/drawing/2014/main" id="{29894C06-A9F9-4305-B57C-CD1B571E26E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6" name="Rectangle 15">
              <a:extLst>
                <a:ext uri="{FF2B5EF4-FFF2-40B4-BE49-F238E27FC236}">
                  <a16:creationId xmlns:a16="http://schemas.microsoft.com/office/drawing/2014/main" id="{C135C6C5-E06D-4378-93E7-4251715096B5}"/>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20910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2"/>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6"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5" name="TextBox 4">
            <a:extLst>
              <a:ext uri="{FF2B5EF4-FFF2-40B4-BE49-F238E27FC236}">
                <a16:creationId xmlns:a16="http://schemas.microsoft.com/office/drawing/2014/main" id="{43DFFA47-0EB6-420B-B4D0-2C31769288CC}"/>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6" name="Content Placeholder 4" descr="A close up of a sign&#10;&#10;Description automatically generated">
            <a:extLst>
              <a:ext uri="{FF2B5EF4-FFF2-40B4-BE49-F238E27FC236}">
                <a16:creationId xmlns:a16="http://schemas.microsoft.com/office/drawing/2014/main" id="{0466606F-106B-44F5-9555-11130B55FDC0}"/>
              </a:ext>
            </a:extLst>
          </p:cNvPr>
          <p:cNvPicPr>
            <a:picLocks noChangeAspect="1"/>
          </p:cNvPicPr>
          <p:nvPr userDrawn="1"/>
        </p:nvPicPr>
        <p:blipFill>
          <a:blip r:embed="rId3"/>
          <a:stretch>
            <a:fillRect/>
          </a:stretch>
        </p:blipFill>
        <p:spPr>
          <a:xfrm>
            <a:off x="745663" y="40430954"/>
            <a:ext cx="3194615" cy="2743200"/>
          </a:xfrm>
          <a:prstGeom prst="rect">
            <a:avLst/>
          </a:prstGeom>
        </p:spPr>
      </p:pic>
      <p:grpSp>
        <p:nvGrpSpPr>
          <p:cNvPr id="22" name="Group 21">
            <a:extLst>
              <a:ext uri="{FF2B5EF4-FFF2-40B4-BE49-F238E27FC236}">
                <a16:creationId xmlns:a16="http://schemas.microsoft.com/office/drawing/2014/main" id="{7A7A8422-1292-4B3A-8793-12825DB2D972}"/>
              </a:ext>
            </a:extLst>
          </p:cNvPr>
          <p:cNvGrpSpPr/>
          <p:nvPr userDrawn="1"/>
        </p:nvGrpSpPr>
        <p:grpSpPr>
          <a:xfrm flipH="1">
            <a:off x="30294072" y="1014984"/>
            <a:ext cx="1881295" cy="2545853"/>
            <a:chOff x="2645664" y="2011680"/>
            <a:chExt cx="735606" cy="746592"/>
          </a:xfrm>
        </p:grpSpPr>
        <p:sp>
          <p:nvSpPr>
            <p:cNvPr id="23" name="Rectangle 22">
              <a:extLst>
                <a:ext uri="{FF2B5EF4-FFF2-40B4-BE49-F238E27FC236}">
                  <a16:creationId xmlns:a16="http://schemas.microsoft.com/office/drawing/2014/main" id="{1A9CCCE5-C5B2-4A79-9FA5-064FFF0722F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4" name="Rectangle 23">
              <a:extLst>
                <a:ext uri="{FF2B5EF4-FFF2-40B4-BE49-F238E27FC236}">
                  <a16:creationId xmlns:a16="http://schemas.microsoft.com/office/drawing/2014/main" id="{1758ACF0-71A8-44E2-9A27-6D4DB2F67C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3167533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C132517F-172E-4324-B14E-DD9498587612}"/>
              </a:ext>
            </a:extLst>
          </p:cNvPr>
          <p:cNvPicPr>
            <a:picLocks noChangeAspect="1"/>
          </p:cNvPicPr>
          <p:nvPr userDrawn="1"/>
        </p:nvPicPr>
        <p:blipFill rotWithShape="1">
          <a:blip r:embed="rId4"/>
          <a:srcRect l="13750" b="14612"/>
          <a:stretch/>
        </p:blipFill>
        <p:spPr>
          <a:xfrm>
            <a:off x="4526421" y="12"/>
            <a:ext cx="28391980" cy="43891193"/>
          </a:xfrm>
          <a:prstGeom prst="rect">
            <a:avLst/>
          </a:prstGeom>
        </p:spPr>
      </p:pic>
      <p:sp>
        <p:nvSpPr>
          <p:cNvPr id="8" name="Title 1">
            <a:extLst>
              <a:ext uri="{FF2B5EF4-FFF2-40B4-BE49-F238E27FC236}">
                <a16:creationId xmlns:a16="http://schemas.microsoft.com/office/drawing/2014/main" id="{61F7D557-9C91-4EE1-B049-D73E7681B330}"/>
              </a:ext>
            </a:extLst>
          </p:cNvPr>
          <p:cNvSpPr txBox="1">
            <a:spLocks/>
          </p:cNvSpPr>
          <p:nvPr userDrawn="1"/>
        </p:nvSpPr>
        <p:spPr>
          <a:xfrm>
            <a:off x="5184648" y="3407586"/>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dirty="0"/>
          </a:p>
        </p:txBody>
      </p:sp>
      <p:sp>
        <p:nvSpPr>
          <p:cNvPr id="9" name="Content Placeholder 2">
            <a:extLst>
              <a:ext uri="{FF2B5EF4-FFF2-40B4-BE49-F238E27FC236}">
                <a16:creationId xmlns:a16="http://schemas.microsoft.com/office/drawing/2014/main" id="{4059B079-AF37-4381-AC17-DBEE7906EAF1}"/>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dirty="0"/>
          </a:p>
        </p:txBody>
      </p:sp>
      <p:sp>
        <p:nvSpPr>
          <p:cNvPr id="10" name="Rectangle 9">
            <a:extLst>
              <a:ext uri="{FF2B5EF4-FFF2-40B4-BE49-F238E27FC236}">
                <a16:creationId xmlns:a16="http://schemas.microsoft.com/office/drawing/2014/main" id="{B5F50E1A-508B-4AC2-96AE-A6F6F1B5E9D6}"/>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Tree>
    <p:extLst>
      <p:ext uri="{BB962C8B-B14F-4D97-AF65-F5344CB8AC3E}">
        <p14:creationId xmlns:p14="http://schemas.microsoft.com/office/powerpoint/2010/main" val="2445737655"/>
      </p:ext>
    </p:extLst>
  </p:cSld>
  <p:clrMap bg1="lt1" tx1="dk1" bg2="lt2" tx2="dk2" accent1="accent1" accent2="accent2" accent3="accent3" accent4="accent4" accent5="accent5" accent6="accent6" hlink="hlink" folHlink="folHlink"/>
  <p:sldLayoutIdLst>
    <p:sldLayoutId id="2147483692" r:id="rId1"/>
    <p:sldLayoutId id="2147483674" r:id="rId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 Id="rId1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3">
            <a:extLst>
              <a:ext uri="{FF2B5EF4-FFF2-40B4-BE49-F238E27FC236}">
                <a16:creationId xmlns:a16="http://schemas.microsoft.com/office/drawing/2014/main" id="{F052C27E-E866-42B8-BE0F-614DCEA2126F}"/>
              </a:ext>
            </a:extLst>
          </p:cNvPr>
          <p:cNvSpPr txBox="1">
            <a:spLocks noChangeArrowheads="1"/>
          </p:cNvSpPr>
          <p:nvPr/>
        </p:nvSpPr>
        <p:spPr bwMode="auto">
          <a:xfrm>
            <a:off x="4824368" y="1590533"/>
            <a:ext cx="24639632" cy="2554545"/>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chemeClr val="tx1">
                    <a:lumMod val="75000"/>
                    <a:lumOff val="25000"/>
                  </a:schemeClr>
                </a:solidFill>
              </a:rPr>
              <a:t>School of Computing &amp; Information Sciences</a:t>
            </a:r>
          </a:p>
          <a:p>
            <a:pPr eaLnBrk="1" hangingPunct="1"/>
            <a:r>
              <a:rPr lang="en-US" altLang="en-US" i="1" dirty="0">
                <a:solidFill>
                  <a:schemeClr val="tx1">
                    <a:lumMod val="75000"/>
                    <a:lumOff val="25000"/>
                  </a:schemeClr>
                </a:solidFill>
              </a:rPr>
              <a:t>Fall 2020 Senior Design Project</a:t>
            </a:r>
          </a:p>
        </p:txBody>
      </p:sp>
      <p:sp>
        <p:nvSpPr>
          <p:cNvPr id="49" name="Text Box 12">
            <a:extLst>
              <a:ext uri="{FF2B5EF4-FFF2-40B4-BE49-F238E27FC236}">
                <a16:creationId xmlns:a16="http://schemas.microsoft.com/office/drawing/2014/main" id="{1FCCA59D-6BF5-43EB-8068-AAF5D092F10C}"/>
              </a:ext>
            </a:extLst>
          </p:cNvPr>
          <p:cNvSpPr txBox="1">
            <a:spLocks noChangeArrowheads="1"/>
          </p:cNvSpPr>
          <p:nvPr/>
        </p:nvSpPr>
        <p:spPr bwMode="auto">
          <a:xfrm>
            <a:off x="5012059" y="4583542"/>
            <a:ext cx="26403300" cy="32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0000" b="1" dirty="0">
                <a:solidFill>
                  <a:srgbClr val="081E3F"/>
                </a:solidFill>
              </a:rPr>
              <a:t>MathBotics</a:t>
            </a:r>
          </a:p>
          <a:p>
            <a:pPr eaLnBrk="1" hangingPunct="1">
              <a:spcBef>
                <a:spcPct val="0"/>
              </a:spcBef>
              <a:buFontTx/>
              <a:buNone/>
            </a:pPr>
            <a:r>
              <a:rPr lang="en-US" altLang="en-US" sz="3500" b="1" dirty="0">
                <a:solidFill>
                  <a:schemeClr val="tx1">
                    <a:lumMod val="75000"/>
                    <a:lumOff val="25000"/>
                  </a:schemeClr>
                </a:solidFill>
              </a:rPr>
              <a:t>Students: </a:t>
            </a:r>
            <a:r>
              <a:rPr lang="en-US" altLang="en-US" sz="3500" i="1" dirty="0">
                <a:solidFill>
                  <a:schemeClr val="tx1">
                    <a:lumMod val="75000"/>
                    <a:lumOff val="25000"/>
                  </a:schemeClr>
                </a:solidFill>
              </a:rPr>
              <a:t>Jessica Moreno, Carlos A. </a:t>
            </a:r>
            <a:r>
              <a:rPr lang="en-US" altLang="en-US" sz="3500" i="1" dirty="0" err="1">
                <a:solidFill>
                  <a:schemeClr val="tx1">
                    <a:lumMod val="75000"/>
                    <a:lumOff val="25000"/>
                  </a:schemeClr>
                </a:solidFill>
              </a:rPr>
              <a:t>Barbachano</a:t>
            </a:r>
            <a:r>
              <a:rPr lang="en-US" altLang="en-US" sz="3500" i="1" dirty="0">
                <a:solidFill>
                  <a:schemeClr val="tx1">
                    <a:lumMod val="75000"/>
                    <a:lumOff val="25000"/>
                  </a:schemeClr>
                </a:solidFill>
              </a:rPr>
              <a:t>, Martyn </a:t>
            </a:r>
            <a:r>
              <a:rPr lang="en-US" altLang="en-US" sz="3500" i="1" dirty="0" err="1">
                <a:solidFill>
                  <a:schemeClr val="tx1">
                    <a:lumMod val="75000"/>
                    <a:lumOff val="25000"/>
                  </a:schemeClr>
                </a:solidFill>
              </a:rPr>
              <a:t>Mallo</a:t>
            </a:r>
            <a:endParaRPr lang="en-US" altLang="en-US" sz="3500" i="1" dirty="0">
              <a:solidFill>
                <a:schemeClr val="tx1">
                  <a:lumMod val="75000"/>
                  <a:lumOff val="25000"/>
                </a:schemeClr>
              </a:solidFill>
            </a:endParaRPr>
          </a:p>
          <a:p>
            <a:pPr eaLnBrk="1" hangingPunct="1">
              <a:spcBef>
                <a:spcPct val="0"/>
              </a:spcBef>
              <a:buFontTx/>
              <a:buNone/>
            </a:pPr>
            <a:r>
              <a:rPr lang="en-US" altLang="en-US" sz="3500" b="1" dirty="0">
                <a:solidFill>
                  <a:schemeClr val="tx1">
                    <a:lumMod val="75000"/>
                    <a:lumOff val="25000"/>
                  </a:schemeClr>
                </a:solidFill>
              </a:rPr>
              <a:t>Mentor:</a:t>
            </a:r>
            <a:r>
              <a:rPr lang="en-US" altLang="en-US" sz="3500" b="1" i="1" dirty="0">
                <a:solidFill>
                  <a:schemeClr val="tx1">
                    <a:lumMod val="75000"/>
                    <a:lumOff val="25000"/>
                  </a:schemeClr>
                </a:solidFill>
              </a:rPr>
              <a:t> </a:t>
            </a:r>
            <a:r>
              <a:rPr lang="en-US" altLang="en-US" sz="3500" i="1" dirty="0">
                <a:solidFill>
                  <a:schemeClr val="tx1">
                    <a:lumMod val="75000"/>
                    <a:lumOff val="25000"/>
                  </a:schemeClr>
                </a:solidFill>
              </a:rPr>
              <a:t>Gregory Reis</a:t>
            </a:r>
            <a:r>
              <a:rPr lang="en-US" altLang="ja-JP" sz="3500" dirty="0">
                <a:solidFill>
                  <a:schemeClr val="tx1">
                    <a:lumMod val="75000"/>
                    <a:lumOff val="25000"/>
                  </a:schemeClr>
                </a:solidFill>
              </a:rPr>
              <a:t> </a:t>
            </a:r>
          </a:p>
          <a:p>
            <a:pPr eaLnBrk="1" hangingPunct="1">
              <a:spcBef>
                <a:spcPct val="0"/>
              </a:spcBef>
              <a:buFontTx/>
              <a:buNone/>
            </a:pPr>
            <a:r>
              <a:rPr lang="en-US" altLang="en-US" sz="3500" b="1" dirty="0">
                <a:solidFill>
                  <a:schemeClr val="tx1">
                    <a:lumMod val="75000"/>
                    <a:lumOff val="25000"/>
                  </a:schemeClr>
                </a:solidFill>
              </a:rPr>
              <a:t>Instructor/Faculty:</a:t>
            </a:r>
            <a:r>
              <a:rPr lang="en-US" altLang="en-US" sz="3500" b="1" i="1" dirty="0">
                <a:solidFill>
                  <a:schemeClr val="tx1">
                    <a:lumMod val="75000"/>
                    <a:lumOff val="25000"/>
                  </a:schemeClr>
                </a:solidFill>
              </a:rPr>
              <a:t> </a:t>
            </a:r>
            <a:r>
              <a:rPr lang="en-US" altLang="en-US" sz="3500" i="1" dirty="0">
                <a:solidFill>
                  <a:schemeClr val="tx1">
                    <a:lumMod val="75000"/>
                    <a:lumOff val="25000"/>
                  </a:schemeClr>
                </a:solidFill>
              </a:rPr>
              <a:t>Dr. Masoud </a:t>
            </a:r>
            <a:r>
              <a:rPr lang="en-US" altLang="en-US" sz="3500" i="1" dirty="0" err="1">
                <a:solidFill>
                  <a:schemeClr val="tx1">
                    <a:lumMod val="75000"/>
                    <a:lumOff val="25000"/>
                  </a:schemeClr>
                </a:solidFill>
              </a:rPr>
              <a:t>Sadjadi</a:t>
            </a:r>
            <a:r>
              <a:rPr lang="en-US" altLang="en-US" sz="3500" i="1" dirty="0">
                <a:solidFill>
                  <a:schemeClr val="tx1">
                    <a:lumMod val="75000"/>
                    <a:lumOff val="25000"/>
                  </a:schemeClr>
                </a:solidFill>
              </a:rPr>
              <a:t>, </a:t>
            </a:r>
            <a:r>
              <a:rPr lang="en-US" altLang="en-US" sz="3500" dirty="0">
                <a:solidFill>
                  <a:schemeClr val="tx1">
                    <a:lumMod val="75000"/>
                    <a:lumOff val="25000"/>
                  </a:schemeClr>
                </a:solidFill>
              </a:rPr>
              <a:t>Florida International University</a:t>
            </a:r>
          </a:p>
        </p:txBody>
      </p:sp>
      <p:sp>
        <p:nvSpPr>
          <p:cNvPr id="51" name="Text Box 72">
            <a:extLst>
              <a:ext uri="{FF2B5EF4-FFF2-40B4-BE49-F238E27FC236}">
                <a16:creationId xmlns:a16="http://schemas.microsoft.com/office/drawing/2014/main" id="{92CF786B-D4B1-49F9-8150-A53F633695B2}"/>
              </a:ext>
            </a:extLst>
          </p:cNvPr>
          <p:cNvSpPr txBox="1">
            <a:spLocks noChangeArrowheads="1"/>
          </p:cNvSpPr>
          <p:nvPr/>
        </p:nvSpPr>
        <p:spPr bwMode="auto">
          <a:xfrm>
            <a:off x="5416570" y="40399327"/>
            <a:ext cx="25233383" cy="979364"/>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tx1">
                    <a:lumMod val="75000"/>
                    <a:lumOff val="25000"/>
                  </a:schemeClr>
                </a:solidFill>
              </a:rPr>
              <a:t>The material presented in this poster is based upon the work supported by FIU and our mentor and product owner, Dr. Gregory Reis. I thank Dr. Reis and my team members for the assistance and mentorship that I received throughout the senior design project.</a:t>
            </a:r>
          </a:p>
        </p:txBody>
      </p:sp>
      <p:sp>
        <p:nvSpPr>
          <p:cNvPr id="53" name="Text Box 19">
            <a:extLst>
              <a:ext uri="{FF2B5EF4-FFF2-40B4-BE49-F238E27FC236}">
                <a16:creationId xmlns:a16="http://schemas.microsoft.com/office/drawing/2014/main" id="{540048ED-2D8F-42D1-9A54-9AD0F26653A9}"/>
              </a:ext>
            </a:extLst>
          </p:cNvPr>
          <p:cNvSpPr txBox="1">
            <a:spLocks noChangeArrowheads="1"/>
          </p:cNvSpPr>
          <p:nvPr/>
        </p:nvSpPr>
        <p:spPr bwMode="auto">
          <a:xfrm>
            <a:off x="5019466" y="39712351"/>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55" name="Text Box 19">
            <a:extLst>
              <a:ext uri="{FF2B5EF4-FFF2-40B4-BE49-F238E27FC236}">
                <a16:creationId xmlns:a16="http://schemas.microsoft.com/office/drawing/2014/main" id="{9946B7A8-EB37-4862-9CB2-A4F0F2D207A2}"/>
              </a:ext>
            </a:extLst>
          </p:cNvPr>
          <p:cNvSpPr txBox="1">
            <a:spLocks noChangeArrowheads="1"/>
          </p:cNvSpPr>
          <p:nvPr/>
        </p:nvSpPr>
        <p:spPr bwMode="auto">
          <a:xfrm>
            <a:off x="6737392" y="8522002"/>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PROBLEM</a:t>
            </a:r>
          </a:p>
        </p:txBody>
      </p:sp>
      <p:sp>
        <p:nvSpPr>
          <p:cNvPr id="57" name="Text Box 19">
            <a:extLst>
              <a:ext uri="{FF2B5EF4-FFF2-40B4-BE49-F238E27FC236}">
                <a16:creationId xmlns:a16="http://schemas.microsoft.com/office/drawing/2014/main" id="{307C949A-DEFD-43FD-B59D-0914CC988E51}"/>
              </a:ext>
            </a:extLst>
          </p:cNvPr>
          <p:cNvSpPr txBox="1">
            <a:spLocks noChangeArrowheads="1"/>
          </p:cNvSpPr>
          <p:nvPr/>
        </p:nvSpPr>
        <p:spPr bwMode="auto">
          <a:xfrm>
            <a:off x="16141853" y="8522695"/>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CURRENT SYSTEM</a:t>
            </a:r>
          </a:p>
        </p:txBody>
      </p:sp>
      <p:sp>
        <p:nvSpPr>
          <p:cNvPr id="59" name="Text Box 19">
            <a:extLst>
              <a:ext uri="{FF2B5EF4-FFF2-40B4-BE49-F238E27FC236}">
                <a16:creationId xmlns:a16="http://schemas.microsoft.com/office/drawing/2014/main" id="{9E15E313-4566-4275-A884-2E9D0B7EF695}"/>
              </a:ext>
            </a:extLst>
          </p:cNvPr>
          <p:cNvSpPr txBox="1">
            <a:spLocks noChangeArrowheads="1"/>
          </p:cNvSpPr>
          <p:nvPr/>
        </p:nvSpPr>
        <p:spPr bwMode="auto">
          <a:xfrm>
            <a:off x="25090771" y="8558197"/>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REQUIREMENTS</a:t>
            </a:r>
          </a:p>
        </p:txBody>
      </p:sp>
      <p:sp>
        <p:nvSpPr>
          <p:cNvPr id="61" name="Text Box 19">
            <a:extLst>
              <a:ext uri="{FF2B5EF4-FFF2-40B4-BE49-F238E27FC236}">
                <a16:creationId xmlns:a16="http://schemas.microsoft.com/office/drawing/2014/main" id="{5310DD1F-D476-4EF3-A115-08487FD771E6}"/>
              </a:ext>
            </a:extLst>
          </p:cNvPr>
          <p:cNvSpPr txBox="1">
            <a:spLocks noChangeArrowheads="1"/>
          </p:cNvSpPr>
          <p:nvPr/>
        </p:nvSpPr>
        <p:spPr bwMode="auto">
          <a:xfrm>
            <a:off x="6890912" y="16964143"/>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SYSTEM DESIGN</a:t>
            </a:r>
          </a:p>
        </p:txBody>
      </p:sp>
      <p:sp>
        <p:nvSpPr>
          <p:cNvPr id="63" name="Text Box 19">
            <a:extLst>
              <a:ext uri="{FF2B5EF4-FFF2-40B4-BE49-F238E27FC236}">
                <a16:creationId xmlns:a16="http://schemas.microsoft.com/office/drawing/2014/main" id="{FF592689-9CB4-4324-96B0-D4449E64D46B}"/>
              </a:ext>
            </a:extLst>
          </p:cNvPr>
          <p:cNvSpPr txBox="1">
            <a:spLocks noChangeArrowheads="1"/>
          </p:cNvSpPr>
          <p:nvPr/>
        </p:nvSpPr>
        <p:spPr bwMode="auto">
          <a:xfrm>
            <a:off x="15684654" y="16964142"/>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OBJECT DESIGN</a:t>
            </a:r>
          </a:p>
        </p:txBody>
      </p:sp>
      <p:sp>
        <p:nvSpPr>
          <p:cNvPr id="65" name="Text Box 19">
            <a:extLst>
              <a:ext uri="{FF2B5EF4-FFF2-40B4-BE49-F238E27FC236}">
                <a16:creationId xmlns:a16="http://schemas.microsoft.com/office/drawing/2014/main" id="{BC40957B-1150-434F-B516-73E751A7851B}"/>
              </a:ext>
            </a:extLst>
          </p:cNvPr>
          <p:cNvSpPr txBox="1">
            <a:spLocks noChangeArrowheads="1"/>
          </p:cNvSpPr>
          <p:nvPr/>
        </p:nvSpPr>
        <p:spPr bwMode="auto">
          <a:xfrm>
            <a:off x="25005838" y="16993691"/>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TECHNOLOGIES</a:t>
            </a:r>
          </a:p>
        </p:txBody>
      </p:sp>
      <p:sp>
        <p:nvSpPr>
          <p:cNvPr id="69" name="Text Box 19">
            <a:extLst>
              <a:ext uri="{FF2B5EF4-FFF2-40B4-BE49-F238E27FC236}">
                <a16:creationId xmlns:a16="http://schemas.microsoft.com/office/drawing/2014/main" id="{3F195535-9AA3-462A-A572-B1B17EB955EB}"/>
              </a:ext>
            </a:extLst>
          </p:cNvPr>
          <p:cNvSpPr txBox="1">
            <a:spLocks noChangeArrowheads="1"/>
          </p:cNvSpPr>
          <p:nvPr/>
        </p:nvSpPr>
        <p:spPr bwMode="auto">
          <a:xfrm>
            <a:off x="11618649" y="27302190"/>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SCREENSHOTS</a:t>
            </a:r>
          </a:p>
        </p:txBody>
      </p:sp>
      <p:sp>
        <p:nvSpPr>
          <p:cNvPr id="71" name="Text Box 19">
            <a:extLst>
              <a:ext uri="{FF2B5EF4-FFF2-40B4-BE49-F238E27FC236}">
                <a16:creationId xmlns:a16="http://schemas.microsoft.com/office/drawing/2014/main" id="{36D42C5B-6E6A-4A47-BDF1-19FB9470CA36}"/>
              </a:ext>
            </a:extLst>
          </p:cNvPr>
          <p:cNvSpPr txBox="1">
            <a:spLocks noChangeArrowheads="1"/>
          </p:cNvSpPr>
          <p:nvPr/>
        </p:nvSpPr>
        <p:spPr bwMode="auto">
          <a:xfrm>
            <a:off x="24822903" y="27302190"/>
            <a:ext cx="5406553" cy="686976"/>
          </a:xfrm>
          <a:prstGeom prst="rect">
            <a:avLst/>
          </a:prstGeom>
          <a:noFill/>
          <a:ln w="12700">
            <a:noFill/>
            <a:miter lim="800000"/>
            <a:headEnd/>
            <a:tailEnd/>
          </a:ln>
          <a:effectLst/>
        </p:spPr>
        <p:txBody>
          <a:bodyPr wrap="square" lIns="55493" tIns="27746" rIns="55493" bIns="27746" anchor="ctr">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SUMMARY</a:t>
            </a:r>
          </a:p>
        </p:txBody>
      </p:sp>
      <p:sp>
        <p:nvSpPr>
          <p:cNvPr id="2" name="TextBox 1">
            <a:extLst>
              <a:ext uri="{FF2B5EF4-FFF2-40B4-BE49-F238E27FC236}">
                <a16:creationId xmlns:a16="http://schemas.microsoft.com/office/drawing/2014/main" id="{5D8FD05C-9EF2-2C41-9D64-901903160FDB}"/>
              </a:ext>
            </a:extLst>
          </p:cNvPr>
          <p:cNvSpPr txBox="1"/>
          <p:nvPr/>
        </p:nvSpPr>
        <p:spPr>
          <a:xfrm>
            <a:off x="6078470" y="9409862"/>
            <a:ext cx="7045858" cy="7294305"/>
          </a:xfrm>
          <a:prstGeom prst="rect">
            <a:avLst/>
          </a:prstGeom>
          <a:noFill/>
        </p:spPr>
        <p:txBody>
          <a:bodyPr wrap="square" rtlCol="0" anchor="ctr">
            <a:spAutoFit/>
          </a:bodyPr>
          <a:lstStyle/>
          <a:p>
            <a:pPr algn="just"/>
            <a:r>
              <a:rPr lang="en-US" sz="3600" dirty="0">
                <a:latin typeface="Arial" panose="020B0604020202020204" pitchFamily="34" charset="0"/>
                <a:cs typeface="Arial" panose="020B0604020202020204" pitchFamily="34" charset="0"/>
              </a:rPr>
              <a:t>The best way to introduce STEM to K-12 students is by making it fun and interactive for the students. To this day, there is no tool that can help students learn robotics and mathematics in such way. A learning system is necessary to allow instructors to create interactive material for students. This will give the opportunity for students to learn STEM and be encouraged to pursue this in their future.</a:t>
            </a:r>
            <a:endParaRPr lang="en-US" dirty="0"/>
          </a:p>
        </p:txBody>
      </p:sp>
      <p:sp>
        <p:nvSpPr>
          <p:cNvPr id="3" name="TextBox 2">
            <a:extLst>
              <a:ext uri="{FF2B5EF4-FFF2-40B4-BE49-F238E27FC236}">
                <a16:creationId xmlns:a16="http://schemas.microsoft.com/office/drawing/2014/main" id="{B04CCC3B-FDA0-3C4F-9519-E0DE5FBB8D25}"/>
              </a:ext>
            </a:extLst>
          </p:cNvPr>
          <p:cNvSpPr txBox="1"/>
          <p:nvPr/>
        </p:nvSpPr>
        <p:spPr>
          <a:xfrm>
            <a:off x="15361926" y="9319583"/>
            <a:ext cx="7045858" cy="7294305"/>
          </a:xfrm>
          <a:prstGeom prst="rect">
            <a:avLst/>
          </a:prstGeom>
          <a:noFill/>
        </p:spPr>
        <p:txBody>
          <a:bodyPr wrap="square" rtlCol="0" anchor="ctr">
            <a:spAutoFit/>
          </a:bodyPr>
          <a:lstStyle/>
          <a:p>
            <a:pPr algn="just"/>
            <a:r>
              <a:rPr lang="en-US" sz="3600" dirty="0">
                <a:latin typeface="Arial" panose="020B0604020202020204" pitchFamily="34" charset="0"/>
                <a:cs typeface="Arial" panose="020B0604020202020204" pitchFamily="34" charset="0"/>
              </a:rPr>
              <a:t>As the second version of MathBotics, the current systems are those that were used in the first iteration of the app. The systems were inspired from popular learning systems like Canvas and </a:t>
            </a:r>
            <a:r>
              <a:rPr lang="en-US" sz="3600" dirty="0" err="1">
                <a:latin typeface="Arial" panose="020B0604020202020204" pitchFamily="34" charset="0"/>
                <a:cs typeface="Arial" panose="020B0604020202020204" pitchFamily="34" charset="0"/>
              </a:rPr>
              <a:t>Zybooks</a:t>
            </a:r>
            <a:r>
              <a:rPr lang="en-US" sz="3600" dirty="0">
                <a:latin typeface="Arial" panose="020B0604020202020204" pitchFamily="34" charset="0"/>
                <a:cs typeface="Arial" panose="020B0604020202020204" pitchFamily="34" charset="0"/>
              </a:rPr>
              <a:t>. MathBotics strives to be the perfect mix between Canvas’ learning management system and </a:t>
            </a:r>
            <a:r>
              <a:rPr lang="en-US" sz="3600" dirty="0" err="1">
                <a:latin typeface="Arial" panose="020B0604020202020204" pitchFamily="34" charset="0"/>
                <a:cs typeface="Arial" panose="020B0604020202020204" pitchFamily="34" charset="0"/>
              </a:rPr>
              <a:t>Zybooks</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interactiveness</a:t>
            </a:r>
            <a:r>
              <a:rPr lang="en-US" sz="3600" dirty="0">
                <a:latin typeface="Arial" panose="020B0604020202020204" pitchFamily="34" charset="0"/>
                <a:cs typeface="Arial" panose="020B0604020202020204" pitchFamily="34" charset="0"/>
              </a:rPr>
              <a:t> to create an interactive learning portal.</a:t>
            </a:r>
            <a:endParaRPr lang="en-US" dirty="0"/>
          </a:p>
        </p:txBody>
      </p:sp>
      <p:sp>
        <p:nvSpPr>
          <p:cNvPr id="4" name="TextBox 3">
            <a:extLst>
              <a:ext uri="{FF2B5EF4-FFF2-40B4-BE49-F238E27FC236}">
                <a16:creationId xmlns:a16="http://schemas.microsoft.com/office/drawing/2014/main" id="{59B58628-F053-814B-85D9-E7CCCDBBC399}"/>
              </a:ext>
            </a:extLst>
          </p:cNvPr>
          <p:cNvSpPr txBox="1"/>
          <p:nvPr/>
        </p:nvSpPr>
        <p:spPr>
          <a:xfrm>
            <a:off x="24043342" y="9410322"/>
            <a:ext cx="7045858" cy="7571303"/>
          </a:xfrm>
          <a:prstGeom prst="rect">
            <a:avLst/>
          </a:prstGeom>
          <a:noFill/>
        </p:spPr>
        <p:txBody>
          <a:bodyPr wrap="square" rtlCol="0" anchor="ctr">
            <a:spAutoFit/>
          </a:bodyPr>
          <a:lstStyle/>
          <a:p>
            <a:pPr marL="571500" indent="-571500" algn="just">
              <a:buFont typeface="Arial" panose="020B0604020202020204" pitchFamily="34" charset="0"/>
              <a:buChar char="•"/>
            </a:pPr>
            <a:r>
              <a:rPr lang="en-US" sz="3600" dirty="0">
                <a:latin typeface="Arial" panose="020B0604020202020204" pitchFamily="34" charset="0"/>
                <a:cs typeface="Arial" panose="020B0604020202020204" pitchFamily="34" charset="0"/>
              </a:rPr>
              <a:t>Supported on web. </a:t>
            </a:r>
          </a:p>
          <a:p>
            <a:pPr marL="571500" indent="-571500" algn="just">
              <a:buFont typeface="Arial" panose="020B0604020202020204" pitchFamily="34" charset="0"/>
              <a:buChar char="•"/>
            </a:pPr>
            <a:r>
              <a:rPr lang="en-US" sz="3600" dirty="0">
                <a:latin typeface="Arial" panose="020B0604020202020204" pitchFamily="34" charset="0"/>
                <a:cs typeface="Arial" panose="020B0604020202020204" pitchFamily="34" charset="0"/>
              </a:rPr>
              <a:t>Instructors, Admins, and Students can all reset their password. </a:t>
            </a:r>
          </a:p>
          <a:p>
            <a:pPr marL="571500" indent="-571500" algn="just">
              <a:buFont typeface="Arial" panose="020B0604020202020204" pitchFamily="34" charset="0"/>
              <a:buChar char="•"/>
            </a:pPr>
            <a:r>
              <a:rPr lang="en-US" sz="3600" dirty="0">
                <a:latin typeface="Arial" panose="020B0604020202020204" pitchFamily="34" charset="0"/>
                <a:cs typeface="Arial" panose="020B0604020202020204" pitchFamily="34" charset="0"/>
              </a:rPr>
              <a:t>All roles can log out of the platform.</a:t>
            </a:r>
          </a:p>
          <a:p>
            <a:pPr marL="571500" indent="-571500" algn="just">
              <a:buFont typeface="Arial" panose="020B0604020202020204" pitchFamily="34" charset="0"/>
              <a:buChar char="•"/>
            </a:pPr>
            <a:r>
              <a:rPr lang="en-US" sz="3600" dirty="0">
                <a:latin typeface="Arial" panose="020B0604020202020204" pitchFamily="34" charset="0"/>
                <a:cs typeface="Arial" panose="020B0604020202020204" pitchFamily="34" charset="0"/>
              </a:rPr>
              <a:t>Students have a designated page to view their grades on each lesson.</a:t>
            </a:r>
          </a:p>
          <a:p>
            <a:pPr marL="571500" indent="-571500" algn="just">
              <a:buFont typeface="Arial" panose="020B0604020202020204" pitchFamily="34" charset="0"/>
              <a:buChar char="•"/>
            </a:pPr>
            <a:r>
              <a:rPr lang="en-US" sz="3600" dirty="0">
                <a:latin typeface="Arial" panose="020B0604020202020204" pitchFamily="34" charset="0"/>
                <a:cs typeface="Arial" panose="020B0604020202020204" pitchFamily="34" charset="0"/>
              </a:rPr>
              <a:t>Instructors can view students grades through the gradebook.</a:t>
            </a:r>
          </a:p>
          <a:p>
            <a:pPr marL="571500" indent="-571500" algn="just">
              <a:buFont typeface="Arial" panose="020B0604020202020204" pitchFamily="34" charset="0"/>
              <a:buChar char="•"/>
            </a:pPr>
            <a:r>
              <a:rPr lang="en-US" sz="3600" dirty="0">
                <a:latin typeface="Arial" panose="020B0604020202020204" pitchFamily="34" charset="0"/>
                <a:cs typeface="Arial" panose="020B0604020202020204" pitchFamily="34" charset="0"/>
              </a:rPr>
              <a:t>Instructors can modify student data by editing or deleting.</a:t>
            </a:r>
          </a:p>
          <a:p>
            <a:pPr marL="571500" indent="-571500" algn="just">
              <a:buFont typeface="Arial" panose="020B0604020202020204" pitchFamily="34" charset="0"/>
              <a:buChar char="•"/>
            </a:pPr>
            <a:endParaRPr lang="en-US" dirty="0"/>
          </a:p>
        </p:txBody>
      </p:sp>
      <p:pic>
        <p:nvPicPr>
          <p:cNvPr id="1026" name="Picture 2">
            <a:extLst>
              <a:ext uri="{FF2B5EF4-FFF2-40B4-BE49-F238E27FC236}">
                <a16:creationId xmlns:a16="http://schemas.microsoft.com/office/drawing/2014/main" id="{60F8357E-5AA4-7E40-A0CC-A230623315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595" y="28356957"/>
            <a:ext cx="7924800" cy="4775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0D88E39-9B84-6B48-9E1F-47563C50F3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833"/>
          <a:stretch/>
        </p:blipFill>
        <p:spPr bwMode="auto">
          <a:xfrm>
            <a:off x="6228595" y="34111419"/>
            <a:ext cx="7924800" cy="4544526"/>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5A5E3696-F967-B84F-81B5-3480C69E4571}"/>
              </a:ext>
            </a:extLst>
          </p:cNvPr>
          <p:cNvCxnSpPr>
            <a:cxnSpLocks/>
          </p:cNvCxnSpPr>
          <p:nvPr/>
        </p:nvCxnSpPr>
        <p:spPr>
          <a:xfrm>
            <a:off x="11506403" y="40045677"/>
            <a:ext cx="19368042" cy="0"/>
          </a:xfrm>
          <a:prstGeom prst="line">
            <a:avLst/>
          </a:prstGeom>
          <a:ln w="28575"/>
        </p:spPr>
        <p:style>
          <a:lnRef idx="3">
            <a:schemeClr val="accent2"/>
          </a:lnRef>
          <a:fillRef idx="0">
            <a:schemeClr val="accent2"/>
          </a:fillRef>
          <a:effectRef idx="2">
            <a:schemeClr val="accent2"/>
          </a:effectRef>
          <a:fontRef idx="minor">
            <a:schemeClr val="tx1"/>
          </a:fontRef>
        </p:style>
      </p:cxnSp>
      <p:cxnSp>
        <p:nvCxnSpPr>
          <p:cNvPr id="25" name="Straight Connector 24">
            <a:extLst>
              <a:ext uri="{FF2B5EF4-FFF2-40B4-BE49-F238E27FC236}">
                <a16:creationId xmlns:a16="http://schemas.microsoft.com/office/drawing/2014/main" id="{40B58244-9BD7-D246-A666-0DE0F399CF56}"/>
              </a:ext>
            </a:extLst>
          </p:cNvPr>
          <p:cNvCxnSpPr>
            <a:cxnSpLocks/>
          </p:cNvCxnSpPr>
          <p:nvPr/>
        </p:nvCxnSpPr>
        <p:spPr>
          <a:xfrm>
            <a:off x="5019466" y="41599216"/>
            <a:ext cx="25854979" cy="0"/>
          </a:xfrm>
          <a:prstGeom prst="line">
            <a:avLst/>
          </a:prstGeom>
          <a:ln w="28575"/>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27BD6FBB-EF85-2346-8EAF-2927A6A953FE}"/>
              </a:ext>
            </a:extLst>
          </p:cNvPr>
          <p:cNvCxnSpPr>
            <a:endCxn id="53" idx="1"/>
          </p:cNvCxnSpPr>
          <p:nvPr/>
        </p:nvCxnSpPr>
        <p:spPr>
          <a:xfrm flipV="1">
            <a:off x="5019466" y="40055839"/>
            <a:ext cx="0" cy="1549361"/>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9" name="Straight Connector 28">
            <a:extLst>
              <a:ext uri="{FF2B5EF4-FFF2-40B4-BE49-F238E27FC236}">
                <a16:creationId xmlns:a16="http://schemas.microsoft.com/office/drawing/2014/main" id="{9D24831C-A002-3C4B-93A5-FC9823A149C6}"/>
              </a:ext>
            </a:extLst>
          </p:cNvPr>
          <p:cNvCxnSpPr>
            <a:cxnSpLocks/>
          </p:cNvCxnSpPr>
          <p:nvPr/>
        </p:nvCxnSpPr>
        <p:spPr>
          <a:xfrm flipV="1">
            <a:off x="30874445" y="40049856"/>
            <a:ext cx="0" cy="154936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7" name="Straight Connector 16">
            <a:extLst>
              <a:ext uri="{FF2B5EF4-FFF2-40B4-BE49-F238E27FC236}">
                <a16:creationId xmlns:a16="http://schemas.microsoft.com/office/drawing/2014/main" id="{5A7D8F8C-103E-9446-B07C-9FBB9635A55C}"/>
              </a:ext>
            </a:extLst>
          </p:cNvPr>
          <p:cNvCxnSpPr>
            <a:cxnSpLocks/>
            <a:stCxn id="53" idx="1"/>
          </p:cNvCxnSpPr>
          <p:nvPr/>
        </p:nvCxnSpPr>
        <p:spPr>
          <a:xfrm>
            <a:off x="5019466" y="40055839"/>
            <a:ext cx="262102" cy="0"/>
          </a:xfrm>
          <a:prstGeom prst="line">
            <a:avLst/>
          </a:prstGeom>
          <a:ln w="28575"/>
        </p:spPr>
        <p:style>
          <a:lnRef idx="1">
            <a:schemeClr val="accent2"/>
          </a:lnRef>
          <a:fillRef idx="0">
            <a:schemeClr val="accent2"/>
          </a:fillRef>
          <a:effectRef idx="0">
            <a:schemeClr val="accent2"/>
          </a:effectRef>
          <a:fontRef idx="minor">
            <a:schemeClr val="tx1"/>
          </a:fontRef>
        </p:style>
      </p:cxnSp>
      <p:pic>
        <p:nvPicPr>
          <p:cNvPr id="22" name="Picture 21" descr="Diagram&#10;&#10;Description automatically generated">
            <a:extLst>
              <a:ext uri="{FF2B5EF4-FFF2-40B4-BE49-F238E27FC236}">
                <a16:creationId xmlns:a16="http://schemas.microsoft.com/office/drawing/2014/main" id="{7A49D883-6D0E-994D-B2AD-AECCBA3915B8}"/>
              </a:ext>
            </a:extLst>
          </p:cNvPr>
          <p:cNvPicPr>
            <a:picLocks noChangeAspect="1"/>
          </p:cNvPicPr>
          <p:nvPr/>
        </p:nvPicPr>
        <p:blipFill rotWithShape="1">
          <a:blip r:embed="rId4"/>
          <a:srcRect t="14244"/>
          <a:stretch/>
        </p:blipFill>
        <p:spPr>
          <a:xfrm>
            <a:off x="18522174" y="18088423"/>
            <a:ext cx="5088945" cy="4775199"/>
          </a:xfrm>
          <a:prstGeom prst="rect">
            <a:avLst/>
          </a:prstGeom>
        </p:spPr>
      </p:pic>
      <p:pic>
        <p:nvPicPr>
          <p:cNvPr id="1032" name="Picture 8" descr="Js, logo, react, react js icon - Free download on Iconfinder">
            <a:extLst>
              <a:ext uri="{FF2B5EF4-FFF2-40B4-BE49-F238E27FC236}">
                <a16:creationId xmlns:a16="http://schemas.microsoft.com/office/drawing/2014/main" id="{9195E18D-9DF3-3447-BE62-6AA2D856DA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22903" y="18088424"/>
            <a:ext cx="2099236" cy="209923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ocker Logos and Photos | Docker">
            <a:extLst>
              <a:ext uri="{FF2B5EF4-FFF2-40B4-BE49-F238E27FC236}">
                <a16:creationId xmlns:a16="http://schemas.microsoft.com/office/drawing/2014/main" id="{C265EE20-3E51-9F4F-B927-4BC384D66F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84938" y="18221548"/>
            <a:ext cx="2280578" cy="195131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ree Icon Download | Github Logo">
            <a:extLst>
              <a:ext uri="{FF2B5EF4-FFF2-40B4-BE49-F238E27FC236}">
                <a16:creationId xmlns:a16="http://schemas.microsoft.com/office/drawing/2014/main" id="{8C0CF5D6-2623-2B4D-AC34-028730C0FC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86556" y="24043733"/>
            <a:ext cx="2077341" cy="207734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GraphQL - Wikipedia">
            <a:extLst>
              <a:ext uri="{FF2B5EF4-FFF2-40B4-BE49-F238E27FC236}">
                <a16:creationId xmlns:a16="http://schemas.microsoft.com/office/drawing/2014/main" id="{EECCCC83-308D-924C-9087-C5C06EE18C0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45818" y="21057728"/>
            <a:ext cx="2168041" cy="216804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Icon&#10;&#10;Description automatically generated">
            <a:extLst>
              <a:ext uri="{FF2B5EF4-FFF2-40B4-BE49-F238E27FC236}">
                <a16:creationId xmlns:a16="http://schemas.microsoft.com/office/drawing/2014/main" id="{3C9C534C-4A13-D64F-AB27-BEC92DFFF90A}"/>
              </a:ext>
            </a:extLst>
          </p:cNvPr>
          <p:cNvPicPr>
            <a:picLocks noChangeAspect="1"/>
          </p:cNvPicPr>
          <p:nvPr/>
        </p:nvPicPr>
        <p:blipFill>
          <a:blip r:embed="rId9"/>
          <a:stretch>
            <a:fillRect/>
          </a:stretch>
        </p:blipFill>
        <p:spPr>
          <a:xfrm>
            <a:off x="23877922" y="23758592"/>
            <a:ext cx="4036399" cy="2968348"/>
          </a:xfrm>
          <a:prstGeom prst="rect">
            <a:avLst/>
          </a:prstGeom>
        </p:spPr>
      </p:pic>
      <p:pic>
        <p:nvPicPr>
          <p:cNvPr id="3074" name="Picture 2">
            <a:extLst>
              <a:ext uri="{FF2B5EF4-FFF2-40B4-BE49-F238E27FC236}">
                <a16:creationId xmlns:a16="http://schemas.microsoft.com/office/drawing/2014/main" id="{6E314680-D4F7-324F-A08C-BF162E01FED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802607" y="28356957"/>
            <a:ext cx="7924800" cy="47752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41CB0A3D-97F3-C040-A458-C4D8869B657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802607" y="33878786"/>
            <a:ext cx="7924800" cy="4775200"/>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BF2B86EF-D007-2B41-91C3-31365DE28F71}"/>
              </a:ext>
            </a:extLst>
          </p:cNvPr>
          <p:cNvSpPr txBox="1"/>
          <p:nvPr/>
        </p:nvSpPr>
        <p:spPr>
          <a:xfrm>
            <a:off x="24043342" y="28123571"/>
            <a:ext cx="7045858" cy="9941183"/>
          </a:xfrm>
          <a:prstGeom prst="rect">
            <a:avLst/>
          </a:prstGeom>
          <a:noFill/>
        </p:spPr>
        <p:txBody>
          <a:bodyPr wrap="square" rtlCol="0" anchor="ctr">
            <a:spAutoFit/>
          </a:bodyPr>
          <a:lstStyle/>
          <a:p>
            <a:pPr algn="just"/>
            <a:r>
              <a:rPr lang="en-US" sz="4000" dirty="0">
                <a:latin typeface="Arial" panose="020B0604020202020204" pitchFamily="34" charset="0"/>
                <a:cs typeface="Arial" panose="020B0604020202020204" pitchFamily="34" charset="0"/>
              </a:rPr>
              <a:t>The MathBotics learning and management platform serves as an online portal that educators and K-12 students will utilize to interact with courses and learning material.</a:t>
            </a:r>
          </a:p>
          <a:p>
            <a:pPr algn="just"/>
            <a:endParaRPr lang="en-US" sz="4000" dirty="0">
              <a:latin typeface="Arial" panose="020B0604020202020204" pitchFamily="34" charset="0"/>
              <a:cs typeface="Arial" panose="020B0604020202020204" pitchFamily="34" charset="0"/>
            </a:endParaRPr>
          </a:p>
          <a:p>
            <a:pPr algn="just"/>
            <a:r>
              <a:rPr lang="en-US" sz="4000" dirty="0">
                <a:latin typeface="Arial" panose="020B0604020202020204" pitchFamily="34" charset="0"/>
                <a:cs typeface="Arial" panose="020B0604020202020204" pitchFamily="34" charset="0"/>
              </a:rPr>
              <a:t>The second iteration of the MathBotics platform focused on improving the user interface as well as the addition of many features.  These changes were necessary for the advancement of the MathBotics learning platform.</a:t>
            </a:r>
          </a:p>
        </p:txBody>
      </p:sp>
      <p:sp>
        <p:nvSpPr>
          <p:cNvPr id="11" name="TextBox 10">
            <a:extLst>
              <a:ext uri="{FF2B5EF4-FFF2-40B4-BE49-F238E27FC236}">
                <a16:creationId xmlns:a16="http://schemas.microsoft.com/office/drawing/2014/main" id="{AA304087-43B6-954D-AD0E-A1D5E74A4D3F}"/>
              </a:ext>
            </a:extLst>
          </p:cNvPr>
          <p:cNvSpPr txBox="1"/>
          <p:nvPr/>
        </p:nvSpPr>
        <p:spPr>
          <a:xfrm>
            <a:off x="6228595" y="33208837"/>
            <a:ext cx="6120586" cy="523220"/>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Figure 4: </a:t>
            </a:r>
            <a:r>
              <a:rPr lang="en-US" sz="2800" dirty="0">
                <a:latin typeface="Arial" panose="020B0604020202020204" pitchFamily="34" charset="0"/>
                <a:cs typeface="Arial" panose="020B0604020202020204" pitchFamily="34" charset="0"/>
              </a:rPr>
              <a:t>Instructor Gradebook Page</a:t>
            </a:r>
          </a:p>
        </p:txBody>
      </p:sp>
      <p:sp>
        <p:nvSpPr>
          <p:cNvPr id="42" name="TextBox 41">
            <a:extLst>
              <a:ext uri="{FF2B5EF4-FFF2-40B4-BE49-F238E27FC236}">
                <a16:creationId xmlns:a16="http://schemas.microsoft.com/office/drawing/2014/main" id="{D28E3E63-04EF-5A4D-8916-798F1F4106FA}"/>
              </a:ext>
            </a:extLst>
          </p:cNvPr>
          <p:cNvSpPr txBox="1"/>
          <p:nvPr/>
        </p:nvSpPr>
        <p:spPr>
          <a:xfrm>
            <a:off x="14802607" y="33132157"/>
            <a:ext cx="5478808" cy="523220"/>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Figure 5: </a:t>
            </a:r>
            <a:r>
              <a:rPr lang="en-US" sz="2800" dirty="0">
                <a:latin typeface="Arial" panose="020B0604020202020204" pitchFamily="34" charset="0"/>
                <a:cs typeface="Arial" panose="020B0604020202020204" pitchFamily="34" charset="0"/>
              </a:rPr>
              <a:t>Search Lesson By Title</a:t>
            </a:r>
          </a:p>
        </p:txBody>
      </p:sp>
      <p:sp>
        <p:nvSpPr>
          <p:cNvPr id="44" name="TextBox 43">
            <a:extLst>
              <a:ext uri="{FF2B5EF4-FFF2-40B4-BE49-F238E27FC236}">
                <a16:creationId xmlns:a16="http://schemas.microsoft.com/office/drawing/2014/main" id="{09EE717F-780E-CB4F-B859-519923517B62}"/>
              </a:ext>
            </a:extLst>
          </p:cNvPr>
          <p:cNvSpPr txBox="1"/>
          <p:nvPr/>
        </p:nvSpPr>
        <p:spPr>
          <a:xfrm>
            <a:off x="14785685" y="38738257"/>
            <a:ext cx="5259773" cy="523220"/>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Figure 7: </a:t>
            </a:r>
            <a:r>
              <a:rPr lang="en-US" sz="2800" dirty="0">
                <a:latin typeface="Arial" panose="020B0604020202020204" pitchFamily="34" charset="0"/>
                <a:cs typeface="Arial" panose="020B0604020202020204" pitchFamily="34" charset="0"/>
              </a:rPr>
              <a:t>Student Grades Page</a:t>
            </a:r>
          </a:p>
        </p:txBody>
      </p:sp>
      <p:sp>
        <p:nvSpPr>
          <p:cNvPr id="46" name="TextBox 45">
            <a:extLst>
              <a:ext uri="{FF2B5EF4-FFF2-40B4-BE49-F238E27FC236}">
                <a16:creationId xmlns:a16="http://schemas.microsoft.com/office/drawing/2014/main" id="{8DC69364-0F5D-B449-BCF7-9CFF383F13B9}"/>
              </a:ext>
            </a:extLst>
          </p:cNvPr>
          <p:cNvSpPr txBox="1"/>
          <p:nvPr/>
        </p:nvSpPr>
        <p:spPr>
          <a:xfrm>
            <a:off x="6228595" y="38674831"/>
            <a:ext cx="5359159" cy="523220"/>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Figure 6: </a:t>
            </a:r>
            <a:r>
              <a:rPr lang="en-US" sz="2800" dirty="0">
                <a:latin typeface="Arial" panose="020B0604020202020204" pitchFamily="34" charset="0"/>
                <a:cs typeface="Arial" panose="020B0604020202020204" pitchFamily="34" charset="0"/>
              </a:rPr>
              <a:t>Reset Password Page</a:t>
            </a:r>
          </a:p>
        </p:txBody>
      </p:sp>
      <p:sp>
        <p:nvSpPr>
          <p:cNvPr id="48" name="TextBox 47">
            <a:extLst>
              <a:ext uri="{FF2B5EF4-FFF2-40B4-BE49-F238E27FC236}">
                <a16:creationId xmlns:a16="http://schemas.microsoft.com/office/drawing/2014/main" id="{B42679F4-AEE1-064D-8470-5FA83C7C1605}"/>
              </a:ext>
            </a:extLst>
          </p:cNvPr>
          <p:cNvSpPr txBox="1"/>
          <p:nvPr/>
        </p:nvSpPr>
        <p:spPr>
          <a:xfrm>
            <a:off x="14846491" y="18278510"/>
            <a:ext cx="3998638" cy="1384995"/>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Figure 2: </a:t>
            </a:r>
            <a:r>
              <a:rPr lang="en-US" sz="2800" dirty="0">
                <a:latin typeface="Arial" panose="020B0604020202020204" pitchFamily="34" charset="0"/>
                <a:cs typeface="Arial" panose="020B0604020202020204" pitchFamily="34" charset="0"/>
              </a:rPr>
              <a:t>Reset Password Sequence Diagram</a:t>
            </a:r>
          </a:p>
        </p:txBody>
      </p:sp>
      <p:pic>
        <p:nvPicPr>
          <p:cNvPr id="3078" name="Picture 6" descr="Yes, it's a good time to add TypeScript to your project | ostrowski.ninja">
            <a:extLst>
              <a:ext uri="{FF2B5EF4-FFF2-40B4-BE49-F238E27FC236}">
                <a16:creationId xmlns:a16="http://schemas.microsoft.com/office/drawing/2014/main" id="{213183A8-490A-B44A-B7FE-0C68A26D005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641640" y="21184406"/>
            <a:ext cx="2525176" cy="178832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picture containing icon&#10;&#10;Description automatically generated">
            <a:extLst>
              <a:ext uri="{FF2B5EF4-FFF2-40B4-BE49-F238E27FC236}">
                <a16:creationId xmlns:a16="http://schemas.microsoft.com/office/drawing/2014/main" id="{BA5C5DB4-484C-4D4E-988F-8D581676F9CB}"/>
              </a:ext>
            </a:extLst>
          </p:cNvPr>
          <p:cNvPicPr>
            <a:picLocks noChangeAspect="1"/>
          </p:cNvPicPr>
          <p:nvPr/>
        </p:nvPicPr>
        <p:blipFill>
          <a:blip r:embed="rId13"/>
          <a:stretch>
            <a:fillRect/>
          </a:stretch>
        </p:blipFill>
        <p:spPr>
          <a:xfrm>
            <a:off x="6063645" y="17879718"/>
            <a:ext cx="4873001" cy="7349444"/>
          </a:xfrm>
          <a:prstGeom prst="rect">
            <a:avLst/>
          </a:prstGeom>
        </p:spPr>
      </p:pic>
      <p:sp>
        <p:nvSpPr>
          <p:cNvPr id="52" name="TextBox 51">
            <a:extLst>
              <a:ext uri="{FF2B5EF4-FFF2-40B4-BE49-F238E27FC236}">
                <a16:creationId xmlns:a16="http://schemas.microsoft.com/office/drawing/2014/main" id="{E4ECC02D-56D1-664B-9310-4758360EEAF1}"/>
              </a:ext>
            </a:extLst>
          </p:cNvPr>
          <p:cNvSpPr txBox="1"/>
          <p:nvPr/>
        </p:nvSpPr>
        <p:spPr>
          <a:xfrm>
            <a:off x="6063646" y="25407073"/>
            <a:ext cx="7897739" cy="954107"/>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Figure 1: </a:t>
            </a:r>
            <a:r>
              <a:rPr lang="en-US" sz="2800" dirty="0">
                <a:latin typeface="Arial" panose="020B0604020202020204" pitchFamily="34" charset="0"/>
                <a:cs typeface="Arial" panose="020B0604020202020204" pitchFamily="34" charset="0"/>
              </a:rPr>
              <a:t>Application Overview Used In Version </a:t>
            </a:r>
          </a:p>
          <a:p>
            <a:r>
              <a:rPr lang="en-US" sz="2800" dirty="0">
                <a:latin typeface="Arial" panose="020B0604020202020204" pitchFamily="34" charset="0"/>
                <a:cs typeface="Arial" panose="020B0604020202020204" pitchFamily="34" charset="0"/>
              </a:rPr>
              <a:t>One And Two of The </a:t>
            </a:r>
            <a:r>
              <a:rPr lang="en-US" sz="2800" dirty="0" err="1">
                <a:latin typeface="Arial" panose="020B0604020202020204" pitchFamily="34" charset="0"/>
                <a:cs typeface="Arial" panose="020B0604020202020204" pitchFamily="34" charset="0"/>
              </a:rPr>
              <a:t>MathBotics</a:t>
            </a:r>
            <a:r>
              <a:rPr lang="en-US" sz="2800" dirty="0">
                <a:latin typeface="Arial" panose="020B0604020202020204" pitchFamily="34" charset="0"/>
                <a:cs typeface="Arial" panose="020B0604020202020204" pitchFamily="34" charset="0"/>
              </a:rPr>
              <a:t> Platform</a:t>
            </a:r>
          </a:p>
        </p:txBody>
      </p:sp>
      <p:sp>
        <p:nvSpPr>
          <p:cNvPr id="50" name="TextBox 49">
            <a:extLst>
              <a:ext uri="{FF2B5EF4-FFF2-40B4-BE49-F238E27FC236}">
                <a16:creationId xmlns:a16="http://schemas.microsoft.com/office/drawing/2014/main" id="{31363714-5368-574A-8CBA-7915172E9950}"/>
              </a:ext>
            </a:extLst>
          </p:cNvPr>
          <p:cNvSpPr txBox="1"/>
          <p:nvPr/>
        </p:nvSpPr>
        <p:spPr>
          <a:xfrm>
            <a:off x="18884855" y="25675402"/>
            <a:ext cx="4841390" cy="523220"/>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Figure 3: </a:t>
            </a:r>
            <a:r>
              <a:rPr lang="en-US" sz="2800" dirty="0">
                <a:latin typeface="Arial" panose="020B0604020202020204" pitchFamily="34" charset="0"/>
                <a:cs typeface="Arial" panose="020B0604020202020204" pitchFamily="34" charset="0"/>
              </a:rPr>
              <a:t>Use Case Diagram</a:t>
            </a:r>
          </a:p>
        </p:txBody>
      </p:sp>
      <p:pic>
        <p:nvPicPr>
          <p:cNvPr id="7" name="Picture 6" descr="Diagram&#10;&#10;Description automatically generated">
            <a:extLst>
              <a:ext uri="{FF2B5EF4-FFF2-40B4-BE49-F238E27FC236}">
                <a16:creationId xmlns:a16="http://schemas.microsoft.com/office/drawing/2014/main" id="{CDDF1F0E-3181-4444-AEC6-744BA8B6608F}"/>
              </a:ext>
            </a:extLst>
          </p:cNvPr>
          <p:cNvPicPr>
            <a:picLocks noChangeAspect="1"/>
          </p:cNvPicPr>
          <p:nvPr/>
        </p:nvPicPr>
        <p:blipFill>
          <a:blip r:embed="rId14"/>
          <a:stretch>
            <a:fillRect/>
          </a:stretch>
        </p:blipFill>
        <p:spPr>
          <a:xfrm>
            <a:off x="14416336" y="21486882"/>
            <a:ext cx="4635500" cy="4635500"/>
          </a:xfrm>
          <a:prstGeom prst="rect">
            <a:avLst/>
          </a:prstGeom>
        </p:spPr>
      </p:pic>
    </p:spTree>
    <p:extLst>
      <p:ext uri="{BB962C8B-B14F-4D97-AF65-F5344CB8AC3E}">
        <p14:creationId xmlns:p14="http://schemas.microsoft.com/office/powerpoint/2010/main" val="37826879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2.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3412</TotalTime>
  <Words>407</Words>
  <Application>Microsoft Macintosh PowerPoint</Application>
  <PresentationFormat>Custom</PresentationFormat>
  <Paragraphs>35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Jessica Moreno</cp:lastModifiedBy>
  <cp:revision>129</cp:revision>
  <dcterms:created xsi:type="dcterms:W3CDTF">2019-06-25T19:12:02Z</dcterms:created>
  <dcterms:modified xsi:type="dcterms:W3CDTF">2020-11-30T20:50:44Z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