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4" r:id="rId4"/>
  </p:sldMasterIdLst>
  <p:sldIdLst>
    <p:sldId id="290" r:id="rId5"/>
  </p:sldIdLst>
  <p:sldSz cx="32918400" cy="438912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4343"/>
    <a:srgbClr val="404040"/>
    <a:srgbClr val="00FFFF"/>
    <a:srgbClr val="081E3F"/>
    <a:srgbClr val="CC0066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99"/>
    <p:restoredTop sz="94694"/>
  </p:normalViewPr>
  <p:slideViewPr>
    <p:cSldViewPr snapToGrid="0" snapToObjects="1">
      <p:cViewPr>
        <p:scale>
          <a:sx n="15" d="100"/>
          <a:sy n="15" d="100"/>
        </p:scale>
        <p:origin x="3456" y="6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839FC9-247D-4D7A-A2BE-015BBDA6CC8E}"/>
              </a:ext>
            </a:extLst>
          </p:cNvPr>
          <p:cNvSpPr txBox="1"/>
          <p:nvPr userDrawn="1"/>
        </p:nvSpPr>
        <p:spPr>
          <a:xfrm>
            <a:off x="21667030" y="41821397"/>
            <a:ext cx="105057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kern="1200" spc="225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3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E621DCD8-8EA5-471D-9DB2-FAF212F91CA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7308" y="1089188"/>
            <a:ext cx="3641448" cy="3126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85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CE4101A-4EAF-4CCB-8625-174A47CD7243}"/>
              </a:ext>
            </a:extLst>
          </p:cNvPr>
          <p:cNvSpPr txBox="1"/>
          <p:nvPr userDrawn="1"/>
        </p:nvSpPr>
        <p:spPr>
          <a:xfrm>
            <a:off x="21667030" y="41821397"/>
            <a:ext cx="105057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kern="1200" spc="225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48E10276-EBF3-49C1-87F7-6292154512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96797" y="1016276"/>
            <a:ext cx="3641446" cy="3126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5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839FC9-247D-4D7A-A2BE-015BBDA6CC8E}"/>
              </a:ext>
            </a:extLst>
          </p:cNvPr>
          <p:cNvSpPr txBox="1"/>
          <p:nvPr userDrawn="1"/>
        </p:nvSpPr>
        <p:spPr>
          <a:xfrm>
            <a:off x="21667030" y="42405827"/>
            <a:ext cx="105057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kern="1200" spc="225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9CE1F4-64CC-475B-AD92-B190038A1D37}"/>
              </a:ext>
            </a:extLst>
          </p:cNvPr>
          <p:cNvSpPr/>
          <p:nvPr userDrawn="1"/>
        </p:nvSpPr>
        <p:spPr>
          <a:xfrm>
            <a:off x="0" y="39892949"/>
            <a:ext cx="32918400" cy="526695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60"/>
          </a:p>
        </p:txBody>
      </p:sp>
      <p:pic>
        <p:nvPicPr>
          <p:cNvPr id="3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822B3915-F74F-466A-A218-530699309E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5665" y="41267399"/>
            <a:ext cx="2651530" cy="2276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3552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44EFA1C-AD67-42CB-8453-2876F71A55C6}"/>
              </a:ext>
            </a:extLst>
          </p:cNvPr>
          <p:cNvSpPr txBox="1"/>
          <p:nvPr userDrawn="1"/>
        </p:nvSpPr>
        <p:spPr>
          <a:xfrm>
            <a:off x="21667030" y="42405827"/>
            <a:ext cx="105057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kern="1200" spc="225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58FA870-B1B1-4DEC-9AC9-E9343364F431}"/>
              </a:ext>
            </a:extLst>
          </p:cNvPr>
          <p:cNvSpPr/>
          <p:nvPr userDrawn="1"/>
        </p:nvSpPr>
        <p:spPr>
          <a:xfrm>
            <a:off x="0" y="39892949"/>
            <a:ext cx="32918400" cy="526695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60"/>
          </a:p>
        </p:txBody>
      </p:sp>
      <p:pic>
        <p:nvPicPr>
          <p:cNvPr id="12" name="Picture 11" descr="A picture containing drawing&#10;&#10;Description automatically generated">
            <a:extLst>
              <a:ext uri="{FF2B5EF4-FFF2-40B4-BE49-F238E27FC236}">
                <a16:creationId xmlns:a16="http://schemas.microsoft.com/office/drawing/2014/main" id="{1D8B0F7F-7327-4AC6-95AB-455300B4EF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665" y="41269424"/>
            <a:ext cx="2646812" cy="2272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2073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8190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5" r:id="rId2"/>
    <p:sldLayoutId id="2147483747" r:id="rId3"/>
    <p:sldLayoutId id="2147483748" r:id="rId4"/>
  </p:sldLayoutIdLst>
  <p:txStyles>
    <p:titleStyle>
      <a:lvl1pPr algn="l" defTabSz="2468880" rtl="0" eaLnBrk="1" latinLnBrk="0" hangingPunct="1">
        <a:lnSpc>
          <a:spcPct val="90000"/>
        </a:lnSpc>
        <a:spcBef>
          <a:spcPct val="0"/>
        </a:spcBef>
        <a:buNone/>
        <a:defRPr sz="11880" b="1" kern="1200">
          <a:solidFill>
            <a:schemeClr val="bg1"/>
          </a:solidFill>
          <a:latin typeface="Neue Haas Grotesk Text Pro" panose="020B0504020202020204" pitchFamily="34" charset="0"/>
          <a:ea typeface="+mj-ea"/>
          <a:cs typeface="+mj-cs"/>
        </a:defRPr>
      </a:lvl1pPr>
    </p:titleStyle>
    <p:bodyStyle>
      <a:lvl1pPr marL="617220" indent="-617220" algn="l" defTabSz="2468880" rtl="0" eaLnBrk="1" latinLnBrk="0" hangingPunct="1">
        <a:lnSpc>
          <a:spcPct val="90000"/>
        </a:lnSpc>
        <a:spcBef>
          <a:spcPts val="2700"/>
        </a:spcBef>
        <a:buFont typeface="Arial" panose="020B0604020202020204" pitchFamily="34" charset="0"/>
        <a:buChar char="•"/>
        <a:defRPr sz="756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1pPr>
      <a:lvl2pPr marL="185166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648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2pPr>
      <a:lvl3pPr marL="308610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540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3pPr>
      <a:lvl4pPr marL="432054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4pPr>
      <a:lvl5pPr marL="555498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5pPr>
      <a:lvl6pPr marL="678942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tx1"/>
          </a:solidFill>
          <a:latin typeface="+mn-lt"/>
          <a:ea typeface="+mn-ea"/>
          <a:cs typeface="+mn-cs"/>
        </a:defRPr>
      </a:lvl6pPr>
      <a:lvl7pPr marL="802386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tx1"/>
          </a:solidFill>
          <a:latin typeface="+mn-lt"/>
          <a:ea typeface="+mn-ea"/>
          <a:cs typeface="+mn-cs"/>
        </a:defRPr>
      </a:lvl7pPr>
      <a:lvl8pPr marL="925830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tx1"/>
          </a:solidFill>
          <a:latin typeface="+mn-lt"/>
          <a:ea typeface="+mn-ea"/>
          <a:cs typeface="+mn-cs"/>
        </a:defRPr>
      </a:lvl8pPr>
      <a:lvl9pPr marL="1049274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1pPr>
      <a:lvl2pPr marL="123444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2pPr>
      <a:lvl3pPr marL="246888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3pPr>
      <a:lvl4pPr marL="370332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4pPr>
      <a:lvl5pPr marL="493776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5pPr>
      <a:lvl6pPr marL="617220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6pPr>
      <a:lvl7pPr marL="740664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7pPr>
      <a:lvl8pPr marL="864108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8pPr>
      <a:lvl9pPr marL="987552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2">
            <a:extLst>
              <a:ext uri="{FF2B5EF4-FFF2-40B4-BE49-F238E27FC236}">
                <a16:creationId xmlns:a16="http://schemas.microsoft.com/office/drawing/2014/main" id="{3326A7EB-0544-4D3F-8620-608E176B1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9833" y="41169369"/>
            <a:ext cx="25233383" cy="979364"/>
          </a:xfrm>
          <a:prstGeom prst="rect">
            <a:avLst/>
          </a:prstGeom>
          <a:noFill/>
          <a:ln w="635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5493" tIns="27746" rIns="55493" bIns="27746" anchor="t">
            <a:spAutoFit/>
          </a:bodyPr>
          <a:lstStyle>
            <a:lvl1pPr marL="493713" indent="-493713"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>
                <a:srgbClr val="3333CC"/>
              </a:buClr>
              <a:buNone/>
            </a:pPr>
            <a:r>
              <a:rPr lang="en-US" altLang="en-US" sz="3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material presented in this poster is based upon the work supported by FIU, our mentor, and product owner, Dr. Gregory Reis. I would like to  thank Dr. Reis for his assistance and mentorship that we received throughout the senior design project.</a:t>
            </a:r>
          </a:p>
        </p:txBody>
      </p:sp>
      <p:sp>
        <p:nvSpPr>
          <p:cNvPr id="4" name="Text Box 19">
            <a:extLst>
              <a:ext uri="{FF2B5EF4-FFF2-40B4-BE49-F238E27FC236}">
                <a16:creationId xmlns:a16="http://schemas.microsoft.com/office/drawing/2014/main" id="{987AAD38-3F70-4D75-84B6-AA1849F386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2729" y="40482393"/>
            <a:ext cx="659918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rgbClr val="081E3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ACKNOWLEDGEMENT</a:t>
            </a:r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50B115B5-F8D2-4A79-9D3B-4A38B45DCA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9832" y="335034"/>
            <a:ext cx="25233383" cy="25545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School of Computing &amp; Information Sciences</a:t>
            </a:r>
          </a:p>
          <a:p>
            <a:pPr algn="ctr" eaLnBrk="1" hangingPunct="1"/>
            <a:r>
              <a:rPr lang="en-US" alt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Fall 2020 Senior Design Project</a:t>
            </a:r>
          </a:p>
        </p:txBody>
      </p:sp>
      <p:sp>
        <p:nvSpPr>
          <p:cNvPr id="8" name="Text Box 12">
            <a:extLst>
              <a:ext uri="{FF2B5EF4-FFF2-40B4-BE49-F238E27FC236}">
                <a16:creationId xmlns:a16="http://schemas.microsoft.com/office/drawing/2014/main" id="{42AB64D0-3610-4A7D-B618-41E259C835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1485" y="3102761"/>
            <a:ext cx="26403300" cy="3256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5493" tIns="27746" rIns="55493" bIns="27746">
            <a:spAutoFit/>
          </a:bodyPr>
          <a:lstStyle>
            <a:lvl1pPr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0000" b="1" dirty="0" err="1">
                <a:solidFill>
                  <a:srgbClr val="081E3F"/>
                </a:solidFill>
              </a:rPr>
              <a:t>MathBotics</a:t>
            </a:r>
            <a:endParaRPr lang="en-US" altLang="en-US" sz="10000" b="1" dirty="0">
              <a:solidFill>
                <a:srgbClr val="081E3F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Students: 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Martyn Mallo, Jessica Moreno, Carlos </a:t>
            </a:r>
            <a:r>
              <a:rPr lang="en-US" altLang="en-US" sz="35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Barbachano</a:t>
            </a:r>
            <a:endParaRPr lang="en-US" altLang="en-US" sz="35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Mentor:</a:t>
            </a:r>
            <a:r>
              <a:rPr lang="en-US" altLang="en-US" sz="35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Gregory Reis</a:t>
            </a:r>
            <a:endParaRPr lang="en-US" altLang="ja-JP" sz="35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Instructor/Faculty:</a:t>
            </a:r>
            <a:r>
              <a:rPr lang="en-US" altLang="en-US" sz="35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Dr. Masoud </a:t>
            </a:r>
            <a:r>
              <a:rPr lang="en-US" altLang="en-US" sz="35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Sadjadi</a:t>
            </a:r>
            <a:r>
              <a:rPr lang="en-US" altLang="en-US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Florida International University</a:t>
            </a:r>
          </a:p>
        </p:txBody>
      </p:sp>
      <p:sp>
        <p:nvSpPr>
          <p:cNvPr id="14" name="Text Box 19">
            <a:extLst>
              <a:ext uri="{FF2B5EF4-FFF2-40B4-BE49-F238E27FC236}">
                <a16:creationId xmlns:a16="http://schemas.microsoft.com/office/drawing/2014/main" id="{B29FD7EB-747A-4072-87C3-943FF7FA49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8713" y="7476365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PROBLEM</a:t>
            </a:r>
          </a:p>
        </p:txBody>
      </p:sp>
      <p:sp>
        <p:nvSpPr>
          <p:cNvPr id="16" name="Text Box 19">
            <a:extLst>
              <a:ext uri="{FF2B5EF4-FFF2-40B4-BE49-F238E27FC236}">
                <a16:creationId xmlns:a16="http://schemas.microsoft.com/office/drawing/2014/main" id="{2427A9B6-1837-4FBC-A93C-A5BBAE03C1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51799" y="7470411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CURRENT SYSTEM</a:t>
            </a:r>
          </a:p>
        </p:txBody>
      </p:sp>
      <p:sp>
        <p:nvSpPr>
          <p:cNvPr id="35" name="Text Box 19">
            <a:extLst>
              <a:ext uri="{FF2B5EF4-FFF2-40B4-BE49-F238E27FC236}">
                <a16:creationId xmlns:a16="http://schemas.microsoft.com/office/drawing/2014/main" id="{A983F3B7-960A-437D-AF44-6361E7FCDE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79888" y="7505913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REQUIREMENTS</a:t>
            </a:r>
          </a:p>
        </p:txBody>
      </p:sp>
      <p:sp>
        <p:nvSpPr>
          <p:cNvPr id="37" name="Text Box 19">
            <a:extLst>
              <a:ext uri="{FF2B5EF4-FFF2-40B4-BE49-F238E27FC236}">
                <a16:creationId xmlns:a16="http://schemas.microsoft.com/office/drawing/2014/main" id="{B64B5CEA-9C02-43C1-B080-0098922487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8713" y="16287548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SYSTEM DESIGN</a:t>
            </a:r>
          </a:p>
        </p:txBody>
      </p:sp>
      <p:sp>
        <p:nvSpPr>
          <p:cNvPr id="39" name="Text Box 19">
            <a:extLst>
              <a:ext uri="{FF2B5EF4-FFF2-40B4-BE49-F238E27FC236}">
                <a16:creationId xmlns:a16="http://schemas.microsoft.com/office/drawing/2014/main" id="{952C1C80-7086-4DA2-95AD-B70021D7D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51799" y="16287547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OBJECT DESIGN</a:t>
            </a:r>
          </a:p>
        </p:txBody>
      </p:sp>
      <p:sp>
        <p:nvSpPr>
          <p:cNvPr id="41" name="Text Box 19">
            <a:extLst>
              <a:ext uri="{FF2B5EF4-FFF2-40B4-BE49-F238E27FC236}">
                <a16:creationId xmlns:a16="http://schemas.microsoft.com/office/drawing/2014/main" id="{01F04685-644C-4E0E-A8A8-26A84BC0E4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79888" y="16317096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IMPLEMENTATION</a:t>
            </a:r>
          </a:p>
        </p:txBody>
      </p:sp>
      <p:sp>
        <p:nvSpPr>
          <p:cNvPr id="43" name="Text Box 19">
            <a:extLst>
              <a:ext uri="{FF2B5EF4-FFF2-40B4-BE49-F238E27FC236}">
                <a16:creationId xmlns:a16="http://schemas.microsoft.com/office/drawing/2014/main" id="{C49BC42E-B457-414A-8885-A0E98A142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63424" y="30537483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SCREENSHOTS</a:t>
            </a:r>
          </a:p>
        </p:txBody>
      </p:sp>
      <p:sp>
        <p:nvSpPr>
          <p:cNvPr id="45" name="Text Box 19">
            <a:extLst>
              <a:ext uri="{FF2B5EF4-FFF2-40B4-BE49-F238E27FC236}">
                <a16:creationId xmlns:a16="http://schemas.microsoft.com/office/drawing/2014/main" id="{D3412856-FF01-40E1-A213-DFE48C6462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73459" y="30542909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SUMMARY</a:t>
            </a:r>
          </a:p>
        </p:txBody>
      </p:sp>
      <p:pic>
        <p:nvPicPr>
          <p:cNvPr id="5" name="Picture 4" descr="Text, schematic&#10;&#10;Description automatically generated">
            <a:extLst>
              <a:ext uri="{FF2B5EF4-FFF2-40B4-BE49-F238E27FC236}">
                <a16:creationId xmlns:a16="http://schemas.microsoft.com/office/drawing/2014/main" id="{AF3B266C-401B-4757-A5B3-128642E54A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963" y="823000"/>
            <a:ext cx="2340869" cy="200863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9125099-5207-46FB-94C3-E8E8BB379304}"/>
              </a:ext>
            </a:extLst>
          </p:cNvPr>
          <p:cNvSpPr txBox="1"/>
          <p:nvPr/>
        </p:nvSpPr>
        <p:spPr>
          <a:xfrm>
            <a:off x="2623637" y="8406581"/>
            <a:ext cx="8024698" cy="74789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Students in K – 12 have difficulties applying and learning  mathematics with robotics. These subjects tend to be very interactive when applying them together which need visual representation along with reinforcement learning. A learning platform is the most efficient to tie in all these concepts while providing an interactive environment to teach how to use these subjects interchangeably with one another.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9009600-98D2-4E08-9DA9-9D2761565249}"/>
              </a:ext>
            </a:extLst>
          </p:cNvPr>
          <p:cNvSpPr txBox="1"/>
          <p:nvPr/>
        </p:nvSpPr>
        <p:spPr>
          <a:xfrm>
            <a:off x="12595123" y="8406581"/>
            <a:ext cx="8554064" cy="74789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As the second iteration of </a:t>
            </a:r>
            <a:r>
              <a:rPr lang="en-US" sz="4000" dirty="0" err="1"/>
              <a:t>MathBotics</a:t>
            </a:r>
            <a:r>
              <a:rPr lang="en-US" sz="4000" dirty="0"/>
              <a:t>, we inherited the current system. The system was inspired from the Canvas and </a:t>
            </a:r>
            <a:r>
              <a:rPr lang="en-US" sz="4000" dirty="0" err="1"/>
              <a:t>Zybooks</a:t>
            </a:r>
            <a:r>
              <a:rPr lang="en-US" sz="4000" dirty="0"/>
              <a:t> platform. Due to the limitations of custom content and interactive functionality, </a:t>
            </a:r>
            <a:r>
              <a:rPr lang="en-US" sz="4000" dirty="0" err="1"/>
              <a:t>MathBotics</a:t>
            </a:r>
            <a:r>
              <a:rPr lang="en-US" sz="4000" dirty="0"/>
              <a:t> was created. The </a:t>
            </a:r>
            <a:r>
              <a:rPr lang="en-US" sz="4000" dirty="0" err="1"/>
              <a:t>MathBotics</a:t>
            </a:r>
            <a:r>
              <a:rPr lang="en-US" sz="4000" dirty="0"/>
              <a:t> platform was created to combat the lack of completeness in Learning Management Systems. </a:t>
            </a:r>
            <a:r>
              <a:rPr lang="en-US" sz="4000" dirty="0" err="1"/>
              <a:t>Mathbotics</a:t>
            </a:r>
            <a:r>
              <a:rPr lang="en-US" sz="4000" dirty="0"/>
              <a:t> was established in order  to bring together the missing functionalities.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92EFBE7-4898-4333-A64B-C6B6C4099F51}"/>
              </a:ext>
            </a:extLst>
          </p:cNvPr>
          <p:cNvSpPr txBox="1"/>
          <p:nvPr/>
        </p:nvSpPr>
        <p:spPr>
          <a:xfrm>
            <a:off x="23095975" y="8406581"/>
            <a:ext cx="8050423" cy="62478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sz="4000" dirty="0"/>
              <a:t>Support for the web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dirty="0"/>
              <a:t>Log out functionality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dirty="0"/>
              <a:t>Deletion of student information in compliance with FERPA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dirty="0"/>
              <a:t>Editing student information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dirty="0"/>
              <a:t>Forgot password system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dirty="0"/>
              <a:t>Instructor viewing grades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dirty="0"/>
              <a:t>Students viewing grades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dirty="0"/>
              <a:t>Staff Notification Alerts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dirty="0"/>
              <a:t>User Interface enhancements</a:t>
            </a:r>
          </a:p>
        </p:txBody>
      </p:sp>
      <p:pic>
        <p:nvPicPr>
          <p:cNvPr id="1026" name="Picture 2" descr="ReactJS Architecture (1 of 3): Configuring React">
            <a:extLst>
              <a:ext uri="{FF2B5EF4-FFF2-40B4-BE49-F238E27FC236}">
                <a16:creationId xmlns:a16="http://schemas.microsoft.com/office/drawing/2014/main" id="{2556C3C8-01A0-4B94-998E-5992F0CB6B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7477" y="16354733"/>
            <a:ext cx="5547800" cy="3188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Jefe's Complete Guide: GraphQL (What Is GraphQL And GraphQL's Advantages  Over REST Architecture) | by Jeff Lewis | Medium">
            <a:extLst>
              <a:ext uri="{FF2B5EF4-FFF2-40B4-BE49-F238E27FC236}">
                <a16:creationId xmlns:a16="http://schemas.microsoft.com/office/drawing/2014/main" id="{3E9F83F4-35E5-456E-A73F-B19CC02B4A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7476" y="20132122"/>
            <a:ext cx="6740911" cy="192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What is Typescript | Difference between TypeScript &amp; JavaScript | Edureka">
            <a:extLst>
              <a:ext uri="{FF2B5EF4-FFF2-40B4-BE49-F238E27FC236}">
                <a16:creationId xmlns:a16="http://schemas.microsoft.com/office/drawing/2014/main" id="{CE60E8DB-888C-4A7E-BB86-02DCEB8E8E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246" y="22896711"/>
            <a:ext cx="6893048" cy="2532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CBE4E890-2EDD-4B67-8EB7-70D4306AC584}"/>
              </a:ext>
            </a:extLst>
          </p:cNvPr>
          <p:cNvCxnSpPr>
            <a:cxnSpLocks/>
          </p:cNvCxnSpPr>
          <p:nvPr/>
        </p:nvCxnSpPr>
        <p:spPr>
          <a:xfrm>
            <a:off x="5258378" y="24843754"/>
            <a:ext cx="1" cy="1632734"/>
          </a:xfrm>
          <a:prstGeom prst="straightConnector1">
            <a:avLst/>
          </a:prstGeom>
          <a:ln w="76200">
            <a:solidFill>
              <a:srgbClr val="40404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4" name="Picture 10" descr="How to Setup PostgreSQL on Ubuntu/Dabian [Quick Tip] | ComputersnYou">
            <a:extLst>
              <a:ext uri="{FF2B5EF4-FFF2-40B4-BE49-F238E27FC236}">
                <a16:creationId xmlns:a16="http://schemas.microsoft.com/office/drawing/2014/main" id="{333F089A-9354-4851-A3F2-C5EC127391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2564" y="25991903"/>
            <a:ext cx="7335128" cy="3366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B9910427-7EE7-4485-9E50-16ED1623DD38}"/>
              </a:ext>
            </a:extLst>
          </p:cNvPr>
          <p:cNvCxnSpPr>
            <a:cxnSpLocks/>
          </p:cNvCxnSpPr>
          <p:nvPr/>
        </p:nvCxnSpPr>
        <p:spPr>
          <a:xfrm>
            <a:off x="5221304" y="21862388"/>
            <a:ext cx="1" cy="1632734"/>
          </a:xfrm>
          <a:prstGeom prst="straightConnector1">
            <a:avLst/>
          </a:prstGeom>
          <a:ln w="76200">
            <a:solidFill>
              <a:srgbClr val="40404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71A02534-1701-4A5C-BDFF-213166CC7DE6}"/>
              </a:ext>
            </a:extLst>
          </p:cNvPr>
          <p:cNvCxnSpPr>
            <a:cxnSpLocks/>
          </p:cNvCxnSpPr>
          <p:nvPr/>
        </p:nvCxnSpPr>
        <p:spPr>
          <a:xfrm>
            <a:off x="5258378" y="18737681"/>
            <a:ext cx="1" cy="1632734"/>
          </a:xfrm>
          <a:prstGeom prst="straightConnector1">
            <a:avLst/>
          </a:prstGeom>
          <a:ln w="76200">
            <a:solidFill>
              <a:srgbClr val="40404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57BD1256-F7B0-4A0E-B90E-C96936D88018}"/>
              </a:ext>
            </a:extLst>
          </p:cNvPr>
          <p:cNvSpPr txBox="1"/>
          <p:nvPr/>
        </p:nvSpPr>
        <p:spPr>
          <a:xfrm>
            <a:off x="3272729" y="29112435"/>
            <a:ext cx="75841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Figure 1</a:t>
            </a:r>
            <a:r>
              <a:rPr lang="en-US" sz="4000" dirty="0"/>
              <a:t>: Application overview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55FB699-ACF7-4852-86ED-521660430B7E}"/>
              </a:ext>
            </a:extLst>
          </p:cNvPr>
          <p:cNvSpPr txBox="1"/>
          <p:nvPr/>
        </p:nvSpPr>
        <p:spPr>
          <a:xfrm>
            <a:off x="12837710" y="22074811"/>
            <a:ext cx="85540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/>
              <a:t>Figure 2</a:t>
            </a:r>
            <a:r>
              <a:rPr lang="en-US" sz="4000" dirty="0"/>
              <a:t>: Delete Student Information – </a:t>
            </a:r>
          </a:p>
          <a:p>
            <a:pPr algn="ctr"/>
            <a:r>
              <a:rPr lang="en-US" sz="4000" dirty="0"/>
              <a:t>Sequence Diagram</a:t>
            </a:r>
          </a:p>
        </p:txBody>
      </p:sp>
      <p:pic>
        <p:nvPicPr>
          <p:cNvPr id="27" name="Picture 26" descr="Diagram&#10;&#10;Description automatically generated">
            <a:extLst>
              <a:ext uri="{FF2B5EF4-FFF2-40B4-BE49-F238E27FC236}">
                <a16:creationId xmlns:a16="http://schemas.microsoft.com/office/drawing/2014/main" id="{3DF51018-9A25-4975-A6F3-5D417E99B30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457274" y="16718872"/>
            <a:ext cx="7075996" cy="5541264"/>
          </a:xfrm>
          <a:prstGeom prst="rect">
            <a:avLst/>
          </a:prstGeom>
        </p:spPr>
      </p:pic>
      <p:pic>
        <p:nvPicPr>
          <p:cNvPr id="33" name="Picture 32" descr="Diagram&#10;&#10;Description automatically generated">
            <a:extLst>
              <a:ext uri="{FF2B5EF4-FFF2-40B4-BE49-F238E27FC236}">
                <a16:creationId xmlns:a16="http://schemas.microsoft.com/office/drawing/2014/main" id="{B061296A-329E-4C4F-9333-70745DC2DE2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489517" y="23212924"/>
            <a:ext cx="6531116" cy="5540133"/>
          </a:xfrm>
          <a:prstGeom prst="rect">
            <a:avLst/>
          </a:prstGeom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E61F6C0E-E9BF-45E4-B0B5-7793F54B35A8}"/>
              </a:ext>
            </a:extLst>
          </p:cNvPr>
          <p:cNvSpPr txBox="1"/>
          <p:nvPr/>
        </p:nvSpPr>
        <p:spPr>
          <a:xfrm>
            <a:off x="12861137" y="29112436"/>
            <a:ext cx="80220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Figure 3</a:t>
            </a:r>
            <a:r>
              <a:rPr lang="en-US" sz="4000" dirty="0"/>
              <a:t>: System – Use Case Diagram</a:t>
            </a:r>
          </a:p>
        </p:txBody>
      </p:sp>
      <p:pic>
        <p:nvPicPr>
          <p:cNvPr id="40" name="Picture 39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612A5275-9FEF-4164-8D4C-100AB14FB86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043581" y="17691048"/>
            <a:ext cx="9648519" cy="11019048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D47CD99B-0228-4A87-B982-873A9CB0B939}"/>
              </a:ext>
            </a:extLst>
          </p:cNvPr>
          <p:cNvSpPr txBox="1"/>
          <p:nvPr/>
        </p:nvSpPr>
        <p:spPr>
          <a:xfrm>
            <a:off x="20816965" y="31560193"/>
            <a:ext cx="10553700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algn="ctr" rtl="0">
              <a:spcBef>
                <a:spcPts val="0"/>
              </a:spcBef>
              <a:spcAft>
                <a:spcPts val="0"/>
              </a:spcAft>
            </a:pPr>
            <a:r>
              <a:rPr lang="en-US" sz="4000" dirty="0" err="1"/>
              <a:t>MathBotics</a:t>
            </a:r>
            <a:r>
              <a:rPr lang="en-US" sz="4000" dirty="0"/>
              <a:t> is a learning platform targeting K-12 students that offers a new innovative way for students to learn robotics and mathematics. The platform facilitates the learning process for students while providing a management portal for instructors and admins. </a:t>
            </a:r>
          </a:p>
          <a:p>
            <a:pPr marL="228600" algn="ctr" rtl="0">
              <a:spcBef>
                <a:spcPts val="0"/>
              </a:spcBef>
              <a:spcAft>
                <a:spcPts val="0"/>
              </a:spcAft>
            </a:pPr>
            <a:endParaRPr lang="en-US" sz="4000" dirty="0"/>
          </a:p>
          <a:p>
            <a:pPr marL="228600" algn="ctr" rtl="0">
              <a:spcBef>
                <a:spcPts val="0"/>
              </a:spcBef>
              <a:spcAft>
                <a:spcPts val="0"/>
              </a:spcAft>
            </a:pPr>
            <a:r>
              <a:rPr lang="en-US" sz="4000" dirty="0"/>
              <a:t>Overall, the team is satisfied with the changes that have been made including the new features and enhancements introduced in this version</a:t>
            </a:r>
          </a:p>
          <a:p>
            <a:pPr marL="228600" algn="ctr" rtl="0">
              <a:spcBef>
                <a:spcPts val="0"/>
              </a:spcBef>
              <a:spcAft>
                <a:spcPts val="0"/>
              </a:spcAft>
            </a:pPr>
            <a:r>
              <a:rPr lang="en-US" sz="4000" dirty="0"/>
              <a:t>of </a:t>
            </a:r>
            <a:r>
              <a:rPr lang="en-US" sz="4000" dirty="0" err="1"/>
              <a:t>MathBotics</a:t>
            </a:r>
            <a:r>
              <a:rPr lang="en-US" sz="4000" dirty="0"/>
              <a:t>.</a:t>
            </a:r>
          </a:p>
        </p:txBody>
      </p:sp>
      <p:pic>
        <p:nvPicPr>
          <p:cNvPr id="1040" name="Picture 16">
            <a:extLst>
              <a:ext uri="{FF2B5EF4-FFF2-40B4-BE49-F238E27FC236}">
                <a16:creationId xmlns:a16="http://schemas.microsoft.com/office/drawing/2014/main" id="{FC32833B-B8D1-474D-8B10-F6F9EB4EE9F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85"/>
          <a:stretch/>
        </p:blipFill>
        <p:spPr bwMode="auto">
          <a:xfrm>
            <a:off x="2547437" y="32187206"/>
            <a:ext cx="5943600" cy="2956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>
            <a:extLst>
              <a:ext uri="{FF2B5EF4-FFF2-40B4-BE49-F238E27FC236}">
                <a16:creationId xmlns:a16="http://schemas.microsoft.com/office/drawing/2014/main" id="{8052561A-3FBA-4C76-BB21-F6A5553318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85"/>
          <a:stretch/>
        </p:blipFill>
        <p:spPr bwMode="auto">
          <a:xfrm>
            <a:off x="8756468" y="32231661"/>
            <a:ext cx="5943600" cy="2912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>
            <a:extLst>
              <a:ext uri="{FF2B5EF4-FFF2-40B4-BE49-F238E27FC236}">
                <a16:creationId xmlns:a16="http://schemas.microsoft.com/office/drawing/2014/main" id="{8660ABEE-BABD-4EA3-9506-464EDD6348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2179" y="35787395"/>
            <a:ext cx="5943600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>
            <a:extLst>
              <a:ext uri="{FF2B5EF4-FFF2-40B4-BE49-F238E27FC236}">
                <a16:creationId xmlns:a16="http://schemas.microsoft.com/office/drawing/2014/main" id="{0119056E-BB51-4448-9AFD-91259965E3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60322" y="35773406"/>
            <a:ext cx="5943600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DAD3C3CB-8CF4-4632-A5CE-FCFD76CF5C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4965500" y="32209299"/>
            <a:ext cx="5775265" cy="2917864"/>
          </a:xfrm>
          <a:prstGeom prst="rect">
            <a:avLst/>
          </a:prstGeom>
        </p:spPr>
      </p:pic>
      <p:sp>
        <p:nvSpPr>
          <p:cNvPr id="66" name="TextBox 65">
            <a:extLst>
              <a:ext uri="{FF2B5EF4-FFF2-40B4-BE49-F238E27FC236}">
                <a16:creationId xmlns:a16="http://schemas.microsoft.com/office/drawing/2014/main" id="{8EB26581-E0F5-44FE-A79C-C824953F9A2D}"/>
              </a:ext>
            </a:extLst>
          </p:cNvPr>
          <p:cNvSpPr txBox="1"/>
          <p:nvPr/>
        </p:nvSpPr>
        <p:spPr>
          <a:xfrm>
            <a:off x="2441667" y="31539513"/>
            <a:ext cx="6155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Figure 4</a:t>
            </a:r>
            <a:r>
              <a:rPr lang="en-US" sz="4000" dirty="0"/>
              <a:t>: Delete All Students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E26B86F-ECD8-43E4-B89A-D43BDEA6AF71}"/>
              </a:ext>
            </a:extLst>
          </p:cNvPr>
          <p:cNvSpPr txBox="1"/>
          <p:nvPr/>
        </p:nvSpPr>
        <p:spPr>
          <a:xfrm>
            <a:off x="8642025" y="31560193"/>
            <a:ext cx="6155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Figure 5</a:t>
            </a:r>
            <a:r>
              <a:rPr lang="en-US" sz="4000" dirty="0"/>
              <a:t>: Taken Username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9F68A952-343B-4D84-AE80-B601891A45D5}"/>
              </a:ext>
            </a:extLst>
          </p:cNvPr>
          <p:cNvSpPr txBox="1"/>
          <p:nvPr/>
        </p:nvSpPr>
        <p:spPr>
          <a:xfrm>
            <a:off x="14646177" y="31579936"/>
            <a:ext cx="64675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Figure 6</a:t>
            </a:r>
            <a:r>
              <a:rPr lang="en-US" sz="4000" dirty="0"/>
              <a:t>: Student Email entity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61CEB520-0139-4739-96B6-22031A73CE45}"/>
              </a:ext>
            </a:extLst>
          </p:cNvPr>
          <p:cNvSpPr txBox="1"/>
          <p:nvPr/>
        </p:nvSpPr>
        <p:spPr>
          <a:xfrm>
            <a:off x="5361507" y="35158848"/>
            <a:ext cx="6155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Figure 7</a:t>
            </a:r>
            <a:r>
              <a:rPr lang="en-US" sz="4000" dirty="0"/>
              <a:t>: Grey out buttons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2E95B152-F791-4504-8923-7C13799CB939}"/>
              </a:ext>
            </a:extLst>
          </p:cNvPr>
          <p:cNvSpPr txBox="1"/>
          <p:nvPr/>
        </p:nvSpPr>
        <p:spPr>
          <a:xfrm>
            <a:off x="12651190" y="35117237"/>
            <a:ext cx="6155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Figure 8</a:t>
            </a:r>
            <a:r>
              <a:rPr lang="en-US" sz="4000" dirty="0"/>
              <a:t>: Search Lessons</a:t>
            </a:r>
          </a:p>
        </p:txBody>
      </p:sp>
    </p:spTree>
    <p:extLst>
      <p:ext uri="{BB962C8B-B14F-4D97-AF65-F5344CB8AC3E}">
        <p14:creationId xmlns:p14="http://schemas.microsoft.com/office/powerpoint/2010/main" val="1122788831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CE5B01EE2D43479BD19C8CF7AEE55D" ma:contentTypeVersion="6" ma:contentTypeDescription="Create a new document." ma:contentTypeScope="" ma:versionID="368c5bd83c88e8dfca99475d3871c9b5">
  <xsd:schema xmlns:xsd="http://www.w3.org/2001/XMLSchema" xmlns:xs="http://www.w3.org/2001/XMLSchema" xmlns:p="http://schemas.microsoft.com/office/2006/metadata/properties" xmlns:ns2="59a830c1-7073-48e7-a623-528add45a120" xmlns:ns3="8234652b-4e88-4c30-a994-e272914a045d" targetNamespace="http://schemas.microsoft.com/office/2006/metadata/properties" ma:root="true" ma:fieldsID="ebdd37c0a28e067fdd3973fd4e5d6d09" ns2:_="" ns3:_="">
    <xsd:import namespace="59a830c1-7073-48e7-a623-528add45a120"/>
    <xsd:import namespace="8234652b-4e88-4c30-a994-e272914a04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a830c1-7073-48e7-a623-528add45a1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34652b-4e88-4c30-a994-e272914a045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8234652b-4e88-4c30-a994-e272914a045d">
      <UserInfo>
        <DisplayName/>
        <AccountId xsi:nil="true"/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2D23F31-C25F-4A9F-AA54-4FC9590179B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9a830c1-7073-48e7-a623-528add45a120"/>
    <ds:schemaRef ds:uri="8234652b-4e88-4c30-a994-e272914a04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7899C4F-194D-47FC-918D-4EED357B8EAD}">
  <ds:schemaRefs>
    <ds:schemaRef ds:uri="http://schemas.microsoft.com/office/2006/metadata/properties"/>
    <ds:schemaRef ds:uri="http://schemas.microsoft.com/office/infopath/2007/PartnerControls"/>
    <ds:schemaRef ds:uri="f1f308d3-4c92-402a-ab04-f7497706f561"/>
    <ds:schemaRef ds:uri="8234652b-4e88-4c30-a994-e272914a045d"/>
  </ds:schemaRefs>
</ds:datastoreItem>
</file>

<file path=customXml/itemProps3.xml><?xml version="1.0" encoding="utf-8"?>
<ds:datastoreItem xmlns:ds="http://schemas.openxmlformats.org/officeDocument/2006/customXml" ds:itemID="{8CC15244-6FF3-46F0-8281-63B63B937A6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3256</TotalTime>
  <Words>379</Words>
  <Application>Microsoft Macintosh PowerPoint</Application>
  <PresentationFormat>Custom</PresentationFormat>
  <Paragraphs>40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Neue Haas Grotesk Text Pro</vt:lpstr>
      <vt:lpstr>2_Office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Oscar Negret</dc:creator>
  <cp:lastModifiedBy>Martyn Mallo</cp:lastModifiedBy>
  <cp:revision>101</cp:revision>
  <dcterms:created xsi:type="dcterms:W3CDTF">2019-06-25T19:12:02Z</dcterms:created>
  <dcterms:modified xsi:type="dcterms:W3CDTF">2020-11-30T20:50:01Z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