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Default Extension="png" ContentType="image/png"/>
  <Default Extension="jpg" ContentType="image/jpg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</p:sldIdLst>
  <p:sldSz cx="15074900" cy="20104100"/>
  <p:notesSz cx="15074900" cy="201041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131093" y="6232271"/>
            <a:ext cx="12819063" cy="422186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262187" y="11258296"/>
            <a:ext cx="10556875" cy="50260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754062" y="4623943"/>
            <a:ext cx="6560344" cy="1326870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7766843" y="4623943"/>
            <a:ext cx="6560344" cy="1326870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754062" y="804164"/>
            <a:ext cx="13573125" cy="321665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754062" y="4623943"/>
            <a:ext cx="13573125" cy="1326870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5127625" y="18696814"/>
            <a:ext cx="4826000" cy="10052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754062" y="18696814"/>
            <a:ext cx="3468687" cy="10052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10858500" y="18696814"/>
            <a:ext cx="3468687" cy="10052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jpg"/><Relationship Id="rId8" Type="http://schemas.openxmlformats.org/officeDocument/2006/relationships/image" Target="../media/image7.jpg"/><Relationship Id="rId9" Type="http://schemas.openxmlformats.org/officeDocument/2006/relationships/image" Target="../media/image8.png"/><Relationship Id="rId10" Type="http://schemas.openxmlformats.org/officeDocument/2006/relationships/image" Target="../media/image9.png"/><Relationship Id="rId11" Type="http://schemas.openxmlformats.org/officeDocument/2006/relationships/image" Target="../media/image10.jpg"/><Relationship Id="rId12" Type="http://schemas.openxmlformats.org/officeDocument/2006/relationships/image" Target="../media/image11.jpg"/><Relationship Id="rId13" Type="http://schemas.openxmlformats.org/officeDocument/2006/relationships/image" Target="../media/image12.jpg"/><Relationship Id="rId14" Type="http://schemas.openxmlformats.org/officeDocument/2006/relationships/image" Target="../media/image13.jpg"/><Relationship Id="rId15" Type="http://schemas.openxmlformats.org/officeDocument/2006/relationships/image" Target="../media/image14.jpg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097798" y="0"/>
            <a:ext cx="8761095" cy="236664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105"/>
              </a:spcBef>
            </a:pPr>
            <a:r>
              <a:rPr dirty="0" sz="3200" spc="-5" b="1">
                <a:solidFill>
                  <a:srgbClr val="B6852C"/>
                </a:solidFill>
                <a:latin typeface="Arial"/>
                <a:cs typeface="Arial"/>
              </a:rPr>
              <a:t>School of Computing </a:t>
            </a:r>
            <a:r>
              <a:rPr dirty="0" sz="3200" b="1">
                <a:solidFill>
                  <a:srgbClr val="B6852C"/>
                </a:solidFill>
                <a:latin typeface="Arial"/>
                <a:cs typeface="Arial"/>
              </a:rPr>
              <a:t>&amp; </a:t>
            </a:r>
            <a:r>
              <a:rPr dirty="0" sz="3200" spc="-10" b="1">
                <a:solidFill>
                  <a:srgbClr val="B6852C"/>
                </a:solidFill>
                <a:latin typeface="Arial"/>
                <a:cs typeface="Arial"/>
              </a:rPr>
              <a:t>Information</a:t>
            </a:r>
            <a:r>
              <a:rPr dirty="0" sz="3200" spc="-5" b="1">
                <a:solidFill>
                  <a:srgbClr val="B6852C"/>
                </a:solidFill>
                <a:latin typeface="Arial"/>
                <a:cs typeface="Arial"/>
              </a:rPr>
              <a:t> Sciences</a:t>
            </a:r>
            <a:endParaRPr sz="3200">
              <a:latin typeface="Arial"/>
              <a:cs typeface="Arial"/>
            </a:endParaRPr>
          </a:p>
          <a:p>
            <a:pPr algn="ctr" marL="9525">
              <a:lnSpc>
                <a:spcPct val="100000"/>
              </a:lnSpc>
              <a:spcBef>
                <a:spcPts val="5"/>
              </a:spcBef>
            </a:pPr>
            <a:r>
              <a:rPr dirty="0" sz="3300" spc="-5" i="1">
                <a:solidFill>
                  <a:srgbClr val="B6852C"/>
                </a:solidFill>
                <a:latin typeface="Arial"/>
                <a:cs typeface="Arial"/>
              </a:rPr>
              <a:t>Fall 2020 </a:t>
            </a:r>
            <a:r>
              <a:rPr dirty="0" sz="3300" spc="-10" i="1">
                <a:solidFill>
                  <a:srgbClr val="B6852C"/>
                </a:solidFill>
                <a:latin typeface="Arial"/>
                <a:cs typeface="Arial"/>
              </a:rPr>
              <a:t>Senior Design</a:t>
            </a:r>
            <a:r>
              <a:rPr dirty="0" sz="3300" spc="-15" i="1">
                <a:solidFill>
                  <a:srgbClr val="B6852C"/>
                </a:solidFill>
                <a:latin typeface="Arial"/>
                <a:cs typeface="Arial"/>
              </a:rPr>
              <a:t> </a:t>
            </a:r>
            <a:r>
              <a:rPr dirty="0" sz="3300" spc="-10" i="1">
                <a:solidFill>
                  <a:srgbClr val="B6852C"/>
                </a:solidFill>
                <a:latin typeface="Arial"/>
                <a:cs typeface="Arial"/>
              </a:rPr>
              <a:t>Project</a:t>
            </a:r>
            <a:endParaRPr sz="3300">
              <a:latin typeface="Arial"/>
              <a:cs typeface="Arial"/>
            </a:endParaRPr>
          </a:p>
          <a:p>
            <a:pPr algn="ctr" marR="76200">
              <a:lnSpc>
                <a:spcPct val="100000"/>
              </a:lnSpc>
              <a:spcBef>
                <a:spcPts val="2155"/>
              </a:spcBef>
            </a:pPr>
            <a:r>
              <a:rPr dirty="0" sz="2200" spc="-5" b="1">
                <a:solidFill>
                  <a:srgbClr val="071E3E"/>
                </a:solidFill>
                <a:latin typeface="Arial"/>
                <a:cs typeface="Arial"/>
              </a:rPr>
              <a:t>Mathbotics</a:t>
            </a:r>
            <a:endParaRPr sz="2200">
              <a:latin typeface="Arial"/>
              <a:cs typeface="Arial"/>
            </a:endParaRPr>
          </a:p>
          <a:p>
            <a:pPr algn="ctr" marR="232410">
              <a:lnSpc>
                <a:spcPct val="100000"/>
              </a:lnSpc>
              <a:spcBef>
                <a:spcPts val="55"/>
              </a:spcBef>
            </a:pPr>
            <a:r>
              <a:rPr dirty="0" sz="1600" spc="-5" b="1">
                <a:solidFill>
                  <a:srgbClr val="071E3E"/>
                </a:solidFill>
                <a:latin typeface="Arial"/>
                <a:cs typeface="Arial"/>
              </a:rPr>
              <a:t>Students: Carlos </a:t>
            </a:r>
            <a:r>
              <a:rPr dirty="0" sz="1600" b="1">
                <a:solidFill>
                  <a:srgbClr val="071E3E"/>
                </a:solidFill>
                <a:latin typeface="Arial"/>
                <a:cs typeface="Arial"/>
              </a:rPr>
              <a:t>A </a:t>
            </a:r>
            <a:r>
              <a:rPr dirty="0" sz="1600" spc="-5" b="1">
                <a:solidFill>
                  <a:srgbClr val="071E3E"/>
                </a:solidFill>
                <a:latin typeface="Arial"/>
                <a:cs typeface="Arial"/>
              </a:rPr>
              <a:t>Barbachano, </a:t>
            </a:r>
            <a:r>
              <a:rPr dirty="0" sz="1600" b="1">
                <a:solidFill>
                  <a:srgbClr val="071E3E"/>
                </a:solidFill>
                <a:latin typeface="Arial"/>
                <a:cs typeface="Arial"/>
              </a:rPr>
              <a:t>Martyn Mallo, </a:t>
            </a:r>
            <a:r>
              <a:rPr dirty="0" sz="1600" spc="-5" b="1">
                <a:solidFill>
                  <a:srgbClr val="071E3E"/>
                </a:solidFill>
                <a:latin typeface="Arial"/>
                <a:cs typeface="Arial"/>
              </a:rPr>
              <a:t>Jessica</a:t>
            </a:r>
            <a:r>
              <a:rPr dirty="0" sz="1600" spc="-20" b="1">
                <a:solidFill>
                  <a:srgbClr val="071E3E"/>
                </a:solidFill>
                <a:latin typeface="Arial"/>
                <a:cs typeface="Arial"/>
              </a:rPr>
              <a:t> </a:t>
            </a:r>
            <a:r>
              <a:rPr dirty="0" sz="1600" b="1">
                <a:solidFill>
                  <a:srgbClr val="071E3E"/>
                </a:solidFill>
                <a:latin typeface="Arial"/>
                <a:cs typeface="Arial"/>
              </a:rPr>
              <a:t>Moreno</a:t>
            </a:r>
            <a:endParaRPr sz="1600">
              <a:latin typeface="Arial"/>
              <a:cs typeface="Arial"/>
            </a:endParaRPr>
          </a:p>
          <a:p>
            <a:pPr algn="ctr" marR="233679">
              <a:lnSpc>
                <a:spcPct val="100000"/>
              </a:lnSpc>
              <a:spcBef>
                <a:spcPts val="5"/>
              </a:spcBef>
            </a:pPr>
            <a:r>
              <a:rPr dirty="0" sz="1600" b="1">
                <a:solidFill>
                  <a:srgbClr val="071E3E"/>
                </a:solidFill>
                <a:latin typeface="Arial"/>
                <a:cs typeface="Arial"/>
              </a:rPr>
              <a:t>Mentor: </a:t>
            </a:r>
            <a:r>
              <a:rPr dirty="0" sz="1600" spc="-5" b="1">
                <a:solidFill>
                  <a:srgbClr val="151545"/>
                </a:solidFill>
                <a:latin typeface="Arial"/>
                <a:cs typeface="Arial"/>
              </a:rPr>
              <a:t>Gregory</a:t>
            </a:r>
            <a:r>
              <a:rPr dirty="0" sz="1600" spc="-10" b="1">
                <a:solidFill>
                  <a:srgbClr val="151545"/>
                </a:solidFill>
                <a:latin typeface="Arial"/>
                <a:cs typeface="Arial"/>
              </a:rPr>
              <a:t> </a:t>
            </a:r>
            <a:r>
              <a:rPr dirty="0" sz="1600" spc="-5" b="1">
                <a:solidFill>
                  <a:srgbClr val="151545"/>
                </a:solidFill>
                <a:latin typeface="Arial"/>
                <a:cs typeface="Arial"/>
              </a:rPr>
              <a:t>Reis</a:t>
            </a:r>
            <a:endParaRPr sz="1600">
              <a:latin typeface="Arial"/>
              <a:cs typeface="Arial"/>
            </a:endParaRPr>
          </a:p>
          <a:p>
            <a:pPr algn="ctr" marR="238125">
              <a:lnSpc>
                <a:spcPct val="100000"/>
              </a:lnSpc>
              <a:spcBef>
                <a:spcPts val="5"/>
              </a:spcBef>
            </a:pPr>
            <a:r>
              <a:rPr dirty="0" sz="1600" spc="-5" b="1">
                <a:solidFill>
                  <a:srgbClr val="071E3E"/>
                </a:solidFill>
                <a:latin typeface="Arial"/>
                <a:cs typeface="Arial"/>
              </a:rPr>
              <a:t>Instructor: </a:t>
            </a:r>
            <a:r>
              <a:rPr dirty="0" sz="1600" spc="-25" i="1">
                <a:solidFill>
                  <a:srgbClr val="071E3E"/>
                </a:solidFill>
                <a:latin typeface="Arial"/>
                <a:cs typeface="Arial"/>
              </a:rPr>
              <a:t>Dr. </a:t>
            </a:r>
            <a:r>
              <a:rPr dirty="0" sz="1600" i="1">
                <a:solidFill>
                  <a:srgbClr val="071E3E"/>
                </a:solidFill>
                <a:latin typeface="Arial"/>
                <a:cs typeface="Arial"/>
              </a:rPr>
              <a:t>Masoud </a:t>
            </a:r>
            <a:r>
              <a:rPr dirty="0" sz="1600" spc="-5" i="1">
                <a:solidFill>
                  <a:srgbClr val="071E3E"/>
                </a:solidFill>
                <a:latin typeface="Arial"/>
                <a:cs typeface="Arial"/>
              </a:rPr>
              <a:t>Sadjadi</a:t>
            </a:r>
            <a:r>
              <a:rPr dirty="0" sz="1600" spc="-5">
                <a:solidFill>
                  <a:srgbClr val="071E3E"/>
                </a:solidFill>
                <a:latin typeface="Arial"/>
                <a:cs typeface="Arial"/>
              </a:rPr>
              <a:t>, Florida International</a:t>
            </a:r>
            <a:r>
              <a:rPr dirty="0" sz="1600" spc="45">
                <a:solidFill>
                  <a:srgbClr val="071E3E"/>
                </a:solidFill>
                <a:latin typeface="Arial"/>
                <a:cs typeface="Arial"/>
              </a:rPr>
              <a:t> </a:t>
            </a:r>
            <a:r>
              <a:rPr dirty="0" sz="1600" spc="-5">
                <a:solidFill>
                  <a:srgbClr val="071E3E"/>
                </a:solidFill>
                <a:latin typeface="Arial"/>
                <a:cs typeface="Arial"/>
              </a:rPr>
              <a:t>University</a:t>
            </a:r>
            <a:endParaRPr sz="16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418833" y="2513002"/>
            <a:ext cx="14240510" cy="16334740"/>
          </a:xfrm>
          <a:custGeom>
            <a:avLst/>
            <a:gdLst/>
            <a:ahLst/>
            <a:cxnLst/>
            <a:rect l="l" t="t" r="r" b="b"/>
            <a:pathLst>
              <a:path w="14240510" h="16334740">
                <a:moveTo>
                  <a:pt x="0" y="0"/>
                </a:moveTo>
                <a:lnTo>
                  <a:pt x="14240347" y="0"/>
                </a:lnTo>
                <a:lnTo>
                  <a:pt x="14240347" y="16334516"/>
                </a:lnTo>
                <a:lnTo>
                  <a:pt x="0" y="16334516"/>
                </a:lnTo>
                <a:lnTo>
                  <a:pt x="0" y="0"/>
                </a:lnTo>
                <a:close/>
              </a:path>
            </a:pathLst>
          </a:custGeom>
          <a:ln w="29085">
            <a:solidFill>
              <a:srgbClr val="071E3E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1884751" y="2651886"/>
            <a:ext cx="2513330" cy="335280"/>
          </a:xfrm>
          <a:prstGeom prst="rect">
            <a:avLst/>
          </a:prstGeom>
          <a:solidFill>
            <a:srgbClr val="000000"/>
          </a:solidFill>
        </p:spPr>
        <p:txBody>
          <a:bodyPr wrap="square" lIns="0" tIns="15875" rIns="0" bIns="0" rtlCol="0" vert="horz">
            <a:spAutoFit/>
          </a:bodyPr>
          <a:lstStyle/>
          <a:p>
            <a:pPr marL="779145">
              <a:lnSpc>
                <a:spcPct val="100000"/>
              </a:lnSpc>
              <a:spcBef>
                <a:spcPts val="125"/>
              </a:spcBef>
            </a:pPr>
            <a:r>
              <a:rPr dirty="0" sz="1850" spc="10" b="1">
                <a:solidFill>
                  <a:srgbClr val="B6852C"/>
                </a:solidFill>
                <a:latin typeface="Arial"/>
                <a:cs typeface="Arial"/>
              </a:rPr>
              <a:t>Problem</a:t>
            </a:r>
            <a:endParaRPr sz="1850">
              <a:latin typeface="Arial"/>
              <a:cs typeface="Arial"/>
            </a:endParaRPr>
          </a:p>
        </p:txBody>
      </p:sp>
      <p:graphicFrame>
        <p:nvGraphicFramePr>
          <p:cNvPr id="5" name="object 5"/>
          <p:cNvGraphicFramePr>
            <a:graphicFrameLocks noGrp="1"/>
          </p:cNvGraphicFramePr>
          <p:nvPr/>
        </p:nvGraphicFramePr>
        <p:xfrm>
          <a:off x="404290" y="19054026"/>
          <a:ext cx="14284325" cy="8553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7000"/>
                <a:gridCol w="2280920"/>
                <a:gridCol w="11831955"/>
              </a:tblGrid>
              <a:tr h="20941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R w="6350">
                      <a:solidFill>
                        <a:srgbClr val="0033CC"/>
                      </a:solidFill>
                      <a:prstDash val="solid"/>
                    </a:lnR>
                    <a:lnB w="38100">
                      <a:solidFill>
                        <a:srgbClr val="071E3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6995">
                        <a:lnSpc>
                          <a:spcPts val="1425"/>
                        </a:lnSpc>
                        <a:spcBef>
                          <a:spcPts val="125"/>
                        </a:spcBef>
                      </a:pPr>
                      <a:r>
                        <a:rPr dirty="0" sz="1850" spc="10" b="1">
                          <a:solidFill>
                            <a:srgbClr val="B6852C"/>
                          </a:solidFill>
                          <a:latin typeface="Arial"/>
                          <a:cs typeface="Arial"/>
                        </a:rPr>
                        <a:t>Acknowledgement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B="0" marT="15875">
                    <a:lnL w="6350">
                      <a:solidFill>
                        <a:srgbClr val="0033CC"/>
                      </a:solidFill>
                      <a:prstDash val="solid"/>
                    </a:lnL>
                    <a:lnR w="6350">
                      <a:solidFill>
                        <a:srgbClr val="0033CC"/>
                      </a:solidFill>
                      <a:prstDash val="solid"/>
                    </a:lnR>
                    <a:lnT w="6350">
                      <a:solidFill>
                        <a:srgbClr val="0033CC"/>
                      </a:solidFill>
                      <a:prstDash val="solid"/>
                    </a:lnT>
                    <a:lnB w="38100">
                      <a:solidFill>
                        <a:srgbClr val="071E3E"/>
                      </a:solidFill>
                      <a:prstDash val="soli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33CC"/>
                      </a:solidFill>
                      <a:prstDash val="solid"/>
                    </a:lnL>
                    <a:lnB w="38100">
                      <a:solidFill>
                        <a:srgbClr val="071E3E"/>
                      </a:solidFill>
                      <a:prstDash val="solid"/>
                    </a:lnB>
                  </a:tcPr>
                </a:tc>
              </a:tr>
              <a:tr h="12504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38100">
                      <a:solidFill>
                        <a:srgbClr val="071E3E"/>
                      </a:solidFill>
                      <a:prstDash val="solid"/>
                    </a:lnL>
                    <a:lnR w="6350">
                      <a:solidFill>
                        <a:srgbClr val="0033CC"/>
                      </a:solidFill>
                      <a:prstDash val="solid"/>
                    </a:lnR>
                    <a:lnT w="38100">
                      <a:solidFill>
                        <a:srgbClr val="071E3E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33CC"/>
                      </a:solidFill>
                      <a:prstDash val="solid"/>
                    </a:lnL>
                    <a:lnR w="6350">
                      <a:solidFill>
                        <a:srgbClr val="0033CC"/>
                      </a:solidFill>
                      <a:prstDash val="solid"/>
                    </a:lnR>
                    <a:lnT w="38100">
                      <a:solidFill>
                        <a:srgbClr val="071E3E"/>
                      </a:solidFill>
                      <a:prstDash val="solid"/>
                    </a:lnT>
                    <a:lnB w="6350">
                      <a:solidFill>
                        <a:srgbClr val="0033CC"/>
                      </a:solidFill>
                      <a:prstDash val="soli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33CC"/>
                      </a:solidFill>
                      <a:prstDash val="solid"/>
                    </a:lnL>
                    <a:lnR w="38100">
                      <a:solidFill>
                        <a:srgbClr val="071E3E"/>
                      </a:solidFill>
                      <a:prstDash val="solid"/>
                    </a:lnR>
                    <a:lnT w="38100">
                      <a:solidFill>
                        <a:srgbClr val="071E3E"/>
                      </a:solidFill>
                      <a:prstDash val="solid"/>
                    </a:lnT>
                  </a:tcPr>
                </a:tc>
              </a:tr>
              <a:tr h="503205">
                <a:tc gridSpan="3">
                  <a:txBody>
                    <a:bodyPr/>
                    <a:lstStyle/>
                    <a:p>
                      <a:pPr marL="224154" marR="288925">
                        <a:lnSpc>
                          <a:spcPct val="101800"/>
                        </a:lnSpc>
                        <a:spcBef>
                          <a:spcPts val="175"/>
                        </a:spcBef>
                      </a:pPr>
                      <a:r>
                        <a:rPr dirty="0" sz="1350" spc="10">
                          <a:latin typeface="Arial"/>
                          <a:cs typeface="Arial"/>
                        </a:rPr>
                        <a:t>The Material </a:t>
                      </a:r>
                      <a:r>
                        <a:rPr dirty="0" sz="1350" spc="5">
                          <a:latin typeface="Arial"/>
                          <a:cs typeface="Arial"/>
                        </a:rPr>
                        <a:t>in this poster is based upon </a:t>
                      </a:r>
                      <a:r>
                        <a:rPr dirty="0" sz="1350" spc="10">
                          <a:latin typeface="Arial"/>
                          <a:cs typeface="Arial"/>
                        </a:rPr>
                        <a:t>the </a:t>
                      </a:r>
                      <a:r>
                        <a:rPr dirty="0" sz="1350" spc="5">
                          <a:latin typeface="Arial"/>
                          <a:cs typeface="Arial"/>
                        </a:rPr>
                        <a:t>work </a:t>
                      </a:r>
                      <a:r>
                        <a:rPr dirty="0" sz="1350" spc="10">
                          <a:latin typeface="Arial"/>
                          <a:cs typeface="Arial"/>
                        </a:rPr>
                        <a:t>supported by FIU and </a:t>
                      </a:r>
                      <a:r>
                        <a:rPr dirty="0" sz="1350" spc="5">
                          <a:latin typeface="Arial"/>
                          <a:cs typeface="Arial"/>
                        </a:rPr>
                        <a:t>our </a:t>
                      </a:r>
                      <a:r>
                        <a:rPr dirty="0" sz="1350" spc="10">
                          <a:latin typeface="Arial"/>
                          <a:cs typeface="Arial"/>
                        </a:rPr>
                        <a:t>Product </a:t>
                      </a:r>
                      <a:r>
                        <a:rPr dirty="0" sz="1350" spc="5">
                          <a:latin typeface="Arial"/>
                          <a:cs typeface="Arial"/>
                        </a:rPr>
                        <a:t>owner Dr. </a:t>
                      </a:r>
                      <a:r>
                        <a:rPr dirty="0" sz="1350" spc="10">
                          <a:latin typeface="Arial"/>
                          <a:cs typeface="Arial"/>
                        </a:rPr>
                        <a:t>Gregory </a:t>
                      </a:r>
                      <a:r>
                        <a:rPr dirty="0" sz="1350" spc="5">
                          <a:latin typeface="Arial"/>
                          <a:cs typeface="Arial"/>
                        </a:rPr>
                        <a:t>Reis. I'd like </a:t>
                      </a:r>
                      <a:r>
                        <a:rPr dirty="0" sz="1350" spc="10">
                          <a:latin typeface="Arial"/>
                          <a:cs typeface="Arial"/>
                        </a:rPr>
                        <a:t>to thank </a:t>
                      </a:r>
                      <a:r>
                        <a:rPr dirty="0" sz="1350" spc="15">
                          <a:latin typeface="Arial"/>
                          <a:cs typeface="Arial"/>
                        </a:rPr>
                        <a:t>my </a:t>
                      </a:r>
                      <a:r>
                        <a:rPr dirty="0" sz="1350" spc="5">
                          <a:latin typeface="Arial"/>
                          <a:cs typeface="Arial"/>
                        </a:rPr>
                        <a:t>project </a:t>
                      </a:r>
                      <a:r>
                        <a:rPr dirty="0" sz="1350" spc="10">
                          <a:latin typeface="Arial"/>
                          <a:cs typeface="Arial"/>
                        </a:rPr>
                        <a:t>team mates, Jessica Moreno and Martyn  Mallo </a:t>
                      </a:r>
                      <a:r>
                        <a:rPr dirty="0" sz="1350" spc="5">
                          <a:latin typeface="Arial"/>
                          <a:cs typeface="Arial"/>
                        </a:rPr>
                        <a:t>for their incredible work during this </a:t>
                      </a:r>
                      <a:r>
                        <a:rPr dirty="0" sz="1350" spc="10">
                          <a:latin typeface="Arial"/>
                          <a:cs typeface="Arial"/>
                        </a:rPr>
                        <a:t>semester and </a:t>
                      </a:r>
                      <a:r>
                        <a:rPr dirty="0" sz="1350" spc="5">
                          <a:latin typeface="Arial"/>
                          <a:cs typeface="Arial"/>
                        </a:rPr>
                        <a:t>also </a:t>
                      </a:r>
                      <a:r>
                        <a:rPr dirty="0" sz="1350" spc="15">
                          <a:latin typeface="Arial"/>
                          <a:cs typeface="Arial"/>
                        </a:rPr>
                        <a:t>my </a:t>
                      </a:r>
                      <a:r>
                        <a:rPr dirty="0" sz="1350" spc="5">
                          <a:latin typeface="Arial"/>
                          <a:cs typeface="Arial"/>
                        </a:rPr>
                        <a:t>Capstone </a:t>
                      </a:r>
                      <a:r>
                        <a:rPr dirty="0" sz="1350" spc="10">
                          <a:latin typeface="Arial"/>
                          <a:cs typeface="Arial"/>
                        </a:rPr>
                        <a:t>1 team members </a:t>
                      </a:r>
                      <a:r>
                        <a:rPr dirty="0" sz="1350" spc="5">
                          <a:latin typeface="Arial"/>
                          <a:cs typeface="Arial"/>
                        </a:rPr>
                        <a:t>for their </a:t>
                      </a:r>
                      <a:r>
                        <a:rPr dirty="0" sz="1350" spc="10">
                          <a:latin typeface="Arial"/>
                          <a:cs typeface="Arial"/>
                        </a:rPr>
                        <a:t>support throughout the </a:t>
                      </a:r>
                      <a:r>
                        <a:rPr dirty="0" sz="1350" spc="5">
                          <a:latin typeface="Arial"/>
                          <a:cs typeface="Arial"/>
                        </a:rPr>
                        <a:t>entire</a:t>
                      </a:r>
                      <a:r>
                        <a:rPr dirty="0" sz="1350">
                          <a:latin typeface="Arial"/>
                          <a:cs typeface="Arial"/>
                        </a:rPr>
                        <a:t> project.</a:t>
                      </a:r>
                      <a:endParaRPr sz="1350">
                        <a:latin typeface="Arial"/>
                        <a:cs typeface="Arial"/>
                      </a:endParaRPr>
                    </a:p>
                  </a:txBody>
                  <a:tcPr marL="0" marR="0" marB="0" marT="22225">
                    <a:lnL w="38100">
                      <a:solidFill>
                        <a:srgbClr val="071E3E"/>
                      </a:solidFill>
                      <a:prstDash val="solid"/>
                    </a:lnL>
                    <a:lnR w="38100">
                      <a:solidFill>
                        <a:srgbClr val="071E3E"/>
                      </a:solidFill>
                      <a:prstDash val="solid"/>
                    </a:lnR>
                    <a:lnB w="38100">
                      <a:solidFill>
                        <a:srgbClr val="071E3E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</a:tr>
            </a:tbl>
          </a:graphicData>
        </a:graphic>
      </p:graphicFrame>
      <p:sp>
        <p:nvSpPr>
          <p:cNvPr id="6" name="object 6"/>
          <p:cNvSpPr txBox="1"/>
          <p:nvPr/>
        </p:nvSpPr>
        <p:spPr>
          <a:xfrm>
            <a:off x="10680260" y="2653340"/>
            <a:ext cx="2513330" cy="335280"/>
          </a:xfrm>
          <a:prstGeom prst="rect">
            <a:avLst/>
          </a:prstGeom>
          <a:solidFill>
            <a:srgbClr val="000000"/>
          </a:solidFill>
        </p:spPr>
        <p:txBody>
          <a:bodyPr wrap="square" lIns="0" tIns="15875" rIns="0" bIns="0" rtlCol="0" vert="horz">
            <a:spAutoFit/>
          </a:bodyPr>
          <a:lstStyle/>
          <a:p>
            <a:pPr marL="461009">
              <a:lnSpc>
                <a:spcPct val="100000"/>
              </a:lnSpc>
              <a:spcBef>
                <a:spcPts val="125"/>
              </a:spcBef>
            </a:pPr>
            <a:r>
              <a:rPr dirty="0" sz="1850" spc="10" b="1">
                <a:solidFill>
                  <a:srgbClr val="B6852C"/>
                </a:solidFill>
                <a:latin typeface="Arial"/>
                <a:cs typeface="Arial"/>
              </a:rPr>
              <a:t>Requirements</a:t>
            </a:r>
            <a:endParaRPr sz="185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884751" y="7957841"/>
            <a:ext cx="2513330" cy="335280"/>
          </a:xfrm>
          <a:prstGeom prst="rect">
            <a:avLst/>
          </a:prstGeom>
          <a:solidFill>
            <a:srgbClr val="000000"/>
          </a:solidFill>
        </p:spPr>
        <p:txBody>
          <a:bodyPr wrap="square" lIns="0" tIns="15875" rIns="0" bIns="0" rtlCol="0" vert="horz">
            <a:spAutoFit/>
          </a:bodyPr>
          <a:lstStyle/>
          <a:p>
            <a:pPr marL="401320">
              <a:lnSpc>
                <a:spcPct val="100000"/>
              </a:lnSpc>
              <a:spcBef>
                <a:spcPts val="125"/>
              </a:spcBef>
            </a:pPr>
            <a:r>
              <a:rPr dirty="0" sz="1850" spc="10" b="1">
                <a:solidFill>
                  <a:srgbClr val="B6852C"/>
                </a:solidFill>
                <a:latin typeface="Arial"/>
                <a:cs typeface="Arial"/>
              </a:rPr>
              <a:t>System</a:t>
            </a:r>
            <a:r>
              <a:rPr dirty="0" sz="1850" spc="-15" b="1">
                <a:solidFill>
                  <a:srgbClr val="B6852C"/>
                </a:solidFill>
                <a:latin typeface="Arial"/>
                <a:cs typeface="Arial"/>
              </a:rPr>
              <a:t> </a:t>
            </a:r>
            <a:r>
              <a:rPr dirty="0" sz="1850" spc="10" b="1">
                <a:solidFill>
                  <a:srgbClr val="B6852C"/>
                </a:solidFill>
                <a:latin typeface="Arial"/>
                <a:cs typeface="Arial"/>
              </a:rPr>
              <a:t>Design</a:t>
            </a:r>
            <a:endParaRPr sz="185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0680260" y="7957841"/>
            <a:ext cx="2513330" cy="335280"/>
          </a:xfrm>
          <a:prstGeom prst="rect">
            <a:avLst/>
          </a:prstGeom>
          <a:solidFill>
            <a:srgbClr val="000000"/>
          </a:solidFill>
        </p:spPr>
        <p:txBody>
          <a:bodyPr wrap="square" lIns="0" tIns="15875" rIns="0" bIns="0" rtlCol="0" vert="horz">
            <a:spAutoFit/>
          </a:bodyPr>
          <a:lstStyle/>
          <a:p>
            <a:pPr marL="496570">
              <a:lnSpc>
                <a:spcPct val="100000"/>
              </a:lnSpc>
              <a:spcBef>
                <a:spcPts val="125"/>
              </a:spcBef>
            </a:pPr>
            <a:r>
              <a:rPr dirty="0" sz="1850" spc="-5" b="1">
                <a:solidFill>
                  <a:srgbClr val="B6852C"/>
                </a:solidFill>
                <a:latin typeface="Arial"/>
                <a:cs typeface="Arial"/>
              </a:rPr>
              <a:t>Technologies</a:t>
            </a:r>
            <a:endParaRPr sz="185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884751" y="13402679"/>
            <a:ext cx="2513330" cy="335280"/>
          </a:xfrm>
          <a:prstGeom prst="rect">
            <a:avLst/>
          </a:prstGeom>
          <a:solidFill>
            <a:srgbClr val="000000"/>
          </a:solidFill>
        </p:spPr>
        <p:txBody>
          <a:bodyPr wrap="square" lIns="0" tIns="15875" rIns="0" bIns="0" rtlCol="0" vert="horz">
            <a:spAutoFit/>
          </a:bodyPr>
          <a:lstStyle/>
          <a:p>
            <a:pPr marL="613410">
              <a:lnSpc>
                <a:spcPct val="100000"/>
              </a:lnSpc>
              <a:spcBef>
                <a:spcPts val="125"/>
              </a:spcBef>
            </a:pPr>
            <a:r>
              <a:rPr dirty="0" sz="1850" spc="-5" b="1">
                <a:solidFill>
                  <a:srgbClr val="B6852C"/>
                </a:solidFill>
                <a:latin typeface="Arial"/>
                <a:cs typeface="Arial"/>
              </a:rPr>
              <a:t>Verification</a:t>
            </a:r>
            <a:endParaRPr sz="185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6282506" y="13402679"/>
            <a:ext cx="2513330" cy="335280"/>
          </a:xfrm>
          <a:prstGeom prst="rect">
            <a:avLst/>
          </a:prstGeom>
          <a:solidFill>
            <a:srgbClr val="000000"/>
          </a:solidFill>
        </p:spPr>
        <p:txBody>
          <a:bodyPr wrap="square" lIns="0" tIns="15875" rIns="0" bIns="0" rtlCol="0" vert="horz">
            <a:spAutoFit/>
          </a:bodyPr>
          <a:lstStyle/>
          <a:p>
            <a:pPr marL="540385">
              <a:lnSpc>
                <a:spcPct val="100000"/>
              </a:lnSpc>
              <a:spcBef>
                <a:spcPts val="125"/>
              </a:spcBef>
            </a:pPr>
            <a:r>
              <a:rPr dirty="0" sz="1850" spc="10" b="1">
                <a:solidFill>
                  <a:srgbClr val="B6852C"/>
                </a:solidFill>
                <a:latin typeface="Arial"/>
                <a:cs typeface="Arial"/>
              </a:rPr>
              <a:t>Screenshots</a:t>
            </a:r>
            <a:endParaRPr sz="185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0680260" y="13402679"/>
            <a:ext cx="2513330" cy="335280"/>
          </a:xfrm>
          <a:prstGeom prst="rect">
            <a:avLst/>
          </a:prstGeom>
          <a:solidFill>
            <a:srgbClr val="000000"/>
          </a:solidFill>
        </p:spPr>
        <p:txBody>
          <a:bodyPr wrap="square" lIns="0" tIns="15875" rIns="0" bIns="0" rtlCol="0" vert="horz">
            <a:spAutoFit/>
          </a:bodyPr>
          <a:lstStyle/>
          <a:p>
            <a:pPr marL="713105">
              <a:lnSpc>
                <a:spcPct val="100000"/>
              </a:lnSpc>
              <a:spcBef>
                <a:spcPts val="125"/>
              </a:spcBef>
            </a:pPr>
            <a:r>
              <a:rPr dirty="0" sz="1850" spc="10" b="1">
                <a:solidFill>
                  <a:srgbClr val="B6852C"/>
                </a:solidFill>
                <a:latin typeface="Arial"/>
                <a:cs typeface="Arial"/>
              </a:rPr>
              <a:t>Summary</a:t>
            </a:r>
            <a:endParaRPr sz="1850">
              <a:latin typeface="Arial"/>
              <a:cs typeface="Arial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563535" y="318488"/>
            <a:ext cx="1792408" cy="177568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 txBox="1"/>
          <p:nvPr/>
        </p:nvSpPr>
        <p:spPr>
          <a:xfrm>
            <a:off x="1115135" y="3171919"/>
            <a:ext cx="4053840" cy="40563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ctr" marL="12065" marR="5080" indent="-69215">
              <a:lnSpc>
                <a:spcPct val="100000"/>
              </a:lnSpc>
              <a:spcBef>
                <a:spcPts val="95"/>
              </a:spcBef>
            </a:pPr>
            <a:r>
              <a:rPr dirty="0" sz="2200" spc="-25">
                <a:latin typeface="Arial"/>
                <a:cs typeface="Arial"/>
              </a:rPr>
              <a:t>Students, </a:t>
            </a:r>
            <a:r>
              <a:rPr dirty="0" sz="2200" spc="5">
                <a:latin typeface="Arial"/>
                <a:cs typeface="Arial"/>
              </a:rPr>
              <a:t>tend </a:t>
            </a:r>
            <a:r>
              <a:rPr dirty="0" sz="2200" spc="55">
                <a:latin typeface="Arial"/>
                <a:cs typeface="Arial"/>
              </a:rPr>
              <a:t>to </a:t>
            </a:r>
            <a:r>
              <a:rPr dirty="0" sz="2200" spc="-30">
                <a:latin typeface="Arial"/>
                <a:cs typeface="Arial"/>
              </a:rPr>
              <a:t>be </a:t>
            </a:r>
            <a:r>
              <a:rPr dirty="0" sz="2200" spc="-40">
                <a:latin typeface="Arial"/>
                <a:cs typeface="Arial"/>
              </a:rPr>
              <a:t>very  </a:t>
            </a:r>
            <a:r>
              <a:rPr dirty="0" sz="2200" spc="5">
                <a:latin typeface="Arial"/>
                <a:cs typeface="Arial"/>
              </a:rPr>
              <a:t>interactive </a:t>
            </a:r>
            <a:r>
              <a:rPr dirty="0" sz="2200" spc="-35">
                <a:latin typeface="Arial"/>
                <a:cs typeface="Arial"/>
              </a:rPr>
              <a:t>learners, </a:t>
            </a:r>
            <a:r>
              <a:rPr dirty="0" sz="2200" spc="-15">
                <a:latin typeface="Arial"/>
                <a:cs typeface="Arial"/>
              </a:rPr>
              <a:t>and</a:t>
            </a:r>
            <a:r>
              <a:rPr dirty="0" sz="2200" spc="-175">
                <a:latin typeface="Arial"/>
                <a:cs typeface="Arial"/>
              </a:rPr>
              <a:t> </a:t>
            </a:r>
            <a:r>
              <a:rPr dirty="0" sz="2200" spc="30">
                <a:latin typeface="Arial"/>
                <a:cs typeface="Arial"/>
              </a:rPr>
              <a:t>robotics  </a:t>
            </a:r>
            <a:r>
              <a:rPr dirty="0" sz="2200" spc="35">
                <a:latin typeface="Arial"/>
                <a:cs typeface="Arial"/>
              </a:rPr>
              <a:t>is </a:t>
            </a:r>
            <a:r>
              <a:rPr dirty="0" sz="2200" spc="-30">
                <a:latin typeface="Arial"/>
                <a:cs typeface="Arial"/>
              </a:rPr>
              <a:t>a </a:t>
            </a:r>
            <a:r>
              <a:rPr dirty="0" sz="2200" spc="-40">
                <a:latin typeface="Arial"/>
                <a:cs typeface="Arial"/>
              </a:rPr>
              <a:t>very </a:t>
            </a:r>
            <a:r>
              <a:rPr dirty="0" sz="2200" spc="5">
                <a:latin typeface="Arial"/>
                <a:cs typeface="Arial"/>
              </a:rPr>
              <a:t>interactive </a:t>
            </a:r>
            <a:r>
              <a:rPr dirty="0" sz="2200" spc="10">
                <a:latin typeface="Arial"/>
                <a:cs typeface="Arial"/>
              </a:rPr>
              <a:t>subject. </a:t>
            </a:r>
            <a:r>
              <a:rPr dirty="0" sz="2200" spc="-35">
                <a:latin typeface="Arial"/>
                <a:cs typeface="Arial"/>
              </a:rPr>
              <a:t>A  </a:t>
            </a:r>
            <a:r>
              <a:rPr dirty="0" sz="2200" spc="-5">
                <a:latin typeface="Arial"/>
                <a:cs typeface="Arial"/>
              </a:rPr>
              <a:t>learning </a:t>
            </a:r>
            <a:r>
              <a:rPr dirty="0" sz="2200" spc="40">
                <a:latin typeface="Arial"/>
                <a:cs typeface="Arial"/>
              </a:rPr>
              <a:t>tool </a:t>
            </a:r>
            <a:r>
              <a:rPr dirty="0" sz="2200" spc="35">
                <a:latin typeface="Arial"/>
                <a:cs typeface="Arial"/>
              </a:rPr>
              <a:t>is </a:t>
            </a:r>
            <a:r>
              <a:rPr dirty="0" sz="2200" spc="-30">
                <a:latin typeface="Arial"/>
                <a:cs typeface="Arial"/>
              </a:rPr>
              <a:t>needed </a:t>
            </a:r>
            <a:r>
              <a:rPr dirty="0" sz="2200" spc="55">
                <a:latin typeface="Arial"/>
                <a:cs typeface="Arial"/>
              </a:rPr>
              <a:t>to </a:t>
            </a:r>
            <a:r>
              <a:rPr dirty="0" sz="2200" spc="5">
                <a:latin typeface="Arial"/>
                <a:cs typeface="Arial"/>
              </a:rPr>
              <a:t>bring  the </a:t>
            </a:r>
            <a:r>
              <a:rPr dirty="0" sz="2200">
                <a:latin typeface="Arial"/>
                <a:cs typeface="Arial"/>
              </a:rPr>
              <a:t>interactiveness </a:t>
            </a:r>
            <a:r>
              <a:rPr dirty="0" sz="2200" spc="85">
                <a:latin typeface="Arial"/>
                <a:cs typeface="Arial"/>
              </a:rPr>
              <a:t>of </a:t>
            </a:r>
            <a:r>
              <a:rPr dirty="0" sz="2200" spc="30">
                <a:latin typeface="Arial"/>
                <a:cs typeface="Arial"/>
              </a:rPr>
              <a:t>robotics  </a:t>
            </a:r>
            <a:r>
              <a:rPr dirty="0" sz="2200">
                <a:latin typeface="Arial"/>
                <a:cs typeface="Arial"/>
              </a:rPr>
              <a:t>as </a:t>
            </a:r>
            <a:r>
              <a:rPr dirty="0" sz="2200" spc="-30">
                <a:latin typeface="Arial"/>
                <a:cs typeface="Arial"/>
              </a:rPr>
              <a:t>a </a:t>
            </a:r>
            <a:r>
              <a:rPr dirty="0" sz="2200" spc="15">
                <a:latin typeface="Arial"/>
                <a:cs typeface="Arial"/>
              </a:rPr>
              <a:t>subject </a:t>
            </a:r>
            <a:r>
              <a:rPr dirty="0" sz="2200" spc="55">
                <a:latin typeface="Arial"/>
                <a:cs typeface="Arial"/>
              </a:rPr>
              <a:t>to </a:t>
            </a:r>
            <a:r>
              <a:rPr dirty="0" sz="2200" spc="5">
                <a:latin typeface="Arial"/>
                <a:cs typeface="Arial"/>
              </a:rPr>
              <a:t>the </a:t>
            </a:r>
            <a:r>
              <a:rPr dirty="0" sz="2200" spc="25">
                <a:latin typeface="Arial"/>
                <a:cs typeface="Arial"/>
              </a:rPr>
              <a:t>methods </a:t>
            </a:r>
            <a:r>
              <a:rPr dirty="0" sz="2200" spc="85">
                <a:latin typeface="Arial"/>
                <a:cs typeface="Arial"/>
              </a:rPr>
              <a:t>of  </a:t>
            </a:r>
            <a:r>
              <a:rPr dirty="0" sz="2200" spc="5">
                <a:latin typeface="Arial"/>
                <a:cs typeface="Arial"/>
              </a:rPr>
              <a:t>teaching </a:t>
            </a:r>
            <a:r>
              <a:rPr dirty="0" sz="2200" spc="35">
                <a:latin typeface="Arial"/>
                <a:cs typeface="Arial"/>
              </a:rPr>
              <a:t>it. </a:t>
            </a:r>
            <a:r>
              <a:rPr dirty="0" sz="2200" spc="-25">
                <a:latin typeface="Arial"/>
                <a:cs typeface="Arial"/>
              </a:rPr>
              <a:t>An </a:t>
            </a:r>
            <a:r>
              <a:rPr dirty="0" sz="2200" spc="-5">
                <a:latin typeface="Arial"/>
                <a:cs typeface="Arial"/>
              </a:rPr>
              <a:t>extensible  learning </a:t>
            </a:r>
            <a:r>
              <a:rPr dirty="0" sz="2200" spc="5">
                <a:latin typeface="Arial"/>
                <a:cs typeface="Arial"/>
              </a:rPr>
              <a:t>management </a:t>
            </a:r>
            <a:r>
              <a:rPr dirty="0" sz="2200" spc="20">
                <a:latin typeface="Arial"/>
                <a:cs typeface="Arial"/>
              </a:rPr>
              <a:t>system  </a:t>
            </a:r>
            <a:r>
              <a:rPr dirty="0" sz="2200" spc="35">
                <a:latin typeface="Arial"/>
                <a:cs typeface="Arial"/>
              </a:rPr>
              <a:t>that </a:t>
            </a:r>
            <a:r>
              <a:rPr dirty="0" sz="2200" spc="25">
                <a:latin typeface="Arial"/>
                <a:cs typeface="Arial"/>
              </a:rPr>
              <a:t>allows </a:t>
            </a:r>
            <a:r>
              <a:rPr dirty="0" sz="2200">
                <a:latin typeface="Arial"/>
                <a:cs typeface="Arial"/>
              </a:rPr>
              <a:t>teachers </a:t>
            </a:r>
            <a:r>
              <a:rPr dirty="0" sz="2200" spc="55">
                <a:latin typeface="Arial"/>
                <a:cs typeface="Arial"/>
              </a:rPr>
              <a:t>to </a:t>
            </a:r>
            <a:r>
              <a:rPr dirty="0" sz="2200" spc="-5">
                <a:latin typeface="Arial"/>
                <a:cs typeface="Arial"/>
              </a:rPr>
              <a:t>create  </a:t>
            </a:r>
            <a:r>
              <a:rPr dirty="0" sz="2200" spc="5">
                <a:latin typeface="Arial"/>
                <a:cs typeface="Arial"/>
              </a:rPr>
              <a:t>interactive </a:t>
            </a:r>
            <a:r>
              <a:rPr dirty="0" sz="2200" spc="25">
                <a:latin typeface="Arial"/>
                <a:cs typeface="Arial"/>
              </a:rPr>
              <a:t>content </a:t>
            </a:r>
            <a:r>
              <a:rPr dirty="0" sz="2200" spc="-15">
                <a:latin typeface="Arial"/>
                <a:cs typeface="Arial"/>
              </a:rPr>
              <a:t>and </a:t>
            </a:r>
            <a:r>
              <a:rPr dirty="0" sz="2200" spc="15">
                <a:latin typeface="Arial"/>
                <a:cs typeface="Arial"/>
              </a:rPr>
              <a:t>interact  </a:t>
            </a:r>
            <a:r>
              <a:rPr dirty="0" sz="2200" spc="45">
                <a:latin typeface="Arial"/>
                <a:cs typeface="Arial"/>
              </a:rPr>
              <a:t>with </a:t>
            </a:r>
            <a:r>
              <a:rPr dirty="0" sz="2200" spc="-5">
                <a:latin typeface="Arial"/>
                <a:cs typeface="Arial"/>
              </a:rPr>
              <a:t>external </a:t>
            </a:r>
            <a:r>
              <a:rPr dirty="0" sz="2200" spc="20">
                <a:latin typeface="Arial"/>
                <a:cs typeface="Arial"/>
              </a:rPr>
              <a:t>systems </a:t>
            </a:r>
            <a:r>
              <a:rPr dirty="0" sz="2200" spc="55">
                <a:latin typeface="Arial"/>
                <a:cs typeface="Arial"/>
              </a:rPr>
              <a:t>to </a:t>
            </a:r>
            <a:r>
              <a:rPr dirty="0" sz="2200" spc="5">
                <a:latin typeface="Arial"/>
                <a:cs typeface="Arial"/>
              </a:rPr>
              <a:t>aid  </a:t>
            </a:r>
            <a:r>
              <a:rPr dirty="0" sz="2200" spc="30">
                <a:latin typeface="Arial"/>
                <a:cs typeface="Arial"/>
              </a:rPr>
              <a:t>robotics </a:t>
            </a:r>
            <a:r>
              <a:rPr dirty="0" sz="2200" spc="5">
                <a:latin typeface="Arial"/>
                <a:cs typeface="Arial"/>
              </a:rPr>
              <a:t>teaching </a:t>
            </a:r>
            <a:r>
              <a:rPr dirty="0" sz="2200" spc="35">
                <a:latin typeface="Arial"/>
                <a:cs typeface="Arial"/>
              </a:rPr>
              <a:t>is</a:t>
            </a:r>
            <a:r>
              <a:rPr dirty="0" sz="2200" spc="-254">
                <a:latin typeface="Arial"/>
                <a:cs typeface="Arial"/>
              </a:rPr>
              <a:t> </a:t>
            </a:r>
            <a:r>
              <a:rPr dirty="0" sz="2200" spc="-30">
                <a:latin typeface="Arial"/>
                <a:cs typeface="Arial"/>
              </a:rPr>
              <a:t>necessary.</a:t>
            </a:r>
            <a:endParaRPr sz="2200">
              <a:latin typeface="Arial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6282506" y="2653340"/>
            <a:ext cx="2513330" cy="335280"/>
          </a:xfrm>
          <a:prstGeom prst="rect">
            <a:avLst/>
          </a:prstGeom>
          <a:solidFill>
            <a:srgbClr val="000000"/>
          </a:solidFill>
        </p:spPr>
        <p:txBody>
          <a:bodyPr wrap="square" lIns="0" tIns="15875" rIns="0" bIns="0" rtlCol="0" vert="horz">
            <a:spAutoFit/>
          </a:bodyPr>
          <a:lstStyle/>
          <a:p>
            <a:pPr marL="402590">
              <a:lnSpc>
                <a:spcPct val="100000"/>
              </a:lnSpc>
              <a:spcBef>
                <a:spcPts val="125"/>
              </a:spcBef>
            </a:pPr>
            <a:r>
              <a:rPr dirty="0" sz="1850" spc="10" b="1">
                <a:solidFill>
                  <a:srgbClr val="B6852C"/>
                </a:solidFill>
                <a:latin typeface="Arial"/>
                <a:cs typeface="Arial"/>
              </a:rPr>
              <a:t>Current</a:t>
            </a:r>
            <a:r>
              <a:rPr dirty="0" sz="1850" spc="-10" b="1">
                <a:solidFill>
                  <a:srgbClr val="B6852C"/>
                </a:solidFill>
                <a:latin typeface="Arial"/>
                <a:cs typeface="Arial"/>
              </a:rPr>
              <a:t> </a:t>
            </a:r>
            <a:r>
              <a:rPr dirty="0" sz="1850" spc="10" b="1">
                <a:solidFill>
                  <a:srgbClr val="B6852C"/>
                </a:solidFill>
                <a:latin typeface="Arial"/>
                <a:cs typeface="Arial"/>
              </a:rPr>
              <a:t>System</a:t>
            </a:r>
            <a:endParaRPr sz="1850">
              <a:latin typeface="Arial"/>
              <a:cs typeface="Aria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5597297" y="3240837"/>
            <a:ext cx="3951604" cy="40563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ctr" marL="12700" marR="5080" indent="1905">
              <a:lnSpc>
                <a:spcPct val="100000"/>
              </a:lnSpc>
              <a:spcBef>
                <a:spcPts val="95"/>
              </a:spcBef>
            </a:pPr>
            <a:r>
              <a:rPr dirty="0" sz="2200" spc="-5">
                <a:latin typeface="Arial"/>
                <a:cs typeface="Arial"/>
              </a:rPr>
              <a:t>The current system for the  MathBotics learning </a:t>
            </a:r>
            <a:r>
              <a:rPr dirty="0" sz="2200" spc="-10">
                <a:latin typeface="Arial"/>
                <a:cs typeface="Arial"/>
              </a:rPr>
              <a:t>platform  </a:t>
            </a:r>
            <a:r>
              <a:rPr dirty="0" sz="2200" spc="-5">
                <a:latin typeface="Arial"/>
                <a:cs typeface="Arial"/>
              </a:rPr>
              <a:t>provides an all around </a:t>
            </a:r>
            <a:r>
              <a:rPr dirty="0" sz="2200" spc="-10">
                <a:latin typeface="Arial"/>
                <a:cs typeface="Arial"/>
              </a:rPr>
              <a:t>inclusive  environment </a:t>
            </a:r>
            <a:r>
              <a:rPr dirty="0" sz="2200" spc="-5">
                <a:latin typeface="Arial"/>
                <a:cs typeface="Arial"/>
              </a:rPr>
              <a:t>to </a:t>
            </a:r>
            <a:r>
              <a:rPr dirty="0" sz="2200" spc="-10">
                <a:latin typeface="Arial"/>
                <a:cs typeface="Arial"/>
              </a:rPr>
              <a:t>understand and  </a:t>
            </a:r>
            <a:r>
              <a:rPr dirty="0" sz="2200" spc="-5">
                <a:latin typeface="Arial"/>
                <a:cs typeface="Arial"/>
              </a:rPr>
              <a:t>educate the </a:t>
            </a:r>
            <a:r>
              <a:rPr dirty="0" sz="2200" spc="-10">
                <a:latin typeface="Arial"/>
                <a:cs typeface="Arial"/>
              </a:rPr>
              <a:t>understanding of  </a:t>
            </a:r>
            <a:r>
              <a:rPr dirty="0" sz="2200" spc="-5">
                <a:latin typeface="Arial"/>
                <a:cs typeface="Arial"/>
              </a:rPr>
              <a:t>robotics to students K-12. It  offers easy to use tools for  admins to create </a:t>
            </a:r>
            <a:r>
              <a:rPr dirty="0" sz="2200" spc="-10">
                <a:latin typeface="Arial"/>
                <a:cs typeface="Arial"/>
              </a:rPr>
              <a:t>interactive  </a:t>
            </a:r>
            <a:r>
              <a:rPr dirty="0" sz="2200" spc="-5">
                <a:latin typeface="Arial"/>
                <a:cs typeface="Arial"/>
              </a:rPr>
              <a:t>lessons and for </a:t>
            </a:r>
            <a:r>
              <a:rPr dirty="0" sz="2200" spc="-10">
                <a:latin typeface="Arial"/>
                <a:cs typeface="Arial"/>
              </a:rPr>
              <a:t>instructors </a:t>
            </a:r>
            <a:r>
              <a:rPr dirty="0" sz="2200" spc="-5">
                <a:latin typeface="Arial"/>
                <a:cs typeface="Arial"/>
              </a:rPr>
              <a:t>to  create and manage classes full  of students using the </a:t>
            </a:r>
            <a:r>
              <a:rPr dirty="0" sz="2200" spc="-10">
                <a:latin typeface="Arial"/>
                <a:cs typeface="Arial"/>
              </a:rPr>
              <a:t>interactive  </a:t>
            </a:r>
            <a:r>
              <a:rPr dirty="0" sz="2200" spc="-5">
                <a:latin typeface="Arial"/>
                <a:cs typeface="Arial"/>
              </a:rPr>
              <a:t>content.</a:t>
            </a:r>
            <a:endParaRPr sz="2200">
              <a:latin typeface="Arial"/>
              <a:cs typeface="Arial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6282506" y="7957841"/>
            <a:ext cx="2513330" cy="335280"/>
          </a:xfrm>
          <a:prstGeom prst="rect">
            <a:avLst/>
          </a:prstGeom>
          <a:solidFill>
            <a:srgbClr val="000000"/>
          </a:solidFill>
        </p:spPr>
        <p:txBody>
          <a:bodyPr wrap="square" lIns="0" tIns="14604" rIns="0" bIns="0" rtlCol="0" vert="horz">
            <a:spAutoFit/>
          </a:bodyPr>
          <a:lstStyle/>
          <a:p>
            <a:pPr marL="488950">
              <a:lnSpc>
                <a:spcPct val="100000"/>
              </a:lnSpc>
              <a:spcBef>
                <a:spcPts val="114"/>
              </a:spcBef>
            </a:pPr>
            <a:r>
              <a:rPr dirty="0" sz="1850" spc="10" b="1">
                <a:solidFill>
                  <a:srgbClr val="B6852C"/>
                </a:solidFill>
                <a:latin typeface="Arial"/>
                <a:cs typeface="Arial"/>
              </a:rPr>
              <a:t>Object</a:t>
            </a:r>
            <a:r>
              <a:rPr dirty="0" sz="1850" spc="-15" b="1">
                <a:solidFill>
                  <a:srgbClr val="B6852C"/>
                </a:solidFill>
                <a:latin typeface="Arial"/>
                <a:cs typeface="Arial"/>
              </a:rPr>
              <a:t> </a:t>
            </a:r>
            <a:r>
              <a:rPr dirty="0" sz="1850" spc="10" b="1">
                <a:solidFill>
                  <a:srgbClr val="B6852C"/>
                </a:solidFill>
                <a:latin typeface="Arial"/>
                <a:cs typeface="Arial"/>
              </a:rPr>
              <a:t>Design</a:t>
            </a:r>
            <a:endParaRPr sz="1850">
              <a:latin typeface="Arial"/>
              <a:cs typeface="Arial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9977088" y="3247915"/>
            <a:ext cx="4128135" cy="453136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274320" indent="-262255">
              <a:lnSpc>
                <a:spcPct val="100000"/>
              </a:lnSpc>
              <a:spcBef>
                <a:spcPts val="105"/>
              </a:spcBef>
              <a:buChar char="●"/>
              <a:tabLst>
                <a:tab pos="274955" algn="l"/>
              </a:tabLst>
            </a:pPr>
            <a:r>
              <a:rPr dirty="0" sz="2100">
                <a:latin typeface="Arial"/>
                <a:cs typeface="Arial"/>
              </a:rPr>
              <a:t>Supported </a:t>
            </a:r>
            <a:r>
              <a:rPr dirty="0" sz="2100" spc="10">
                <a:latin typeface="Arial"/>
                <a:cs typeface="Arial"/>
              </a:rPr>
              <a:t>on</a:t>
            </a:r>
            <a:r>
              <a:rPr dirty="0" sz="2100" spc="-145">
                <a:latin typeface="Arial"/>
                <a:cs typeface="Arial"/>
              </a:rPr>
              <a:t> </a:t>
            </a:r>
            <a:r>
              <a:rPr dirty="0" sz="2100" spc="-5">
                <a:latin typeface="Arial"/>
                <a:cs typeface="Arial"/>
              </a:rPr>
              <a:t>web.</a:t>
            </a:r>
            <a:endParaRPr sz="2100">
              <a:latin typeface="Arial"/>
              <a:cs typeface="Arial"/>
            </a:endParaRPr>
          </a:p>
          <a:p>
            <a:pPr marL="274320" marR="599440" indent="-262255">
              <a:lnSpc>
                <a:spcPts val="2530"/>
              </a:lnSpc>
              <a:spcBef>
                <a:spcPts val="85"/>
              </a:spcBef>
              <a:buChar char="●"/>
              <a:tabLst>
                <a:tab pos="274955" algn="l"/>
              </a:tabLst>
            </a:pPr>
            <a:r>
              <a:rPr dirty="0" sz="2100" spc="10">
                <a:latin typeface="Arial"/>
                <a:cs typeface="Arial"/>
              </a:rPr>
              <a:t>Instructors, </a:t>
            </a:r>
            <a:r>
              <a:rPr dirty="0" sz="2100" spc="-5">
                <a:latin typeface="Arial"/>
                <a:cs typeface="Arial"/>
              </a:rPr>
              <a:t>Admins, </a:t>
            </a:r>
            <a:r>
              <a:rPr dirty="0" sz="2100" spc="-10">
                <a:latin typeface="Arial"/>
                <a:cs typeface="Arial"/>
              </a:rPr>
              <a:t>and  </a:t>
            </a:r>
            <a:r>
              <a:rPr dirty="0" sz="2100">
                <a:latin typeface="Arial"/>
                <a:cs typeface="Arial"/>
              </a:rPr>
              <a:t>Students </a:t>
            </a:r>
            <a:r>
              <a:rPr dirty="0" sz="2100" spc="5">
                <a:latin typeface="Arial"/>
                <a:cs typeface="Arial"/>
              </a:rPr>
              <a:t>can </a:t>
            </a:r>
            <a:r>
              <a:rPr dirty="0" sz="2100" spc="15">
                <a:latin typeface="Arial"/>
                <a:cs typeface="Arial"/>
              </a:rPr>
              <a:t>all </a:t>
            </a:r>
            <a:r>
              <a:rPr dirty="0" sz="2100" spc="10">
                <a:latin typeface="Arial"/>
                <a:cs typeface="Arial"/>
              </a:rPr>
              <a:t>access</a:t>
            </a:r>
            <a:r>
              <a:rPr dirty="0" sz="2100" spc="-340">
                <a:latin typeface="Arial"/>
                <a:cs typeface="Arial"/>
              </a:rPr>
              <a:t> </a:t>
            </a:r>
            <a:r>
              <a:rPr dirty="0" sz="2100" spc="10">
                <a:latin typeface="Arial"/>
                <a:cs typeface="Arial"/>
              </a:rPr>
              <a:t>the  </a:t>
            </a:r>
            <a:r>
              <a:rPr dirty="0" sz="2100" spc="15">
                <a:latin typeface="Arial"/>
                <a:cs typeface="Arial"/>
              </a:rPr>
              <a:t>application.</a:t>
            </a:r>
            <a:endParaRPr sz="2100">
              <a:latin typeface="Arial"/>
              <a:cs typeface="Arial"/>
            </a:endParaRPr>
          </a:p>
          <a:p>
            <a:pPr marL="274320" marR="5080" indent="-262255">
              <a:lnSpc>
                <a:spcPts val="2530"/>
              </a:lnSpc>
              <a:spcBef>
                <a:spcPts val="15"/>
              </a:spcBef>
              <a:buChar char="●"/>
              <a:tabLst>
                <a:tab pos="274955" algn="l"/>
              </a:tabLst>
            </a:pPr>
            <a:r>
              <a:rPr dirty="0" sz="2100" spc="20">
                <a:latin typeface="Arial"/>
                <a:cs typeface="Arial"/>
              </a:rPr>
              <a:t>Admins </a:t>
            </a:r>
            <a:r>
              <a:rPr dirty="0" sz="2100" spc="5">
                <a:latin typeface="Arial"/>
                <a:cs typeface="Arial"/>
              </a:rPr>
              <a:t>can </a:t>
            </a:r>
            <a:r>
              <a:rPr dirty="0" sz="2100">
                <a:latin typeface="Arial"/>
                <a:cs typeface="Arial"/>
              </a:rPr>
              <a:t>create </a:t>
            </a:r>
            <a:r>
              <a:rPr dirty="0" sz="2100" spc="10">
                <a:latin typeface="Arial"/>
                <a:cs typeface="Arial"/>
              </a:rPr>
              <a:t>lessons</a:t>
            </a:r>
            <a:r>
              <a:rPr dirty="0" sz="2100" spc="-315">
                <a:latin typeface="Arial"/>
                <a:cs typeface="Arial"/>
              </a:rPr>
              <a:t> </a:t>
            </a:r>
            <a:r>
              <a:rPr dirty="0" sz="2100" spc="30">
                <a:latin typeface="Arial"/>
                <a:cs typeface="Arial"/>
              </a:rPr>
              <a:t>ﬁlled  </a:t>
            </a:r>
            <a:r>
              <a:rPr dirty="0" sz="2100" spc="45">
                <a:latin typeface="Arial"/>
                <a:cs typeface="Arial"/>
              </a:rPr>
              <a:t>with </a:t>
            </a:r>
            <a:r>
              <a:rPr dirty="0" sz="2100" spc="5">
                <a:latin typeface="Arial"/>
                <a:cs typeface="Arial"/>
              </a:rPr>
              <a:t>interactive </a:t>
            </a:r>
            <a:r>
              <a:rPr dirty="0" sz="2100">
                <a:latin typeface="Arial"/>
                <a:cs typeface="Arial"/>
              </a:rPr>
              <a:t>quizzes </a:t>
            </a:r>
            <a:r>
              <a:rPr dirty="0" sz="2100" spc="-10">
                <a:latin typeface="Arial"/>
                <a:cs typeface="Arial"/>
              </a:rPr>
              <a:t>and  </a:t>
            </a:r>
            <a:r>
              <a:rPr dirty="0" sz="2100" spc="5">
                <a:latin typeface="Arial"/>
                <a:cs typeface="Arial"/>
              </a:rPr>
              <a:t>data.</a:t>
            </a:r>
            <a:endParaRPr sz="2100">
              <a:latin typeface="Arial"/>
              <a:cs typeface="Arial"/>
            </a:endParaRPr>
          </a:p>
          <a:p>
            <a:pPr marL="274320" marR="234315" indent="-262255">
              <a:lnSpc>
                <a:spcPts val="2530"/>
              </a:lnSpc>
              <a:spcBef>
                <a:spcPts val="15"/>
              </a:spcBef>
              <a:buChar char="●"/>
              <a:tabLst>
                <a:tab pos="274955" algn="l"/>
              </a:tabLst>
            </a:pPr>
            <a:r>
              <a:rPr dirty="0" sz="2100" spc="25">
                <a:latin typeface="Arial"/>
                <a:cs typeface="Arial"/>
              </a:rPr>
              <a:t>Instructors </a:t>
            </a:r>
            <a:r>
              <a:rPr dirty="0" sz="2100" spc="5">
                <a:latin typeface="Arial"/>
                <a:cs typeface="Arial"/>
              </a:rPr>
              <a:t>can </a:t>
            </a:r>
            <a:r>
              <a:rPr dirty="0" sz="2100">
                <a:latin typeface="Arial"/>
                <a:cs typeface="Arial"/>
              </a:rPr>
              <a:t>create</a:t>
            </a:r>
            <a:r>
              <a:rPr dirty="0" sz="2100" spc="-250">
                <a:latin typeface="Arial"/>
                <a:cs typeface="Arial"/>
              </a:rPr>
              <a:t> </a:t>
            </a:r>
            <a:r>
              <a:rPr dirty="0" sz="2100" spc="10">
                <a:latin typeface="Arial"/>
                <a:cs typeface="Arial"/>
              </a:rPr>
              <a:t>courses  using </a:t>
            </a:r>
            <a:r>
              <a:rPr dirty="0" sz="2100" spc="-15">
                <a:latin typeface="Arial"/>
                <a:cs typeface="Arial"/>
              </a:rPr>
              <a:t>pre-created </a:t>
            </a:r>
            <a:r>
              <a:rPr dirty="0" sz="2100" spc="10">
                <a:latin typeface="Arial"/>
                <a:cs typeface="Arial"/>
              </a:rPr>
              <a:t>lessons </a:t>
            </a:r>
            <a:r>
              <a:rPr dirty="0" sz="2100" spc="85">
                <a:latin typeface="Arial"/>
                <a:cs typeface="Arial"/>
              </a:rPr>
              <a:t>of  </a:t>
            </a:r>
            <a:r>
              <a:rPr dirty="0" sz="2100" spc="15">
                <a:latin typeface="Arial"/>
                <a:cs typeface="Arial"/>
              </a:rPr>
              <a:t>their</a:t>
            </a:r>
            <a:r>
              <a:rPr dirty="0" sz="2100" spc="-75">
                <a:latin typeface="Arial"/>
                <a:cs typeface="Arial"/>
              </a:rPr>
              <a:t> </a:t>
            </a:r>
            <a:r>
              <a:rPr dirty="0" sz="2100" spc="10">
                <a:latin typeface="Arial"/>
                <a:cs typeface="Arial"/>
              </a:rPr>
              <a:t>choosing.</a:t>
            </a:r>
            <a:endParaRPr sz="2100">
              <a:latin typeface="Arial"/>
              <a:cs typeface="Arial"/>
            </a:endParaRPr>
          </a:p>
          <a:p>
            <a:pPr marL="274320" indent="-262255">
              <a:lnSpc>
                <a:spcPts val="2175"/>
              </a:lnSpc>
              <a:buChar char="●"/>
              <a:tabLst>
                <a:tab pos="274955" algn="l"/>
              </a:tabLst>
            </a:pPr>
            <a:r>
              <a:rPr dirty="0" sz="2100">
                <a:latin typeface="Arial"/>
                <a:cs typeface="Arial"/>
              </a:rPr>
              <a:t>Instructors can</a:t>
            </a:r>
            <a:r>
              <a:rPr dirty="0" sz="2100" spc="-5">
                <a:latin typeface="Arial"/>
                <a:cs typeface="Arial"/>
              </a:rPr>
              <a:t> </a:t>
            </a:r>
            <a:r>
              <a:rPr dirty="0" sz="2100">
                <a:latin typeface="Arial"/>
                <a:cs typeface="Arial"/>
              </a:rPr>
              <a:t>create/delete/</a:t>
            </a:r>
            <a:endParaRPr sz="2100">
              <a:latin typeface="Arial"/>
              <a:cs typeface="Arial"/>
            </a:endParaRPr>
          </a:p>
          <a:p>
            <a:pPr marL="274320">
              <a:lnSpc>
                <a:spcPct val="100000"/>
              </a:lnSpc>
              <a:spcBef>
                <a:spcPts val="15"/>
              </a:spcBef>
            </a:pPr>
            <a:r>
              <a:rPr dirty="0" sz="2100" spc="-5">
                <a:latin typeface="Arial"/>
                <a:cs typeface="Arial"/>
              </a:rPr>
              <a:t>edit </a:t>
            </a:r>
            <a:r>
              <a:rPr dirty="0" sz="2100">
                <a:latin typeface="Arial"/>
                <a:cs typeface="Arial"/>
              </a:rPr>
              <a:t>students in their</a:t>
            </a:r>
            <a:r>
              <a:rPr dirty="0" sz="2100" spc="-5">
                <a:latin typeface="Arial"/>
                <a:cs typeface="Arial"/>
              </a:rPr>
              <a:t> </a:t>
            </a:r>
            <a:r>
              <a:rPr dirty="0" sz="2100">
                <a:latin typeface="Arial"/>
                <a:cs typeface="Arial"/>
              </a:rPr>
              <a:t>course</a:t>
            </a:r>
            <a:endParaRPr sz="2100">
              <a:latin typeface="Arial"/>
              <a:cs typeface="Arial"/>
            </a:endParaRPr>
          </a:p>
          <a:p>
            <a:pPr marL="274320" marR="212725" indent="-262255">
              <a:lnSpc>
                <a:spcPct val="100600"/>
              </a:lnSpc>
              <a:spcBef>
                <a:spcPts val="285"/>
              </a:spcBef>
              <a:buChar char="●"/>
              <a:tabLst>
                <a:tab pos="274955" algn="l"/>
              </a:tabLst>
            </a:pPr>
            <a:r>
              <a:rPr dirty="0" sz="2100">
                <a:latin typeface="Arial"/>
                <a:cs typeface="Arial"/>
              </a:rPr>
              <a:t>Students </a:t>
            </a:r>
            <a:r>
              <a:rPr dirty="0" sz="2100" spc="5">
                <a:latin typeface="Arial"/>
                <a:cs typeface="Arial"/>
              </a:rPr>
              <a:t>can </a:t>
            </a:r>
            <a:r>
              <a:rPr dirty="0" sz="2100">
                <a:latin typeface="Arial"/>
                <a:cs typeface="Arial"/>
              </a:rPr>
              <a:t>view </a:t>
            </a:r>
            <a:r>
              <a:rPr dirty="0" sz="2100" spc="-10">
                <a:latin typeface="Arial"/>
                <a:cs typeface="Arial"/>
              </a:rPr>
              <a:t>and</a:t>
            </a:r>
            <a:r>
              <a:rPr dirty="0" sz="2100" spc="-320">
                <a:latin typeface="Arial"/>
                <a:cs typeface="Arial"/>
              </a:rPr>
              <a:t> </a:t>
            </a:r>
            <a:r>
              <a:rPr dirty="0" sz="2100" spc="20">
                <a:latin typeface="Arial"/>
                <a:cs typeface="Arial"/>
              </a:rPr>
              <a:t>interact  </a:t>
            </a:r>
            <a:r>
              <a:rPr dirty="0" sz="2100" spc="45">
                <a:latin typeface="Arial"/>
                <a:cs typeface="Arial"/>
              </a:rPr>
              <a:t>with </a:t>
            </a:r>
            <a:r>
              <a:rPr dirty="0" sz="2100" spc="10">
                <a:latin typeface="Arial"/>
                <a:cs typeface="Arial"/>
              </a:rPr>
              <a:t>courses </a:t>
            </a:r>
            <a:r>
              <a:rPr dirty="0" sz="2100" spc="-10">
                <a:latin typeface="Arial"/>
                <a:cs typeface="Arial"/>
              </a:rPr>
              <a:t>they </a:t>
            </a:r>
            <a:r>
              <a:rPr dirty="0" sz="2100">
                <a:latin typeface="Arial"/>
                <a:cs typeface="Arial"/>
              </a:rPr>
              <a:t>are</a:t>
            </a:r>
            <a:r>
              <a:rPr dirty="0" sz="2100" spc="-225">
                <a:latin typeface="Arial"/>
                <a:cs typeface="Arial"/>
              </a:rPr>
              <a:t> </a:t>
            </a:r>
            <a:r>
              <a:rPr dirty="0" sz="2100" spc="-5">
                <a:latin typeface="Arial"/>
                <a:cs typeface="Arial"/>
              </a:rPr>
              <a:t>in.</a:t>
            </a:r>
            <a:endParaRPr sz="2100">
              <a:latin typeface="Arial"/>
              <a:cs typeface="Arial"/>
            </a:endParaRPr>
          </a:p>
        </p:txBody>
      </p:sp>
      <p:grpSp>
        <p:nvGrpSpPr>
          <p:cNvPr id="18" name="object 18"/>
          <p:cNvGrpSpPr/>
          <p:nvPr/>
        </p:nvGrpSpPr>
        <p:grpSpPr>
          <a:xfrm>
            <a:off x="977395" y="8395446"/>
            <a:ext cx="13152119" cy="10015855"/>
            <a:chOff x="977395" y="8395446"/>
            <a:chExt cx="13152119" cy="10015855"/>
          </a:xfrm>
        </p:grpSpPr>
        <p:sp>
          <p:nvSpPr>
            <p:cNvPr id="19" name="object 19"/>
            <p:cNvSpPr/>
            <p:nvPr/>
          </p:nvSpPr>
          <p:spPr>
            <a:xfrm>
              <a:off x="10265971" y="8567752"/>
              <a:ext cx="1043513" cy="1043513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20" name="object 20"/>
            <p:cNvSpPr/>
            <p:nvPr/>
          </p:nvSpPr>
          <p:spPr>
            <a:xfrm>
              <a:off x="11703222" y="8567752"/>
              <a:ext cx="1706033" cy="1043513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21" name="object 21"/>
            <p:cNvSpPr/>
            <p:nvPr/>
          </p:nvSpPr>
          <p:spPr>
            <a:xfrm>
              <a:off x="12153911" y="9886012"/>
              <a:ext cx="1975227" cy="682289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/>
            <p:cNvSpPr/>
            <p:nvPr/>
          </p:nvSpPr>
          <p:spPr>
            <a:xfrm>
              <a:off x="10821888" y="9631380"/>
              <a:ext cx="1186754" cy="1186754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/>
            <p:cNvSpPr/>
            <p:nvPr/>
          </p:nvSpPr>
          <p:spPr>
            <a:xfrm>
              <a:off x="10121388" y="11056661"/>
              <a:ext cx="900638" cy="900646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/>
            <p:cNvSpPr/>
            <p:nvPr/>
          </p:nvSpPr>
          <p:spPr>
            <a:xfrm>
              <a:off x="11511536" y="10842181"/>
              <a:ext cx="1897044" cy="684275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/>
            <p:cNvSpPr/>
            <p:nvPr/>
          </p:nvSpPr>
          <p:spPr>
            <a:xfrm>
              <a:off x="10327509" y="12216971"/>
              <a:ext cx="2220675" cy="871774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/>
            <p:cNvSpPr/>
            <p:nvPr/>
          </p:nvSpPr>
          <p:spPr>
            <a:xfrm>
              <a:off x="12871384" y="11683282"/>
              <a:ext cx="871824" cy="899438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/>
            <p:cNvSpPr/>
            <p:nvPr/>
          </p:nvSpPr>
          <p:spPr>
            <a:xfrm>
              <a:off x="977395" y="8567752"/>
              <a:ext cx="3904473" cy="3861177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/>
            <p:cNvSpPr/>
            <p:nvPr/>
          </p:nvSpPr>
          <p:spPr>
            <a:xfrm>
              <a:off x="5511337" y="13799689"/>
              <a:ext cx="3865558" cy="2161179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/>
            <p:cNvSpPr/>
            <p:nvPr/>
          </p:nvSpPr>
          <p:spPr>
            <a:xfrm>
              <a:off x="5966522" y="16498382"/>
              <a:ext cx="3179367" cy="1912572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/>
            <p:cNvSpPr/>
            <p:nvPr/>
          </p:nvSpPr>
          <p:spPr>
            <a:xfrm>
              <a:off x="5808065" y="10971199"/>
              <a:ext cx="3558564" cy="1333365"/>
            </a:xfrm>
            <a:prstGeom prst="rect">
              <a:avLst/>
            </a:prstGeom>
            <a:blipFill>
              <a:blip r:embed="rId1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/>
            <p:cNvSpPr/>
            <p:nvPr/>
          </p:nvSpPr>
          <p:spPr>
            <a:xfrm>
              <a:off x="6216819" y="8395446"/>
              <a:ext cx="2384683" cy="1845288"/>
            </a:xfrm>
            <a:prstGeom prst="rect">
              <a:avLst/>
            </a:prstGeom>
            <a:blipFill>
              <a:blip r:embed="rId1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2" name="object 32"/>
          <p:cNvSpPr txBox="1"/>
          <p:nvPr/>
        </p:nvSpPr>
        <p:spPr>
          <a:xfrm>
            <a:off x="9806337" y="13846790"/>
            <a:ext cx="4387215" cy="469011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algn="ctr" marL="12700" marR="5080" indent="-4445">
              <a:lnSpc>
                <a:spcPct val="98900"/>
              </a:lnSpc>
              <a:spcBef>
                <a:spcPts val="125"/>
              </a:spcBef>
            </a:pPr>
            <a:r>
              <a:rPr dirty="0" sz="2200" spc="-15">
                <a:latin typeface="Arial"/>
                <a:cs typeface="Arial"/>
              </a:rPr>
              <a:t>In </a:t>
            </a:r>
            <a:r>
              <a:rPr dirty="0" sz="2200" spc="35">
                <a:latin typeface="Arial"/>
                <a:cs typeface="Arial"/>
              </a:rPr>
              <a:t>this </a:t>
            </a:r>
            <a:r>
              <a:rPr dirty="0" sz="2200" spc="-5">
                <a:latin typeface="Arial"/>
                <a:cs typeface="Arial"/>
              </a:rPr>
              <a:t>second </a:t>
            </a:r>
            <a:r>
              <a:rPr dirty="0" sz="2200" spc="15">
                <a:latin typeface="Arial"/>
                <a:cs typeface="Arial"/>
              </a:rPr>
              <a:t>iteration </a:t>
            </a:r>
            <a:r>
              <a:rPr dirty="0" sz="2200" spc="85">
                <a:latin typeface="Arial"/>
                <a:cs typeface="Arial"/>
              </a:rPr>
              <a:t>of </a:t>
            </a:r>
            <a:r>
              <a:rPr dirty="0" sz="2200" spc="5">
                <a:latin typeface="Arial"/>
                <a:cs typeface="Arial"/>
              </a:rPr>
              <a:t>the  </a:t>
            </a:r>
            <a:r>
              <a:rPr dirty="0" sz="2200" spc="35">
                <a:latin typeface="Arial"/>
                <a:cs typeface="Arial"/>
              </a:rPr>
              <a:t>MathBotics </a:t>
            </a:r>
            <a:r>
              <a:rPr dirty="0" sz="2200" spc="-5">
                <a:latin typeface="Arial"/>
                <a:cs typeface="Arial"/>
              </a:rPr>
              <a:t>project, we aimed to  enhance the very robust first  iteration of the project. Instructors  now have more control over their  courses by being able to </a:t>
            </a:r>
            <a:r>
              <a:rPr dirty="0" sz="2200" spc="-10">
                <a:latin typeface="Arial"/>
                <a:cs typeface="Arial"/>
              </a:rPr>
              <a:t>now  </a:t>
            </a:r>
            <a:r>
              <a:rPr dirty="0" sz="2200" spc="-5">
                <a:latin typeface="Arial"/>
                <a:cs typeface="Arial"/>
              </a:rPr>
              <a:t>delete and edit their students. They  can also view their progress </a:t>
            </a:r>
            <a:r>
              <a:rPr dirty="0" sz="2200" spc="-10">
                <a:latin typeface="Arial"/>
                <a:cs typeface="Arial"/>
              </a:rPr>
              <a:t>with  </a:t>
            </a:r>
            <a:r>
              <a:rPr dirty="0" sz="2200" spc="-5">
                <a:latin typeface="Arial"/>
                <a:cs typeface="Arial"/>
              </a:rPr>
              <a:t>the new addition of a grade </a:t>
            </a:r>
            <a:r>
              <a:rPr dirty="0" sz="2200" spc="-10">
                <a:latin typeface="Arial"/>
                <a:cs typeface="Arial"/>
              </a:rPr>
              <a:t>book,  </a:t>
            </a:r>
            <a:r>
              <a:rPr dirty="0" sz="2200" spc="-5">
                <a:latin typeface="Arial"/>
                <a:cs typeface="Arial"/>
              </a:rPr>
              <a:t>which students can also </a:t>
            </a:r>
            <a:r>
              <a:rPr dirty="0" sz="2200" spc="-10">
                <a:latin typeface="Arial"/>
                <a:cs typeface="Arial"/>
              </a:rPr>
              <a:t>interact</a:t>
            </a:r>
            <a:endParaRPr sz="2200">
              <a:latin typeface="Arial"/>
              <a:cs typeface="Arial"/>
            </a:endParaRPr>
          </a:p>
          <a:p>
            <a:pPr algn="ctr" marL="90170" marR="81915" indent="-2540">
              <a:lnSpc>
                <a:spcPct val="100000"/>
              </a:lnSpc>
              <a:spcBef>
                <a:spcPts val="5"/>
              </a:spcBef>
            </a:pPr>
            <a:r>
              <a:rPr dirty="0" sz="2200" spc="-5">
                <a:latin typeface="Arial"/>
                <a:cs typeface="Arial"/>
              </a:rPr>
              <a:t>with, but with a much limited view  that only applies to them. The </a:t>
            </a:r>
            <a:r>
              <a:rPr dirty="0" sz="2200" spc="-10">
                <a:latin typeface="Arial"/>
                <a:cs typeface="Arial"/>
              </a:rPr>
              <a:t>app  </a:t>
            </a:r>
            <a:r>
              <a:rPr dirty="0" sz="2200" spc="-5">
                <a:latin typeface="Arial"/>
                <a:cs typeface="Arial"/>
              </a:rPr>
              <a:t>was also made more user friendly  and </a:t>
            </a:r>
            <a:r>
              <a:rPr dirty="0" sz="2200" spc="-10">
                <a:latin typeface="Arial"/>
                <a:cs typeface="Arial"/>
              </a:rPr>
              <a:t>accessible </a:t>
            </a:r>
            <a:r>
              <a:rPr dirty="0" sz="2200" spc="-5">
                <a:latin typeface="Arial"/>
                <a:cs typeface="Arial"/>
              </a:rPr>
              <a:t>to all our</a:t>
            </a:r>
            <a:r>
              <a:rPr dirty="0" sz="2200">
                <a:latin typeface="Arial"/>
                <a:cs typeface="Arial"/>
              </a:rPr>
              <a:t> </a:t>
            </a:r>
            <a:r>
              <a:rPr dirty="0" sz="2200" spc="-10">
                <a:latin typeface="Arial"/>
                <a:cs typeface="Arial"/>
              </a:rPr>
              <a:t>users.</a:t>
            </a:r>
            <a:endParaRPr sz="2200">
              <a:latin typeface="Arial"/>
              <a:cs typeface="Arial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5654515" y="12580797"/>
            <a:ext cx="3794760" cy="344805"/>
          </a:xfrm>
          <a:prstGeom prst="rect">
            <a:avLst/>
          </a:prstGeom>
        </p:spPr>
        <p:txBody>
          <a:bodyPr wrap="square" lIns="0" tIns="31115" rIns="0" bIns="0" rtlCol="0" vert="horz">
            <a:spAutoFit/>
          </a:bodyPr>
          <a:lstStyle/>
          <a:p>
            <a:pPr marL="12700" marR="5080">
              <a:lnSpc>
                <a:spcPts val="1190"/>
              </a:lnSpc>
              <a:spcBef>
                <a:spcPts val="245"/>
              </a:spcBef>
            </a:pPr>
            <a:r>
              <a:rPr dirty="0" sz="1100" spc="-5">
                <a:latin typeface="Arial"/>
                <a:cs typeface="Arial"/>
              </a:rPr>
              <a:t>Figure 3: </a:t>
            </a:r>
            <a:r>
              <a:rPr dirty="0" sz="1100">
                <a:latin typeface="Arial"/>
                <a:cs typeface="Arial"/>
              </a:rPr>
              <a:t>Backend </a:t>
            </a:r>
            <a:r>
              <a:rPr dirty="0" sz="1100" spc="-5">
                <a:latin typeface="Arial"/>
                <a:cs typeface="Arial"/>
              </a:rPr>
              <a:t>Class Diagram </a:t>
            </a:r>
            <a:r>
              <a:rPr dirty="0" sz="1100">
                <a:latin typeface="Arial"/>
                <a:cs typeface="Arial"/>
              </a:rPr>
              <a:t>(Graphql Schema </a:t>
            </a:r>
            <a:r>
              <a:rPr dirty="0" sz="1100" spc="-5">
                <a:latin typeface="Arial"/>
                <a:cs typeface="Arial"/>
              </a:rPr>
              <a:t>of newly  added</a:t>
            </a:r>
            <a:r>
              <a:rPr dirty="0" sz="1100" spc="-10">
                <a:latin typeface="Arial"/>
                <a:cs typeface="Arial"/>
              </a:rPr>
              <a:t> </a:t>
            </a:r>
            <a:r>
              <a:rPr dirty="0" sz="1100">
                <a:latin typeface="Arial"/>
                <a:cs typeface="Arial"/>
              </a:rPr>
              <a:t>mutations)</a:t>
            </a:r>
            <a:endParaRPr sz="1100">
              <a:latin typeface="Arial"/>
              <a:cs typeface="Arial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6004813" y="10562347"/>
            <a:ext cx="227457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5">
                <a:latin typeface="Arial"/>
                <a:cs typeface="Arial"/>
              </a:rPr>
              <a:t>Figure 2: Logout </a:t>
            </a:r>
            <a:r>
              <a:rPr dirty="0" sz="1100">
                <a:latin typeface="Arial"/>
                <a:cs typeface="Arial"/>
              </a:rPr>
              <a:t>Sequence</a:t>
            </a:r>
            <a:r>
              <a:rPr dirty="0" sz="1100" spc="-70">
                <a:latin typeface="Arial"/>
                <a:cs typeface="Arial"/>
              </a:rPr>
              <a:t> </a:t>
            </a:r>
            <a:r>
              <a:rPr dirty="0" sz="1100" spc="-5">
                <a:latin typeface="Arial"/>
                <a:cs typeface="Arial"/>
              </a:rPr>
              <a:t>Diagram</a:t>
            </a:r>
            <a:endParaRPr sz="1100">
              <a:latin typeface="Arial"/>
              <a:cs typeface="Arial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1078747" y="12670773"/>
            <a:ext cx="4177029" cy="358775"/>
          </a:xfrm>
          <a:prstGeom prst="rect">
            <a:avLst/>
          </a:prstGeom>
        </p:spPr>
        <p:txBody>
          <a:bodyPr wrap="square" lIns="0" tIns="19050" rIns="0" bIns="0" rtlCol="0" vert="horz">
            <a:spAutoFit/>
          </a:bodyPr>
          <a:lstStyle/>
          <a:p>
            <a:pPr marL="12700" marR="5080">
              <a:lnSpc>
                <a:spcPts val="1310"/>
              </a:lnSpc>
              <a:spcBef>
                <a:spcPts val="150"/>
              </a:spcBef>
            </a:pPr>
            <a:r>
              <a:rPr dirty="0" sz="1100" spc="-5">
                <a:latin typeface="Arial"/>
                <a:cs typeface="Arial"/>
              </a:rPr>
              <a:t>Figure 1: The </a:t>
            </a:r>
            <a:r>
              <a:rPr dirty="0" sz="1100">
                <a:latin typeface="Arial"/>
                <a:cs typeface="Arial"/>
              </a:rPr>
              <a:t>system </a:t>
            </a:r>
            <a:r>
              <a:rPr dirty="0" sz="1100" spc="-5">
                <a:latin typeface="Arial"/>
                <a:cs typeface="Arial"/>
              </a:rPr>
              <a:t>architecture </a:t>
            </a:r>
            <a:r>
              <a:rPr dirty="0" sz="1100" spc="-10">
                <a:latin typeface="Arial"/>
                <a:cs typeface="Arial"/>
              </a:rPr>
              <a:t>layer-by-layer, </a:t>
            </a:r>
            <a:r>
              <a:rPr dirty="0" sz="1100" spc="-5">
                <a:latin typeface="Arial"/>
                <a:cs typeface="Arial"/>
              </a:rPr>
              <a:t>beginning with the  Client and ending in the</a:t>
            </a:r>
            <a:r>
              <a:rPr dirty="0" sz="1100" spc="-15">
                <a:latin typeface="Arial"/>
                <a:cs typeface="Arial"/>
              </a:rPr>
              <a:t> </a:t>
            </a:r>
            <a:r>
              <a:rPr dirty="0" sz="1100" spc="-5">
                <a:latin typeface="Arial"/>
                <a:cs typeface="Arial"/>
              </a:rPr>
              <a:t>Database</a:t>
            </a:r>
            <a:endParaRPr sz="1100">
              <a:latin typeface="Arial"/>
              <a:cs typeface="Arial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5409648" y="16048048"/>
            <a:ext cx="4221480" cy="358775"/>
          </a:xfrm>
          <a:prstGeom prst="rect">
            <a:avLst/>
          </a:prstGeom>
        </p:spPr>
        <p:txBody>
          <a:bodyPr wrap="square" lIns="0" tIns="19050" rIns="0" bIns="0" rtlCol="0" vert="horz">
            <a:spAutoFit/>
          </a:bodyPr>
          <a:lstStyle/>
          <a:p>
            <a:pPr marL="12700" marR="5080">
              <a:lnSpc>
                <a:spcPts val="1310"/>
              </a:lnSpc>
              <a:spcBef>
                <a:spcPts val="150"/>
              </a:spcBef>
            </a:pPr>
            <a:r>
              <a:rPr dirty="0" sz="1100" spc="-5">
                <a:latin typeface="Arial"/>
                <a:cs typeface="Arial"/>
              </a:rPr>
              <a:t>Figure 4: GraphQL playground detailing the </a:t>
            </a:r>
            <a:r>
              <a:rPr dirty="0" sz="1100">
                <a:latin typeface="Arial"/>
                <a:cs typeface="Arial"/>
              </a:rPr>
              <a:t>relationships </a:t>
            </a:r>
            <a:r>
              <a:rPr dirty="0" sz="1100" spc="-5">
                <a:latin typeface="Arial"/>
                <a:cs typeface="Arial"/>
              </a:rPr>
              <a:t>among the  backend</a:t>
            </a:r>
            <a:r>
              <a:rPr dirty="0" sz="1100" spc="-10">
                <a:latin typeface="Arial"/>
                <a:cs typeface="Arial"/>
              </a:rPr>
              <a:t> </a:t>
            </a:r>
            <a:r>
              <a:rPr dirty="0" sz="1100" spc="-5">
                <a:latin typeface="Arial"/>
                <a:cs typeface="Arial"/>
              </a:rPr>
              <a:t>entities.</a:t>
            </a:r>
            <a:endParaRPr sz="1100">
              <a:latin typeface="Arial"/>
              <a:cs typeface="Arial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5444562" y="18471536"/>
            <a:ext cx="3918585" cy="342900"/>
          </a:xfrm>
          <a:prstGeom prst="rect">
            <a:avLst/>
          </a:prstGeom>
        </p:spPr>
        <p:txBody>
          <a:bodyPr wrap="square" lIns="0" tIns="32384" rIns="0" bIns="0" rtlCol="0" vert="horz">
            <a:spAutoFit/>
          </a:bodyPr>
          <a:lstStyle/>
          <a:p>
            <a:pPr marL="12700" marR="5080">
              <a:lnSpc>
                <a:spcPts val="1180"/>
              </a:lnSpc>
              <a:spcBef>
                <a:spcPts val="254"/>
              </a:spcBef>
            </a:pPr>
            <a:r>
              <a:rPr dirty="0" sz="1100" spc="-5">
                <a:latin typeface="Arial"/>
                <a:cs typeface="Arial"/>
              </a:rPr>
              <a:t>Figure 5: The edit </a:t>
            </a:r>
            <a:r>
              <a:rPr dirty="0" sz="1100">
                <a:latin typeface="Arial"/>
                <a:cs typeface="Arial"/>
              </a:rPr>
              <a:t>student </a:t>
            </a:r>
            <a:r>
              <a:rPr dirty="0" sz="1100" spc="-5">
                <a:latin typeface="Arial"/>
                <a:cs typeface="Arial"/>
              </a:rPr>
              <a:t>page, demonstrating the edit, delete,  and delete all buttons </a:t>
            </a:r>
            <a:r>
              <a:rPr dirty="0" sz="1100">
                <a:latin typeface="Arial"/>
                <a:cs typeface="Arial"/>
              </a:rPr>
              <a:t>that </a:t>
            </a:r>
            <a:r>
              <a:rPr dirty="0" sz="1100" spc="-5">
                <a:latin typeface="Arial"/>
                <a:cs typeface="Arial"/>
              </a:rPr>
              <a:t>were</a:t>
            </a:r>
            <a:r>
              <a:rPr dirty="0" sz="1100" spc="-15">
                <a:latin typeface="Arial"/>
                <a:cs typeface="Arial"/>
              </a:rPr>
              <a:t> </a:t>
            </a:r>
            <a:r>
              <a:rPr dirty="0" sz="1100" spc="-5">
                <a:latin typeface="Arial"/>
                <a:cs typeface="Arial"/>
              </a:rPr>
              <a:t>added.</a:t>
            </a:r>
            <a:endParaRPr sz="1100">
              <a:latin typeface="Arial"/>
              <a:cs typeface="Arial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1360959" y="13947061"/>
            <a:ext cx="3132455" cy="103251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ctr" marL="12700" marR="5080" indent="-2540">
              <a:lnSpc>
                <a:spcPct val="100000"/>
              </a:lnSpc>
              <a:spcBef>
                <a:spcPts val="95"/>
              </a:spcBef>
            </a:pPr>
            <a:r>
              <a:rPr dirty="0" sz="2200" spc="-40">
                <a:latin typeface="Arial"/>
                <a:cs typeface="Arial"/>
              </a:rPr>
              <a:t>The </a:t>
            </a:r>
            <a:r>
              <a:rPr dirty="0" sz="2200" spc="5">
                <a:latin typeface="Arial"/>
                <a:cs typeface="Arial"/>
              </a:rPr>
              <a:t>code </a:t>
            </a:r>
            <a:r>
              <a:rPr dirty="0" sz="2200" spc="15">
                <a:latin typeface="Arial"/>
                <a:cs typeface="Arial"/>
              </a:rPr>
              <a:t>was linted </a:t>
            </a:r>
            <a:r>
              <a:rPr dirty="0" sz="2200" spc="-15">
                <a:latin typeface="Arial"/>
                <a:cs typeface="Arial"/>
              </a:rPr>
              <a:t>and  </a:t>
            </a:r>
            <a:r>
              <a:rPr dirty="0" sz="2200" spc="40">
                <a:latin typeface="Arial"/>
                <a:cs typeface="Arial"/>
              </a:rPr>
              <a:t>formatted </a:t>
            </a:r>
            <a:r>
              <a:rPr dirty="0" sz="2200" spc="45">
                <a:latin typeface="Arial"/>
                <a:cs typeface="Arial"/>
              </a:rPr>
              <a:t>with </a:t>
            </a:r>
            <a:r>
              <a:rPr dirty="0" sz="2200" spc="-5">
                <a:latin typeface="Arial"/>
                <a:cs typeface="Arial"/>
              </a:rPr>
              <a:t>Eslint</a:t>
            </a:r>
            <a:r>
              <a:rPr dirty="0" sz="2200" spc="-345">
                <a:latin typeface="Arial"/>
                <a:cs typeface="Arial"/>
              </a:rPr>
              <a:t> </a:t>
            </a:r>
            <a:r>
              <a:rPr dirty="0" sz="2200" spc="-15">
                <a:latin typeface="Arial"/>
                <a:cs typeface="Arial"/>
              </a:rPr>
              <a:t>and  </a:t>
            </a:r>
            <a:r>
              <a:rPr dirty="0" sz="2200">
                <a:latin typeface="Arial"/>
                <a:cs typeface="Arial"/>
              </a:rPr>
              <a:t>Prettier</a:t>
            </a:r>
            <a:r>
              <a:rPr dirty="0" sz="2200" spc="-80">
                <a:latin typeface="Arial"/>
                <a:cs typeface="Arial"/>
              </a:rPr>
              <a:t> </a:t>
            </a:r>
            <a:r>
              <a:rPr dirty="0" sz="2200" spc="-20">
                <a:latin typeface="Arial"/>
                <a:cs typeface="Arial"/>
              </a:rPr>
              <a:t>respectively.</a:t>
            </a:r>
            <a:endParaRPr sz="2200">
              <a:latin typeface="Arial"/>
              <a:cs typeface="Arial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944169" y="15290826"/>
            <a:ext cx="4036695" cy="103251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ctr" marL="12700" marR="5080">
              <a:lnSpc>
                <a:spcPct val="100000"/>
              </a:lnSpc>
              <a:spcBef>
                <a:spcPts val="95"/>
              </a:spcBef>
            </a:pPr>
            <a:r>
              <a:rPr dirty="0" sz="2200" spc="-10">
                <a:latin typeface="Arial"/>
                <a:cs typeface="Arial"/>
              </a:rPr>
              <a:t>Tests </a:t>
            </a:r>
            <a:r>
              <a:rPr dirty="0" sz="2200" spc="-20">
                <a:latin typeface="Arial"/>
                <a:cs typeface="Arial"/>
              </a:rPr>
              <a:t>were </a:t>
            </a:r>
            <a:r>
              <a:rPr dirty="0" sz="2200" spc="-30">
                <a:latin typeface="Arial"/>
                <a:cs typeface="Arial"/>
              </a:rPr>
              <a:t>ran </a:t>
            </a:r>
            <a:r>
              <a:rPr dirty="0" sz="2200" spc="-15">
                <a:latin typeface="Arial"/>
                <a:cs typeface="Arial"/>
              </a:rPr>
              <a:t>and </a:t>
            </a:r>
            <a:r>
              <a:rPr dirty="0" sz="2200" spc="30">
                <a:latin typeface="Arial"/>
                <a:cs typeface="Arial"/>
              </a:rPr>
              <a:t>written</a:t>
            </a:r>
            <a:r>
              <a:rPr dirty="0" sz="2200" spc="-285">
                <a:latin typeface="Arial"/>
                <a:cs typeface="Arial"/>
              </a:rPr>
              <a:t> </a:t>
            </a:r>
            <a:r>
              <a:rPr dirty="0" sz="2200" spc="5">
                <a:latin typeface="Arial"/>
                <a:cs typeface="Arial"/>
              </a:rPr>
              <a:t>using  </a:t>
            </a:r>
            <a:r>
              <a:rPr dirty="0" sz="2200" spc="45">
                <a:latin typeface="Arial"/>
                <a:cs typeface="Arial"/>
              </a:rPr>
              <a:t>Jest </a:t>
            </a:r>
            <a:r>
              <a:rPr dirty="0" sz="2200" spc="60">
                <a:latin typeface="Arial"/>
                <a:cs typeface="Arial"/>
              </a:rPr>
              <a:t>for </a:t>
            </a:r>
            <a:r>
              <a:rPr dirty="0" sz="2200" spc="25">
                <a:latin typeface="Arial"/>
                <a:cs typeface="Arial"/>
              </a:rPr>
              <a:t>both </a:t>
            </a:r>
            <a:r>
              <a:rPr dirty="0" sz="2200" spc="10">
                <a:latin typeface="Arial"/>
                <a:cs typeface="Arial"/>
              </a:rPr>
              <a:t>integration </a:t>
            </a:r>
            <a:r>
              <a:rPr dirty="0" sz="2200" spc="-15">
                <a:latin typeface="Arial"/>
                <a:cs typeface="Arial"/>
              </a:rPr>
              <a:t>and  </a:t>
            </a:r>
            <a:r>
              <a:rPr dirty="0" sz="2200" spc="25">
                <a:latin typeface="Arial"/>
                <a:cs typeface="Arial"/>
              </a:rPr>
              <a:t>unit</a:t>
            </a:r>
            <a:r>
              <a:rPr dirty="0" sz="2200" spc="-75">
                <a:latin typeface="Arial"/>
                <a:cs typeface="Arial"/>
              </a:rPr>
              <a:t> </a:t>
            </a:r>
            <a:r>
              <a:rPr dirty="0" sz="2200" spc="20">
                <a:latin typeface="Arial"/>
                <a:cs typeface="Arial"/>
              </a:rPr>
              <a:t>testing.</a:t>
            </a:r>
            <a:endParaRPr sz="2200">
              <a:latin typeface="Arial"/>
              <a:cs typeface="Arial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999115" y="16634589"/>
            <a:ext cx="3853815" cy="204025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ctr" marL="12700" marR="5080" indent="-635">
              <a:lnSpc>
                <a:spcPct val="100000"/>
              </a:lnSpc>
              <a:spcBef>
                <a:spcPts val="95"/>
              </a:spcBef>
            </a:pPr>
            <a:r>
              <a:rPr dirty="0" sz="2200" spc="5">
                <a:latin typeface="Arial"/>
                <a:cs typeface="Arial"/>
              </a:rPr>
              <a:t>Integration </a:t>
            </a:r>
            <a:r>
              <a:rPr dirty="0" sz="2200" spc="-10">
                <a:latin typeface="Arial"/>
                <a:cs typeface="Arial"/>
              </a:rPr>
              <a:t>Testing </a:t>
            </a:r>
            <a:r>
              <a:rPr dirty="0" sz="2200" spc="15">
                <a:latin typeface="Arial"/>
                <a:cs typeface="Arial"/>
              </a:rPr>
              <a:t>was  </a:t>
            </a:r>
            <a:r>
              <a:rPr dirty="0" sz="2200" spc="35">
                <a:latin typeface="Arial"/>
                <a:cs typeface="Arial"/>
              </a:rPr>
              <a:t>facilitated </a:t>
            </a:r>
            <a:r>
              <a:rPr dirty="0" sz="2200" spc="45">
                <a:latin typeface="Arial"/>
                <a:cs typeface="Arial"/>
              </a:rPr>
              <a:t>with </a:t>
            </a:r>
            <a:r>
              <a:rPr dirty="0" sz="2200" spc="5">
                <a:latin typeface="Arial"/>
                <a:cs typeface="Arial"/>
              </a:rPr>
              <a:t>the  </a:t>
            </a:r>
            <a:r>
              <a:rPr dirty="0" sz="2200" spc="20">
                <a:latin typeface="Arial"/>
                <a:cs typeface="Arial"/>
              </a:rPr>
              <a:t>implementation </a:t>
            </a:r>
            <a:r>
              <a:rPr dirty="0" sz="2200" spc="85">
                <a:latin typeface="Arial"/>
                <a:cs typeface="Arial"/>
              </a:rPr>
              <a:t>of  </a:t>
            </a:r>
            <a:r>
              <a:rPr dirty="0" sz="2200" spc="-15">
                <a:latin typeface="Arial"/>
                <a:cs typeface="Arial"/>
              </a:rPr>
              <a:t>ApolloServerTesting </a:t>
            </a:r>
            <a:r>
              <a:rPr dirty="0" sz="2200" spc="60">
                <a:latin typeface="Arial"/>
                <a:cs typeface="Arial"/>
              </a:rPr>
              <a:t>for</a:t>
            </a:r>
            <a:r>
              <a:rPr dirty="0" sz="2200" spc="-175">
                <a:latin typeface="Arial"/>
                <a:cs typeface="Arial"/>
              </a:rPr>
              <a:t> </a:t>
            </a:r>
            <a:r>
              <a:rPr dirty="0" sz="2200" spc="25">
                <a:latin typeface="Arial"/>
                <a:cs typeface="Arial"/>
              </a:rPr>
              <a:t>testing  </a:t>
            </a:r>
            <a:r>
              <a:rPr dirty="0" sz="2200" spc="-80">
                <a:latin typeface="Arial"/>
                <a:cs typeface="Arial"/>
              </a:rPr>
              <a:t>GraphQL </a:t>
            </a:r>
            <a:r>
              <a:rPr dirty="0" sz="2200" spc="-15">
                <a:latin typeface="Arial"/>
                <a:cs typeface="Arial"/>
              </a:rPr>
              <a:t>servers </a:t>
            </a:r>
            <a:r>
              <a:rPr dirty="0" sz="2200" spc="60">
                <a:latin typeface="Arial"/>
                <a:cs typeface="Arial"/>
              </a:rPr>
              <a:t>from </a:t>
            </a:r>
            <a:r>
              <a:rPr dirty="0" sz="2200" spc="-30">
                <a:latin typeface="Arial"/>
                <a:cs typeface="Arial"/>
              </a:rPr>
              <a:t>a  </a:t>
            </a:r>
            <a:r>
              <a:rPr dirty="0" sz="2200" spc="-25">
                <a:latin typeface="Arial"/>
                <a:cs typeface="Arial"/>
              </a:rPr>
              <a:t>request-level.</a:t>
            </a:r>
            <a:endParaRPr sz="2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2020-11-30T18:57:07Z</dcterms:created>
  <dcterms:modified xsi:type="dcterms:W3CDTF">2020-11-30T18:57:07Z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2020-11-30T00:00:00Z</vt:filetime>
  </property>
  <property fmtid="{D5CDD505-2E9C-101B-9397-08002B2CF9AE}" pid="3" name="Creator">
    <vt:lpwstr>Google</vt:lpwstr>
  </property>
  <property fmtid="{D5CDD505-2E9C-101B-9397-08002B2CF9AE}" pid="4" name="LastSaved">
    <vt:filetime>2020-11-30T00:00:00Z</vt:filetime>
  </property>
</Properties>
</file>