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sldIdLst>
    <p:sldId id="290" r:id="rId5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81E3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9"/>
    <p:restoredTop sz="94694"/>
  </p:normalViewPr>
  <p:slideViewPr>
    <p:cSldViewPr snapToGrid="0" snapToObjects="1">
      <p:cViewPr varScale="1">
        <p:scale>
          <a:sx n="18" d="100"/>
          <a:sy n="18" d="100"/>
        </p:scale>
        <p:origin x="30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621DCD8-8EA5-471D-9DB2-FAF212F91C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8E10276-EBF3-49C1-87F7-629215451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22B3915-F74F-466A-A218-530699309E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665" y="41267399"/>
            <a:ext cx="2651530" cy="22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5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EFA1C-AD67-42CB-8453-2876F71A55C6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8FA870-B1B1-4DEC-9AC9-E9343364F431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8B0F7F-7327-4AC6-95AB-455300B4EF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665" y="41269424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0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9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7" r:id="rId3"/>
    <p:sldLayoutId id="2147483748" r:id="rId4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jpg"/><Relationship Id="rId19" Type="http://schemas.openxmlformats.org/officeDocument/2006/relationships/image" Target="../media/image20.png"/><Relationship Id="rId4" Type="http://schemas.openxmlformats.org/officeDocument/2006/relationships/image" Target="../media/image5.jp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2">
            <a:extLst>
              <a:ext uri="{FF2B5EF4-FFF2-40B4-BE49-F238E27FC236}">
                <a16:creationId xmlns:a16="http://schemas.microsoft.com/office/drawing/2014/main" id="{3326A7EB-0544-4D3F-8620-608E176B1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833" y="41169369"/>
            <a:ext cx="25233383" cy="1441028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5493" tIns="27746" rIns="55493" bIns="27746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>
                <a:srgbClr val="3333CC"/>
              </a:buClr>
              <a:buNone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our Product owner Dr. Jean Hannan. I thank Dr. Masoud </a:t>
            </a:r>
            <a:r>
              <a:rPr lang="en-US" altLang="en-US" sz="3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his assistance and mentorship that I received throughout the senior design project. I also want to thank my group members especially Leonel, Rolando, Lawrence and </a:t>
            </a:r>
            <a:r>
              <a:rPr lang="en-US" altLang="en-US" sz="3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Hongru</a:t>
            </a: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all their help and hard work.</a:t>
            </a:r>
          </a:p>
        </p:txBody>
      </p:sp>
      <p:sp>
        <p:nvSpPr>
          <p:cNvPr id="4" name="Text Box 19">
            <a:extLst>
              <a:ext uri="{FF2B5EF4-FFF2-40B4-BE49-F238E27FC236}">
                <a16:creationId xmlns:a16="http://schemas.microsoft.com/office/drawing/2014/main" id="{987AAD38-3F70-4D75-84B6-AA1849F38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29" y="40482393"/>
            <a:ext cx="659918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0B115B5-F8D2-4A79-9D3B-4A38B45DC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832" y="335034"/>
            <a:ext cx="25125035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8800" b="1" dirty="0">
                <a:solidFill>
                  <a:srgbClr val="B6862C"/>
                </a:solidFill>
              </a:rPr>
              <a:t>School of Computing &amp; Information Sciences</a:t>
            </a:r>
          </a:p>
          <a:p>
            <a:pPr algn="ctr" eaLnBrk="1" hangingPunct="1"/>
            <a:r>
              <a:rPr lang="en-US" alt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Fall 2020 Senior Design Project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42AB64D0-3610-4A7D-B618-41E259C83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1484" y="3102761"/>
            <a:ext cx="27299515" cy="362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493" tIns="27746" rIns="55493" bIns="27746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 err="1">
                <a:solidFill>
                  <a:srgbClr val="081E3F"/>
                </a:solidFill>
              </a:rPr>
              <a:t>NuMom</a:t>
            </a:r>
            <a:r>
              <a:rPr lang="en-US" altLang="en-US" sz="10000" b="1" dirty="0">
                <a:solidFill>
                  <a:srgbClr val="081E3F"/>
                </a:solidFill>
              </a:rPr>
              <a:t>: Keeping Moms and Infants Healthy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Student: </a:t>
            </a:r>
            <a:r>
              <a:rPr lang="en-US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David Antunez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4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4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Jean Hannan</a:t>
            </a:r>
            <a:endParaRPr lang="en-US" altLang="ja-JP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4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4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Masoud </a:t>
            </a:r>
            <a:r>
              <a:rPr lang="en-US" altLang="en-US" sz="4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ja-JP" sz="4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29FD7EB-747A-4072-87C3-943FF7FA4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747636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2427A9B6-1837-4FBC-A93C-A5BBAE03C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1799" y="7470411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A983F3B7-960A-437D-AF44-6361E7FCD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7505913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B64B5CEA-9C02-43C1-B080-009892248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17152826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952C1C80-7086-4DA2-95AD-B70021D7D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1799" y="1715282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01F04685-644C-4E0E-A8A8-26A84BC0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17182374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43" name="Text Box 19">
            <a:extLst>
              <a:ext uri="{FF2B5EF4-FFF2-40B4-BE49-F238E27FC236}">
                <a16:creationId xmlns:a16="http://schemas.microsoft.com/office/drawing/2014/main" id="{C49BC42E-B457-414A-8885-A0E98A142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27641354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D3412856-FF01-40E1-A213-DFE48C646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1799" y="2764135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47" name="Text Box 19">
            <a:extLst>
              <a:ext uri="{FF2B5EF4-FFF2-40B4-BE49-F238E27FC236}">
                <a16:creationId xmlns:a16="http://schemas.microsoft.com/office/drawing/2014/main" id="{109ED16E-5B5C-42C5-A73B-0B225F50B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27670903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pic>
        <p:nvPicPr>
          <p:cNvPr id="18" name="Google Shape;104;p1">
            <a:extLst>
              <a:ext uri="{FF2B5EF4-FFF2-40B4-BE49-F238E27FC236}">
                <a16:creationId xmlns:a16="http://schemas.microsoft.com/office/drawing/2014/main" id="{D00F09F2-84DF-FF4C-8CBD-6FBD567C794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0347" y="335035"/>
            <a:ext cx="3351138" cy="321074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04;p1">
            <a:extLst>
              <a:ext uri="{FF2B5EF4-FFF2-40B4-BE49-F238E27FC236}">
                <a16:creationId xmlns:a16="http://schemas.microsoft.com/office/drawing/2014/main" id="{33D6564E-BEF5-FB44-8C93-3973A15FF811}"/>
              </a:ext>
            </a:extLst>
          </p:cNvPr>
          <p:cNvSpPr txBox="1"/>
          <p:nvPr/>
        </p:nvSpPr>
        <p:spPr>
          <a:xfrm>
            <a:off x="1983519" y="8157387"/>
            <a:ext cx="9315851" cy="8628384"/>
          </a:xfrm>
          <a:prstGeom prst="rect">
            <a:avLst/>
          </a:prstGeom>
          <a:noFill/>
          <a:ln w="63500" cap="flat" cmpd="sng">
            <a:solidFill>
              <a:srgbClr val="081E3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Miami low-income mothers have a difficult time obtaining </a:t>
            </a: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accurate health recources to assist with pregnancy, childcare, and safe-sex practice. This app provides them with a large amount of information that will increase the safety of these mothers and their infants.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Making sure that once registered these mothers are receiving alerts and if they need to update their information that the validity is checked to avoid misinformation.</a:t>
            </a: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04;p1">
            <a:extLst>
              <a:ext uri="{FF2B5EF4-FFF2-40B4-BE49-F238E27FC236}">
                <a16:creationId xmlns:a16="http://schemas.microsoft.com/office/drawing/2014/main" id="{08E6DB22-EF5D-F841-9418-4E9E185CEABE}"/>
              </a:ext>
            </a:extLst>
          </p:cNvPr>
          <p:cNvSpPr txBox="1"/>
          <p:nvPr/>
        </p:nvSpPr>
        <p:spPr>
          <a:xfrm>
            <a:off x="12254378" y="8192889"/>
            <a:ext cx="9315851" cy="8628384"/>
          </a:xfrm>
          <a:prstGeom prst="rect">
            <a:avLst/>
          </a:prstGeom>
          <a:noFill/>
          <a:ln w="63500" cap="flat" cmpd="sng">
            <a:solidFill>
              <a:srgbClr val="081E3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current system provides the user with information on shelters, clinics, STD’s, safe sex practices, and appointment creation.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formatting of the code is not concise and does not share a common style.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are no checks in place for when they user is updating their settings.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is not notifications library in place, to setup a system to alert moms when they have appointments.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</a:pP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104;p1">
            <a:extLst>
              <a:ext uri="{FF2B5EF4-FFF2-40B4-BE49-F238E27FC236}">
                <a16:creationId xmlns:a16="http://schemas.microsoft.com/office/drawing/2014/main" id="{3A9FC2C3-B908-8C42-BF16-462EA91FC839}"/>
              </a:ext>
            </a:extLst>
          </p:cNvPr>
          <p:cNvSpPr txBox="1"/>
          <p:nvPr/>
        </p:nvSpPr>
        <p:spPr>
          <a:xfrm>
            <a:off x="22525238" y="8219823"/>
            <a:ext cx="9315851" cy="8628384"/>
          </a:xfrm>
          <a:prstGeom prst="rect">
            <a:avLst/>
          </a:prstGeom>
          <a:noFill/>
          <a:ln w="63500" cap="flat" cmpd="sng">
            <a:solidFill>
              <a:srgbClr val="081E3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Within the settings page there needs to be checks placed to make sure that the user is not entering invalid information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Create an alert whenever the user is trying to save invalid information.</a:t>
            </a:r>
            <a:endParaRPr lang="en-US"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Notification library needs to be added to the packages, before implementing.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Setu</a:t>
            </a: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 and add proper tools/libraries to automatically format the code created and new code being written.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</a:pP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59DEE94-0164-A742-B83D-08FB34AC0F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294" y="17894014"/>
            <a:ext cx="10580076" cy="9647349"/>
          </a:xfrm>
          <a:prstGeom prst="rect">
            <a:avLst/>
          </a:prstGeom>
        </p:spPr>
      </p:pic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31571E1D-19D1-EE41-AFF4-C955F26B9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3515" y="17834286"/>
            <a:ext cx="10351723" cy="9682413"/>
          </a:xfrm>
          <a:prstGeom prst="rect">
            <a:avLst/>
          </a:prstGeom>
        </p:spPr>
      </p:pic>
      <p:pic>
        <p:nvPicPr>
          <p:cNvPr id="28" name="Google Shape;112;p1">
            <a:extLst>
              <a:ext uri="{FF2B5EF4-FFF2-40B4-BE49-F238E27FC236}">
                <a16:creationId xmlns:a16="http://schemas.microsoft.com/office/drawing/2014/main" id="{3CFAAE2F-A03E-5E44-AEAC-05A07A86600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271226" y="20776738"/>
            <a:ext cx="2019300" cy="226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115;p1">
            <a:extLst>
              <a:ext uri="{FF2B5EF4-FFF2-40B4-BE49-F238E27FC236}">
                <a16:creationId xmlns:a16="http://schemas.microsoft.com/office/drawing/2014/main" id="{AC1E4194-338D-5440-8D59-6DC4193C61C0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785343" y="24564254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3C86392-3A6F-6347-8366-08C17CB5BC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732439" y="17295202"/>
            <a:ext cx="7620000" cy="4279900"/>
          </a:xfrm>
          <a:prstGeom prst="rect">
            <a:avLst/>
          </a:prstGeom>
        </p:spPr>
      </p:pic>
      <p:pic>
        <p:nvPicPr>
          <p:cNvPr id="31" name="Picture 30" descr="Logo&#10;&#10;Description automatically generated">
            <a:extLst>
              <a:ext uri="{FF2B5EF4-FFF2-40B4-BE49-F238E27FC236}">
                <a16:creationId xmlns:a16="http://schemas.microsoft.com/office/drawing/2014/main" id="{DF4EC5ED-00C9-ED4C-8AB3-30791CC42C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79888" y="21187438"/>
            <a:ext cx="2476626" cy="2476626"/>
          </a:xfrm>
          <a:prstGeom prst="rect">
            <a:avLst/>
          </a:prstGeom>
        </p:spPr>
      </p:pic>
      <p:pic>
        <p:nvPicPr>
          <p:cNvPr id="32" name="Google Shape;114;p1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A0D712-2F38-B747-92CA-8D6C49B94FCA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209314" y="23464706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118;p1">
            <a:extLst>
              <a:ext uri="{FF2B5EF4-FFF2-40B4-BE49-F238E27FC236}">
                <a16:creationId xmlns:a16="http://schemas.microsoft.com/office/drawing/2014/main" id="{D1C20B0B-BF68-E749-B84E-0AB71A69F9D8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956514" y="25165002"/>
            <a:ext cx="3810000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113;p1">
            <a:extLst>
              <a:ext uri="{FF2B5EF4-FFF2-40B4-BE49-F238E27FC236}">
                <a16:creationId xmlns:a16="http://schemas.microsoft.com/office/drawing/2014/main" id="{8FE8495D-094D-AE43-974A-0B01A3514F1B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7463507" y="21646125"/>
            <a:ext cx="2422934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15D72CAC-A7E4-9240-9960-27828A4A119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30829" y="28356985"/>
            <a:ext cx="9115560" cy="3581209"/>
          </a:xfrm>
          <a:prstGeom prst="rect">
            <a:avLst/>
          </a:prstGeom>
        </p:spPr>
      </p:pic>
      <p:pic>
        <p:nvPicPr>
          <p:cNvPr id="25" name="Picture 24" descr="Table&#10;&#10;Description automatically generated">
            <a:extLst>
              <a:ext uri="{FF2B5EF4-FFF2-40B4-BE49-F238E27FC236}">
                <a16:creationId xmlns:a16="http://schemas.microsoft.com/office/drawing/2014/main" id="{79A0F02F-97FD-9D4A-9FE1-4FC6474A2BB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30829" y="31983566"/>
            <a:ext cx="9115560" cy="3611136"/>
          </a:xfrm>
          <a:prstGeom prst="rect">
            <a:avLst/>
          </a:prstGeom>
        </p:spPr>
      </p:pic>
      <p:pic>
        <p:nvPicPr>
          <p:cNvPr id="27" name="Picture 2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79A6BD8-14F0-D245-8D40-2B52CA747CE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30829" y="35640074"/>
            <a:ext cx="9115561" cy="3611137"/>
          </a:xfrm>
          <a:prstGeom prst="rect">
            <a:avLst/>
          </a:prstGeom>
        </p:spPr>
      </p:pic>
      <p:pic>
        <p:nvPicPr>
          <p:cNvPr id="38" name="Picture 3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3A3971D-D620-5740-9F48-46B46522CDB0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0622" t="13565" r="7900" b="3791"/>
          <a:stretch/>
        </p:blipFill>
        <p:spPr>
          <a:xfrm>
            <a:off x="15773399" y="28452987"/>
            <a:ext cx="2390568" cy="5244700"/>
          </a:xfrm>
          <a:prstGeom prst="rect">
            <a:avLst/>
          </a:prstGeom>
        </p:spPr>
      </p:pic>
      <p:pic>
        <p:nvPicPr>
          <p:cNvPr id="42" name="Picture 4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19B0795-D996-7D4A-B322-C74BF47EF04C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8341" t="13473" r="9033" b="3883"/>
          <a:stretch/>
        </p:blipFill>
        <p:spPr>
          <a:xfrm>
            <a:off x="18460129" y="33887251"/>
            <a:ext cx="2424299" cy="5244699"/>
          </a:xfrm>
          <a:prstGeom prst="rect">
            <a:avLst/>
          </a:prstGeom>
        </p:spPr>
      </p:pic>
      <p:pic>
        <p:nvPicPr>
          <p:cNvPr id="46" name="Picture 45" descr="A screenshot of a cell phone&#10;&#10;Description automatically generated">
            <a:extLst>
              <a:ext uri="{FF2B5EF4-FFF2-40B4-BE49-F238E27FC236}">
                <a16:creationId xmlns:a16="http://schemas.microsoft.com/office/drawing/2014/main" id="{F14EC7AA-028A-E14A-9E23-82479991854A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8341" t="13565" r="6337" b="3791"/>
          <a:stretch/>
        </p:blipFill>
        <p:spPr>
          <a:xfrm>
            <a:off x="18460128" y="28452987"/>
            <a:ext cx="2503419" cy="5244699"/>
          </a:xfrm>
          <a:prstGeom prst="rect">
            <a:avLst/>
          </a:prstGeom>
        </p:spPr>
      </p:pic>
      <p:pic>
        <p:nvPicPr>
          <p:cNvPr id="50" name="Picture 49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F60DC7-EE6A-7343-B6C1-35AF628496BC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7709" t="13473" r="5620" b="3883"/>
          <a:stretch/>
        </p:blipFill>
        <p:spPr>
          <a:xfrm>
            <a:off x="12969239" y="33887251"/>
            <a:ext cx="2542981" cy="5244700"/>
          </a:xfrm>
          <a:prstGeom prst="rect">
            <a:avLst/>
          </a:prstGeom>
        </p:spPr>
      </p:pic>
      <p:pic>
        <p:nvPicPr>
          <p:cNvPr id="52" name="Picture 51" descr="A screenshot of a cell phone&#10;&#10;Description automatically generated">
            <a:extLst>
              <a:ext uri="{FF2B5EF4-FFF2-40B4-BE49-F238E27FC236}">
                <a16:creationId xmlns:a16="http://schemas.microsoft.com/office/drawing/2014/main" id="{B3B5DCAF-02C4-1142-B377-2E02FD3640DE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7638" t="13473" r="5690" b="3883"/>
          <a:stretch/>
        </p:blipFill>
        <p:spPr>
          <a:xfrm>
            <a:off x="15773398" y="33887251"/>
            <a:ext cx="2542981" cy="5244700"/>
          </a:xfrm>
          <a:prstGeom prst="rect">
            <a:avLst/>
          </a:prstGeom>
        </p:spPr>
      </p:pic>
      <p:pic>
        <p:nvPicPr>
          <p:cNvPr id="56" name="Picture 55" descr="A screenshot of a cell phone&#10;&#10;Description automatically generated">
            <a:extLst>
              <a:ext uri="{FF2B5EF4-FFF2-40B4-BE49-F238E27FC236}">
                <a16:creationId xmlns:a16="http://schemas.microsoft.com/office/drawing/2014/main" id="{66159A23-C942-0047-BE4F-CC8F776DDEAD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7708" t="13565" r="10809" b="3785"/>
          <a:stretch/>
        </p:blipFill>
        <p:spPr>
          <a:xfrm>
            <a:off x="12969240" y="28452987"/>
            <a:ext cx="2390568" cy="5244700"/>
          </a:xfrm>
          <a:prstGeom prst="rect">
            <a:avLst/>
          </a:prstGeom>
        </p:spPr>
      </p:pic>
      <p:sp>
        <p:nvSpPr>
          <p:cNvPr id="57" name="Google Shape;104;p1">
            <a:extLst>
              <a:ext uri="{FF2B5EF4-FFF2-40B4-BE49-F238E27FC236}">
                <a16:creationId xmlns:a16="http://schemas.microsoft.com/office/drawing/2014/main" id="{62418B3B-A3AB-F448-929C-C22231ABFA7B}"/>
              </a:ext>
            </a:extLst>
          </p:cNvPr>
          <p:cNvSpPr txBox="1"/>
          <p:nvPr/>
        </p:nvSpPr>
        <p:spPr>
          <a:xfrm>
            <a:off x="22525238" y="28452987"/>
            <a:ext cx="9315851" cy="8628384"/>
          </a:xfrm>
          <a:prstGeom prst="rect">
            <a:avLst/>
          </a:prstGeom>
          <a:noFill/>
          <a:ln w="63500" cap="flat" cmpd="sng">
            <a:solidFill>
              <a:srgbClr val="081E3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 version of “Keeping Moms and Infants Healthy” contains new features that will benefit the user’/programmer’s quality of life.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 users will be able to properly update their settings without having to worry about accidentally saving an invalid phone number, date of birth, and infant date of birth.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addition the user will not be notified after creating an appointment.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Finally the code will automatically refactor whenever changes are made.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</a:pP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278883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6" ma:contentTypeDescription="Create a new document." ma:contentTypeScope="" ma:versionID="368c5bd83c88e8dfca99475d3871c9b5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ebdd37c0a28e067fdd3973fd4e5d6d09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D23F31-C25F-4A9F-AA54-4FC9590179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3171</TotalTime>
  <Words>407</Words>
  <Application>Microsoft Office PowerPoint</Application>
  <PresentationFormat>Custom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2_Office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Leonel Diaz</cp:lastModifiedBy>
  <cp:revision>91</cp:revision>
  <dcterms:created xsi:type="dcterms:W3CDTF">2019-06-25T19:12:02Z</dcterms:created>
  <dcterms:modified xsi:type="dcterms:W3CDTF">2020-12-10T16:22:33Z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