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257" r:id="rId5"/>
    <p:sldId id="258" r:id="rId6"/>
    <p:sldId id="310" r:id="rId7"/>
    <p:sldId id="312" r:id="rId8"/>
    <p:sldId id="313" r:id="rId9"/>
    <p:sldId id="314" r:id="rId10"/>
    <p:sldId id="316" r:id="rId11"/>
    <p:sldId id="315" r:id="rId12"/>
    <p:sldId id="317" r:id="rId13"/>
    <p:sldId id="318" r:id="rId14"/>
    <p:sldId id="329" r:id="rId15"/>
    <p:sldId id="319" r:id="rId16"/>
    <p:sldId id="320" r:id="rId17"/>
    <p:sldId id="330" r:id="rId18"/>
    <p:sldId id="321" r:id="rId19"/>
    <p:sldId id="331" r:id="rId20"/>
    <p:sldId id="322" r:id="rId21"/>
    <p:sldId id="323" r:id="rId22"/>
    <p:sldId id="326" r:id="rId23"/>
    <p:sldId id="327" r:id="rId24"/>
    <p:sldId id="324" r:id="rId25"/>
    <p:sldId id="325" r:id="rId26"/>
    <p:sldId id="32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15"/>
    <p:restoredTop sz="96327"/>
  </p:normalViewPr>
  <p:slideViewPr>
    <p:cSldViewPr snapToGrid="0" snapToObjects="1">
      <p:cViewPr varScale="1">
        <p:scale>
          <a:sx n="113" d="100"/>
          <a:sy n="113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in/david-acosta-7b97a6162/" TargetMode="External"/><Relationship Id="rId3" Type="http://schemas.openxmlformats.org/officeDocument/2006/relationships/hyperlink" Target="https://www.linkedin.com/in/david-antunez-a313291b3/" TargetMode="External"/><Relationship Id="rId7" Type="http://schemas.openxmlformats.org/officeDocument/2006/relationships/hyperlink" Target="https://www.linkedin.com/in/hongru-chu-8a9b341b4/" TargetMode="External"/><Relationship Id="rId2" Type="http://schemas.openxmlformats.org/officeDocument/2006/relationships/hyperlink" Target="https://www.linkedin.com/in/jessica-gonzalez-ab609917a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linkedin.com/in/rolando-hernandez-1871658a" TargetMode="External"/><Relationship Id="rId5" Type="http://schemas.openxmlformats.org/officeDocument/2006/relationships/hyperlink" Target="https://www.linkedin.com/in/lawrence-chik-47a14867/" TargetMode="External"/><Relationship Id="rId4" Type="http://schemas.openxmlformats.org/officeDocument/2006/relationships/hyperlink" Target="https://www.linkedin.com/in/yonal-hernandez-11570784/" TargetMode="External"/><Relationship Id="rId9" Type="http://schemas.openxmlformats.org/officeDocument/2006/relationships/hyperlink" Target="https://www.linkedin.com/in/leonel-diaz-706955a6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2483558"/>
            <a:ext cx="8984543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Capstone II/Senior Project Final Project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Fall 2020</a:t>
            </a:r>
            <a:br>
              <a:rPr lang="en-US" dirty="0">
                <a:latin typeface="Arial"/>
                <a:cs typeface="Arial"/>
              </a:rPr>
            </a:br>
            <a:br>
              <a:rPr lang="en-US" dirty="0"/>
            </a:br>
            <a:r>
              <a:rPr lang="en-US" dirty="0" err="1">
                <a:latin typeface="Arial"/>
                <a:cs typeface="Arial"/>
              </a:rPr>
              <a:t>NuMom</a:t>
            </a:r>
            <a:r>
              <a:rPr lang="en-US" dirty="0">
                <a:latin typeface="Arial"/>
                <a:cs typeface="Arial"/>
              </a:rPr>
              <a:t> (Keeping Moms &amp; Infants Healthy)</a:t>
            </a:r>
            <a:br>
              <a:rPr lang="en-US" dirty="0">
                <a:latin typeface="Arial"/>
                <a:cs typeface="Arial"/>
              </a:rPr>
            </a:br>
            <a:br>
              <a:rPr lang="en-US" sz="2200" dirty="0">
                <a:latin typeface="Arial"/>
                <a:cs typeface="Arial"/>
              </a:rPr>
            </a:br>
            <a:r>
              <a:rPr lang="en-US" sz="2200" dirty="0">
                <a:latin typeface="Arial"/>
                <a:cs typeface="Arial"/>
              </a:rPr>
              <a:t>Team Members: David Acosta, David Antunez, Lawrence Chik, </a:t>
            </a:r>
            <a:r>
              <a:rPr lang="en-US" sz="2200" dirty="0" err="1">
                <a:latin typeface="Arial"/>
                <a:cs typeface="Arial"/>
              </a:rPr>
              <a:t>Hongru</a:t>
            </a:r>
            <a:r>
              <a:rPr lang="en-US" sz="2200" dirty="0">
                <a:latin typeface="Arial"/>
                <a:cs typeface="Arial"/>
              </a:rPr>
              <a:t> Chu, Leonel Diaz, Jessica Gonzalez, Rolando Hernandez, </a:t>
            </a:r>
            <a:r>
              <a:rPr lang="en-US" sz="2200" dirty="0" err="1">
                <a:latin typeface="Arial"/>
                <a:cs typeface="Arial"/>
              </a:rPr>
              <a:t>Yonal</a:t>
            </a:r>
            <a:r>
              <a:rPr lang="en-US" sz="2200" dirty="0">
                <a:latin typeface="Arial"/>
                <a:cs typeface="Arial"/>
              </a:rPr>
              <a:t> Hernandez</a:t>
            </a:r>
            <a:br>
              <a:rPr lang="en-US" sz="2200" dirty="0"/>
            </a:br>
            <a:br>
              <a:rPr lang="en-US" sz="2200" dirty="0">
                <a:latin typeface="Arial"/>
                <a:cs typeface="Arial"/>
              </a:rPr>
            </a:br>
            <a:r>
              <a:rPr lang="en-US" sz="2200" dirty="0">
                <a:latin typeface="Arial"/>
                <a:cs typeface="Arial"/>
              </a:rPr>
              <a:t>Product Owner(s): Jean Hannan</a:t>
            </a:r>
            <a:br>
              <a:rPr lang="en-US" sz="2200" dirty="0"/>
            </a:br>
            <a:r>
              <a:rPr lang="en-US" sz="2200" dirty="0">
                <a:latin typeface="Arial"/>
                <a:cs typeface="Arial"/>
              </a:rPr>
              <a:t>Mentor(s): Eduardo Morales</a:t>
            </a:r>
            <a:br>
              <a:rPr lang="en-US" sz="2200" dirty="0"/>
            </a:br>
            <a:r>
              <a:rPr lang="en-US" sz="2200" dirty="0">
                <a:latin typeface="Arial"/>
                <a:cs typeface="Arial"/>
              </a:rPr>
              <a:t>Professor: Masoud Sadjadi</a:t>
            </a:r>
            <a:br>
              <a:rPr lang="en-US" sz="2200" dirty="0"/>
            </a:br>
            <a:endParaRPr lang="en-US" sz="40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5158384"/>
            <a:ext cx="4658794" cy="89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Unification of Clinics and Shelters</a:t>
            </a:r>
          </a:p>
          <a:p>
            <a:pPr marL="1028700" lvl="1" indent="-342900"/>
            <a:r>
              <a:rPr lang="en-US" sz="2000" dirty="0"/>
              <a:t>Merged the Clinics and Shelters into one category, Facilities, in order to improve user experience.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Clinic Logos</a:t>
            </a:r>
          </a:p>
          <a:p>
            <a:pPr marL="1028700" lvl="1" indent="-342900"/>
            <a:r>
              <a:rPr lang="en-US" sz="2000" dirty="0"/>
              <a:t>Dynamically adds logos to each respective clinic.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Translate Firebase.js Strings</a:t>
            </a:r>
          </a:p>
          <a:p>
            <a:pPr marL="1028700" lvl="1" indent="-342900"/>
            <a:r>
              <a:rPr lang="en-US" sz="2000" dirty="0"/>
              <a:t>Logs and alerts of the Firebase component are translated based off the language of the device.</a:t>
            </a:r>
          </a:p>
          <a:p>
            <a:pPr marL="1028700" lvl="1" indent="-342900"/>
            <a:endParaRPr lang="en-US" sz="2000" dirty="0"/>
          </a:p>
          <a:p>
            <a:pPr lvl="1" indent="0">
              <a:buNone/>
            </a:pPr>
            <a:endParaRPr lang="en-US" sz="2000" dirty="0"/>
          </a:p>
          <a:p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Arial"/>
                <a:cs typeface="Arial"/>
              </a:rPr>
              <a:t>Yonal</a:t>
            </a:r>
            <a:r>
              <a:rPr lang="en-US" b="1" dirty="0">
                <a:latin typeface="Arial"/>
                <a:cs typeface="Arial"/>
              </a:rPr>
              <a:t> Hernandez (Capstone 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557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A628D84A-1E6C-4D95-806E-14609F19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007" y="2737943"/>
            <a:ext cx="5089670" cy="2967038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9983B4A-3A35-4C1F-9AAF-6280A67D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</p:spPr>
        <p:txBody>
          <a:bodyPr anchor="ctr">
            <a:normAutofit/>
          </a:bodyPr>
          <a:lstStyle/>
          <a:p>
            <a:r>
              <a:rPr lang="en-US" dirty="0"/>
              <a:t>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4049290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AC79966-A124-4B8D-AF35-8BB256B5F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88" y="1486702"/>
            <a:ext cx="4937579" cy="4612496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5C19A86-35F1-4781-8A62-8C989640F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User Stories 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41453FF-4344-4458-88FA-E0C1DFA430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283" y="1480938"/>
            <a:ext cx="5172955" cy="4612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5106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FC63F8-B7BE-4178-9FEE-2B6293CD2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8279DB2-E6F9-4E7B-8D6A-955F642BC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83" y="1476375"/>
            <a:ext cx="3460924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4CA35CD-75CA-4A5A-B8F9-97398C6BC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83" y="3814750"/>
            <a:ext cx="3482611" cy="24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295CFF41-053A-4203-BF3A-A58F3BBAE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225" y="1476375"/>
            <a:ext cx="3480535" cy="438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B7491EC7-4960-479C-94EC-27D2511B8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281" y="1476375"/>
            <a:ext cx="3383175" cy="438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23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73CE20-2550-4993-9AC7-1A01B51ED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5E57272-A055-49C3-BD77-49C8DA953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37" y="1543045"/>
            <a:ext cx="3961842" cy="166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E4B84FE-945D-464E-81C8-BF516DF93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37" y="3429000"/>
            <a:ext cx="4260359" cy="279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68FFA7D5-1477-450F-B507-83DE1DE6C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666" y="1024932"/>
            <a:ext cx="3925480" cy="223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62AF8A3-1DB6-44A1-A392-EAA9C3A7B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666" y="3518938"/>
            <a:ext cx="4123143" cy="270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482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2876F8-15EF-4772-A220-8D89EBEE9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Diagrams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D61E1C3-5728-4ED3-9047-365C5CF34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74" y="2125133"/>
            <a:ext cx="2787616" cy="3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B9D4E76-1D10-4CB1-8335-E35789DB8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274" y="2125133"/>
            <a:ext cx="2649428" cy="376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46D10D0E-1E74-4075-BF82-15AC97126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841" y="2125133"/>
            <a:ext cx="2988884" cy="376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DAF02A2D-9201-4786-9702-CC8F66ADC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342" y="2120403"/>
            <a:ext cx="2787617" cy="3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012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394178-852A-4912-8EE7-D92C176D0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Diagrams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683071C9-65B3-43CC-9763-0234289A1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149" y="1458238"/>
            <a:ext cx="3224542" cy="468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454FDB69-6966-406F-9FAF-8AEE58F6E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33" y="1458238"/>
            <a:ext cx="3224542" cy="214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>
            <a:extLst>
              <a:ext uri="{FF2B5EF4-FFF2-40B4-BE49-F238E27FC236}">
                <a16:creationId xmlns:a16="http://schemas.microsoft.com/office/drawing/2014/main" id="{FF6C8E79-26BC-44FA-B633-A3B3AAE5B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63" y="1613953"/>
            <a:ext cx="4022640" cy="453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id="{8B4DFDC3-59AD-45DF-A4CB-88775922E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051" y="3801780"/>
            <a:ext cx="2426506" cy="282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640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CAE591-A82E-42E9-BDC7-E956B52FA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pic>
        <p:nvPicPr>
          <p:cNvPr id="5" name="Google Shape;200;p7">
            <a:extLst>
              <a:ext uri="{FF2B5EF4-FFF2-40B4-BE49-F238E27FC236}">
                <a16:creationId xmlns:a16="http://schemas.microsoft.com/office/drawing/2014/main" id="{E4A00653-5595-4544-8683-56DA026A2CE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50281" y="1446901"/>
            <a:ext cx="5715329" cy="3486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01;p7" descr="Code, coding, language, program, programming icon">
            <a:extLst>
              <a:ext uri="{FF2B5EF4-FFF2-40B4-BE49-F238E27FC236}">
                <a16:creationId xmlns:a16="http://schemas.microsoft.com/office/drawing/2014/main" id="{402D1A18-2B08-4CCB-96FE-F71AB5188AF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5781" y="4987128"/>
            <a:ext cx="1226961" cy="1226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02;p7" descr="Firebase Brand Guidelines">
            <a:extLst>
              <a:ext uri="{FF2B5EF4-FFF2-40B4-BE49-F238E27FC236}">
                <a16:creationId xmlns:a16="http://schemas.microsoft.com/office/drawing/2014/main" id="{71AD062F-83DB-4BC9-8831-C9576AD8A71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08031" y="4996748"/>
            <a:ext cx="1122092" cy="112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03;p7" descr="Smartphone - Free technology icons">
            <a:extLst>
              <a:ext uri="{FF2B5EF4-FFF2-40B4-BE49-F238E27FC236}">
                <a16:creationId xmlns:a16="http://schemas.microsoft.com/office/drawing/2014/main" id="{DEC70811-6070-4699-8D57-D6B2A918FBF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3106" y="4988090"/>
            <a:ext cx="1216474" cy="121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04;p7">
            <a:extLst>
              <a:ext uri="{FF2B5EF4-FFF2-40B4-BE49-F238E27FC236}">
                <a16:creationId xmlns:a16="http://schemas.microsoft.com/office/drawing/2014/main" id="{310C2A48-74BC-4F7B-BE96-2C69A08937D7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4169455" y="5102578"/>
            <a:ext cx="964789" cy="1006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05;p7">
            <a:extLst>
              <a:ext uri="{FF2B5EF4-FFF2-40B4-BE49-F238E27FC236}">
                <a16:creationId xmlns:a16="http://schemas.microsoft.com/office/drawing/2014/main" id="{37E857F3-D675-49B0-B586-ADBFCFDE5C1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6795955" y="5107328"/>
            <a:ext cx="964789" cy="1006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5978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212;p8" descr="Diagram&#10;&#10;Description automatically generated">
            <a:extLst>
              <a:ext uri="{FF2B5EF4-FFF2-40B4-BE49-F238E27FC236}">
                <a16:creationId xmlns:a16="http://schemas.microsoft.com/office/drawing/2014/main" id="{40659BE1-651A-4D15-9010-C70D29A28773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756028" y="2737943"/>
            <a:ext cx="5093627" cy="29670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2FE0488-6625-4E85-BA83-3865383F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</p:spPr>
        <p:txBody>
          <a:bodyPr anchor="ctr">
            <a:normAutofit/>
          </a:bodyPr>
          <a:lstStyle/>
          <a:p>
            <a:r>
              <a:rPr lang="en-US" sz="2500"/>
              <a:t>System Design: Deployment</a:t>
            </a:r>
          </a:p>
        </p:txBody>
      </p:sp>
    </p:spTree>
    <p:extLst>
      <p:ext uri="{BB962C8B-B14F-4D97-AF65-F5344CB8AC3E}">
        <p14:creationId xmlns:p14="http://schemas.microsoft.com/office/powerpoint/2010/main" val="17900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D4D8E1-F888-4371-B77E-A22DE065AF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>
            <a:normAutofit/>
          </a:bodyPr>
          <a:lstStyle/>
          <a:p>
            <a:pPr marL="457200" lvl="0" indent="0">
              <a:spcBef>
                <a:spcPts val="1200"/>
              </a:spcBef>
              <a:buNone/>
            </a:pPr>
            <a:r>
              <a:rPr lang="en-US"/>
              <a:t>● View - displays the information to the user, the UI</a:t>
            </a:r>
          </a:p>
          <a:p>
            <a:pPr marL="457200" lvl="0" indent="0">
              <a:spcBef>
                <a:spcPts val="1200"/>
              </a:spcBef>
              <a:buNone/>
            </a:pPr>
            <a:r>
              <a:rPr lang="en-US"/>
              <a:t>● Controller - handle the user input</a:t>
            </a:r>
          </a:p>
          <a:p>
            <a:pPr marL="457200" lv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/>
              <a:t>● Model - Contains the core functionality and data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A2C617-3C26-4CCB-863F-7BDF92547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System Design</a:t>
            </a:r>
          </a:p>
        </p:txBody>
      </p:sp>
      <p:pic>
        <p:nvPicPr>
          <p:cNvPr id="6" name="Google Shape;219;p9" descr="Diagram&#10;&#10;Description automatically generated">
            <a:extLst>
              <a:ext uri="{FF2B5EF4-FFF2-40B4-BE49-F238E27FC236}">
                <a16:creationId xmlns:a16="http://schemas.microsoft.com/office/drawing/2014/main" id="{F15D5D26-B9A0-45CA-ABDB-41D11E36CDDC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6352016" y="1795874"/>
            <a:ext cx="5324169" cy="3605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120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Whole Project:</a:t>
            </a:r>
            <a:endParaRPr lang="en-US" sz="2400" dirty="0"/>
          </a:p>
          <a:p>
            <a:pPr marL="1143000" lvl="1"/>
            <a:r>
              <a:rPr lang="en-US" sz="2000" dirty="0" err="1">
                <a:latin typeface="Arial"/>
                <a:cs typeface="Arial"/>
              </a:rPr>
              <a:t>NuMom</a:t>
            </a:r>
            <a:r>
              <a:rPr lang="en-US" sz="2000" dirty="0">
                <a:latin typeface="Arial"/>
                <a:cs typeface="Arial"/>
              </a:rPr>
              <a:t> serves low-income mothers with infants regarding the prenatal, postnatal, and continued care of the infant and mother.</a:t>
            </a:r>
          </a:p>
          <a:p>
            <a:pPr marL="1143000" lvl="1"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Progress:</a:t>
            </a:r>
            <a:endParaRPr lang="en-US" sz="2400" dirty="0"/>
          </a:p>
          <a:p>
            <a:pPr marL="1143000" lvl="1" indent="-342900"/>
            <a:r>
              <a:rPr lang="en-US" sz="2000" dirty="0">
                <a:latin typeface="Arial"/>
                <a:cs typeface="Arial"/>
              </a:rPr>
              <a:t>Quality of life improvements for developers and users. </a:t>
            </a:r>
            <a:endParaRPr lang="en-US" sz="20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Problem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79694B2-1DC6-4519-8606-8CB236C70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>
            <a:normAutofit/>
          </a:bodyPr>
          <a:lstStyle/>
          <a:p>
            <a:pPr marL="282575" lvl="0" indent="-282575">
              <a:spcBef>
                <a:spcPts val="0"/>
              </a:spcBef>
              <a:buClr>
                <a:srgbClr val="001D4D"/>
              </a:buClr>
              <a:buSzPts val="2200"/>
              <a:buChar char="⚫"/>
            </a:pPr>
            <a:r>
              <a:rPr lang="en-US" dirty="0"/>
              <a:t>Design Patterns:</a:t>
            </a:r>
          </a:p>
          <a:p>
            <a:pPr marL="577850" lvl="1" indent="-295275">
              <a:spcBef>
                <a:spcPts val="0"/>
              </a:spcBef>
              <a:buSzPts val="1800"/>
              <a:buFont typeface="Trebuchet MS"/>
              <a:buChar char="○"/>
            </a:pPr>
            <a:r>
              <a:rPr lang="en-US" sz="2800" dirty="0"/>
              <a:t>Façade</a:t>
            </a:r>
          </a:p>
          <a:p>
            <a:pPr marL="577850" lvl="1" indent="-295275">
              <a:spcBef>
                <a:spcPts val="0"/>
              </a:spcBef>
              <a:buSzPts val="1800"/>
              <a:buFont typeface="Trebuchet MS"/>
              <a:buChar char="○"/>
            </a:pPr>
            <a:r>
              <a:rPr lang="en-US" sz="2800" dirty="0"/>
              <a:t>Singleton</a:t>
            </a:r>
          </a:p>
          <a:p>
            <a:pPr marL="577850" lvl="1" indent="-295275">
              <a:spcBef>
                <a:spcPts val="0"/>
              </a:spcBef>
              <a:buSzPts val="1800"/>
              <a:buFont typeface="Trebuchet MS"/>
              <a:buChar char="○"/>
            </a:pPr>
            <a:r>
              <a:rPr lang="en-US" sz="2800" dirty="0"/>
              <a:t>Iterator</a:t>
            </a:r>
          </a:p>
          <a:p>
            <a:pPr marL="577850" lvl="1" indent="-295275">
              <a:spcBef>
                <a:spcPts val="0"/>
              </a:spcBef>
              <a:buSzPts val="1800"/>
              <a:buFont typeface="Trebuchet MS"/>
              <a:buChar char="○"/>
            </a:pPr>
            <a:r>
              <a:rPr lang="en-US" sz="2800" dirty="0"/>
              <a:t>Chain of Responsibility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2E4306-F020-4DAD-9AA7-967FDC920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3F2433A-2756-46CD-9E6C-2918D2BE84AC}"/>
              </a:ext>
            </a:extLst>
          </p:cNvPr>
          <p:cNvPicPr>
            <a:picLocks noGrp="1" noChangeAspect="1" noChangeArrowheads="1"/>
          </p:cNvPicPr>
          <p:nvPr>
            <p:ph sz="half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454" y="1139176"/>
            <a:ext cx="3695324" cy="515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570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C833DB-4E41-4D23-B007-F65C6CD685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10050793" cy="4338956"/>
          </a:xfrm>
        </p:spPr>
        <p:txBody>
          <a:bodyPr>
            <a:normAutofit/>
          </a:bodyPr>
          <a:lstStyle/>
          <a:p>
            <a:pPr marL="282575" lvl="0" indent="0">
              <a:spcBef>
                <a:spcPts val="0"/>
              </a:spcBef>
              <a:buNone/>
            </a:pPr>
            <a:r>
              <a:rPr lang="en-US" b="1" dirty="0"/>
              <a:t>Sort and filter Clinics</a:t>
            </a:r>
          </a:p>
          <a:p>
            <a:pPr marL="457200" lvl="0" indent="-342900">
              <a:spcBef>
                <a:spcPts val="0"/>
              </a:spcBef>
              <a:buSzPts val="1800"/>
              <a:buChar char="⚫"/>
            </a:pPr>
            <a:r>
              <a:rPr lang="en-US" dirty="0"/>
              <a:t>get User Location</a:t>
            </a:r>
          </a:p>
          <a:p>
            <a:pPr marL="457200" lvl="0" indent="-342900">
              <a:spcBef>
                <a:spcPts val="0"/>
              </a:spcBef>
              <a:buSzPts val="1800"/>
              <a:buChar char="⚫"/>
            </a:pPr>
            <a:r>
              <a:rPr lang="en-US" dirty="0"/>
              <a:t>Loop: through Clinics</a:t>
            </a:r>
          </a:p>
          <a:p>
            <a:pPr marL="914400" lvl="1" indent="-342900">
              <a:spcBef>
                <a:spcPts val="0"/>
              </a:spcBef>
              <a:buSzPts val="1800"/>
              <a:buChar char="○"/>
            </a:pPr>
            <a:r>
              <a:rPr lang="en-US" dirty="0"/>
              <a:t>calculate distance from clinic to user</a:t>
            </a:r>
          </a:p>
          <a:p>
            <a:pPr marL="914400" lvl="1" indent="-342900">
              <a:spcBef>
                <a:spcPts val="0"/>
              </a:spcBef>
              <a:buSzPts val="1800"/>
              <a:buChar char="○"/>
            </a:pPr>
            <a:r>
              <a:rPr lang="en-US" dirty="0"/>
              <a:t>Store distance in clinic</a:t>
            </a:r>
          </a:p>
          <a:p>
            <a:pPr marL="457200" lvl="0" indent="-342900">
              <a:spcBef>
                <a:spcPts val="0"/>
              </a:spcBef>
              <a:buSzPts val="1800"/>
              <a:buChar char="⚫"/>
            </a:pPr>
            <a:r>
              <a:rPr lang="en-US" dirty="0"/>
              <a:t>Sort clinics by lowest distance</a:t>
            </a:r>
          </a:p>
          <a:p>
            <a:pPr marL="457200" lvl="0" indent="-342900">
              <a:spcBef>
                <a:spcPts val="0"/>
              </a:spcBef>
              <a:buSzPts val="1800"/>
              <a:buChar char="⚫"/>
            </a:pPr>
            <a:r>
              <a:rPr lang="en-US" dirty="0"/>
              <a:t>Filter the Clinics by distance</a:t>
            </a:r>
          </a:p>
          <a:p>
            <a:pPr marL="457200" lvl="0" indent="-342900">
              <a:spcBef>
                <a:spcPts val="0"/>
              </a:spcBef>
              <a:buSzPts val="1800"/>
              <a:buChar char="⚫"/>
            </a:pPr>
            <a:r>
              <a:rPr lang="en-US" dirty="0"/>
              <a:t>Filter the Clinics by services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3384A4-3997-44CB-B6F9-4CC00662C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 </a:t>
            </a:r>
          </a:p>
        </p:txBody>
      </p:sp>
    </p:spTree>
    <p:extLst>
      <p:ext uri="{BB962C8B-B14F-4D97-AF65-F5344CB8AC3E}">
        <p14:creationId xmlns:p14="http://schemas.microsoft.com/office/powerpoint/2010/main" val="341750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B0575F-09FC-45A6-B8E7-B4BB81F744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8984543" cy="4338956"/>
          </a:xfrm>
        </p:spPr>
        <p:txBody>
          <a:bodyPr>
            <a:normAutofit fontScale="92500" lnSpcReduction="10000"/>
          </a:bodyPr>
          <a:lstStyle/>
          <a:p>
            <a:pPr marL="282575" lvl="0" indent="-282575">
              <a:spcBef>
                <a:spcPts val="0"/>
              </a:spcBef>
              <a:buClr>
                <a:srgbClr val="001D4D"/>
              </a:buClr>
              <a:buSzPts val="2200"/>
              <a:buChar char="⚫"/>
            </a:pPr>
            <a:r>
              <a:rPr lang="en-US" dirty="0"/>
              <a:t>Sunny Day:</a:t>
            </a:r>
          </a:p>
          <a:p>
            <a:pPr marL="282575" lvl="0" indent="-282575">
              <a:spcBef>
                <a:spcPts val="0"/>
              </a:spcBef>
              <a:buClr>
                <a:srgbClr val="001D4D"/>
              </a:buClr>
              <a:buSzPts val="2200"/>
              <a:buChar char="⚫"/>
            </a:pPr>
            <a:endParaRPr lang="en-US" dirty="0"/>
          </a:p>
          <a:p>
            <a:pPr marL="577850" lvl="1" indent="-295275">
              <a:spcBef>
                <a:spcPts val="0"/>
              </a:spcBef>
              <a:buSzPts val="1800"/>
              <a:buChar char="○"/>
            </a:pPr>
            <a:r>
              <a:rPr lang="en-US" dirty="0"/>
              <a:t>On </a:t>
            </a:r>
            <a:r>
              <a:rPr lang="en-US" dirty="0" err="1"/>
              <a:t>Github</a:t>
            </a:r>
            <a:r>
              <a:rPr lang="en-US" dirty="0"/>
              <a:t> we all pushed to develop and we had zero conflicts and pulling new updates would run smoothly.</a:t>
            </a:r>
          </a:p>
          <a:p>
            <a:pPr marL="577850" lvl="1" indent="-295275">
              <a:spcBef>
                <a:spcPts val="0"/>
              </a:spcBef>
              <a:buSzPts val="1800"/>
              <a:buChar char="○"/>
            </a:pPr>
            <a:endParaRPr lang="en-US" dirty="0"/>
          </a:p>
          <a:p>
            <a:pPr marL="577850" lvl="1" indent="-295275">
              <a:spcBef>
                <a:spcPts val="0"/>
              </a:spcBef>
              <a:buSzPts val="1800"/>
              <a:buChar char="○"/>
            </a:pPr>
            <a:r>
              <a:rPr lang="en-US" dirty="0"/>
              <a:t>When we pushed the latest update to </a:t>
            </a:r>
            <a:r>
              <a:rPr lang="en-US" dirty="0" err="1"/>
              <a:t>Testflight</a:t>
            </a:r>
            <a:r>
              <a:rPr lang="en-US" dirty="0"/>
              <a:t>, there were no issues.</a:t>
            </a:r>
          </a:p>
          <a:p>
            <a:pPr marL="577850" lvl="1" indent="-295275">
              <a:spcBef>
                <a:spcPts val="0"/>
              </a:spcBef>
              <a:buSzPts val="1800"/>
              <a:buChar char="○"/>
            </a:pPr>
            <a:endParaRPr lang="en-US" dirty="0"/>
          </a:p>
          <a:p>
            <a:pPr marL="282575" lvl="0" indent="-282575">
              <a:spcBef>
                <a:spcPts val="0"/>
              </a:spcBef>
              <a:buClr>
                <a:srgbClr val="001D4D"/>
              </a:buClr>
              <a:buSzPts val="2200"/>
              <a:buChar char="⚫"/>
            </a:pPr>
            <a:r>
              <a:rPr lang="en-US" dirty="0"/>
              <a:t>Rainy Day:</a:t>
            </a:r>
          </a:p>
          <a:p>
            <a:pPr marL="577850" lvl="1" indent="-295275">
              <a:spcBef>
                <a:spcPts val="2000"/>
              </a:spcBef>
              <a:buSzPts val="1800"/>
              <a:buChar char="○"/>
            </a:pPr>
            <a:r>
              <a:rPr lang="en-US" dirty="0"/>
              <a:t>There were instances where conflicts in code was not resolved, causing problems for users who would access it at a later time.</a:t>
            </a:r>
          </a:p>
          <a:p>
            <a:pPr marL="577850" lvl="1" indent="-295275">
              <a:spcBef>
                <a:spcPts val="2000"/>
              </a:spcBef>
              <a:buSzPts val="1800"/>
              <a:buChar char="○"/>
            </a:pPr>
            <a:r>
              <a:rPr lang="en-US" dirty="0"/>
              <a:t>The beginning of the project was hectic, with no one really knowing what was going on, setting us a week behind.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715825-2434-455A-A3DE-9EA894D31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</p:spTree>
    <p:extLst>
      <p:ext uri="{BB962C8B-B14F-4D97-AF65-F5344CB8AC3E}">
        <p14:creationId xmlns:p14="http://schemas.microsoft.com/office/powerpoint/2010/main" val="1248112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EB59A7-3989-4EEA-B045-1B74C55D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Google Shape;249;p14">
            <a:extLst>
              <a:ext uri="{FF2B5EF4-FFF2-40B4-BE49-F238E27FC236}">
                <a16:creationId xmlns:a16="http://schemas.microsoft.com/office/drawing/2014/main" id="{98823D63-2C71-4E7F-AFE5-9A791CD41AAB}"/>
              </a:ext>
            </a:extLst>
          </p:cNvPr>
          <p:cNvSpPr txBox="1">
            <a:spLocks/>
          </p:cNvSpPr>
          <p:nvPr/>
        </p:nvSpPr>
        <p:spPr>
          <a:xfrm>
            <a:off x="1236663" y="1469983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2575" indent="-238125">
              <a:spcBef>
                <a:spcPts val="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500" dirty="0"/>
              <a:t>This application is intended to help low-income moms with the trials of taking care of a child, giving them the necessary information to take care of their child, as well as themselves.</a:t>
            </a:r>
          </a:p>
          <a:p>
            <a:pPr marL="282575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500" dirty="0"/>
              <a:t>Contact Information:</a:t>
            </a: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https://www.linkedin.com/in/jessica-gonzalez-ab609917a/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https://www.linkedin.com/in/david-antunez-a313291b3/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https://www.linkedin.com/in/yonal-hernandez-11570784/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https://www.linkedin.com/in/lawrence-chik-47a14867/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endParaRPr lang="en-US" sz="1100" dirty="0"/>
          </a:p>
          <a:p>
            <a:pPr marL="282575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500" dirty="0"/>
              <a:t>Questions?</a:t>
            </a:r>
          </a:p>
          <a:p>
            <a:pPr marL="282575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500" dirty="0"/>
              <a:t>Thank You!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D42050-B77D-49BB-AF70-4559B0CFD7CC}"/>
              </a:ext>
            </a:extLst>
          </p:cNvPr>
          <p:cNvSpPr txBox="1"/>
          <p:nvPr/>
        </p:nvSpPr>
        <p:spPr>
          <a:xfrm>
            <a:off x="6214533" y="2773963"/>
            <a:ext cx="556167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http://www.linkedin.com/in/rolando-hernandez-1871658a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https://www.linkedin.com/in/hongru-chu-8a9b341b4/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https://www.linkedin.com/in/david-acosta-7b97a6162/</a:t>
            </a:r>
            <a:endParaRPr lang="en-US" sz="1100" dirty="0">
              <a:solidFill>
                <a:schemeClr val="bg1"/>
              </a:solidFill>
            </a:endParaRPr>
          </a:p>
          <a:p>
            <a:pPr marL="739775" lvl="1" indent="-238125">
              <a:spcBef>
                <a:spcPts val="2000"/>
              </a:spcBef>
              <a:buClr>
                <a:srgbClr val="001D4D"/>
              </a:buClr>
              <a:buSzPts val="1500"/>
              <a:buFont typeface="Arial" panose="020B0604020202020204" pitchFamily="34" charset="0"/>
              <a:buChar char="⚫"/>
            </a:pPr>
            <a:r>
              <a:rPr lang="en-US" sz="1100" dirty="0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https://www.linkedin.com/in/leonel-diaz-706955a6/</a:t>
            </a:r>
            <a:endParaRPr lang="en-US" sz="11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20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Translate Firebase.js Strings</a:t>
            </a:r>
          </a:p>
          <a:p>
            <a:pPr marL="1028700" lvl="1" indent="-342900"/>
            <a:r>
              <a:rPr lang="en-US" sz="2000" dirty="0"/>
              <a:t>Logs and alerts of the Firebase component are translated based off the language of the device.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Settings Top Text Removal</a:t>
            </a:r>
          </a:p>
          <a:p>
            <a:pPr marL="1028700" lvl="1" indent="-342900"/>
            <a:r>
              <a:rPr lang="en-US" sz="2000" dirty="0"/>
              <a:t>Allows the Settings Screen to follow the design language of the screens in Sign-Up.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Clinic Logos</a:t>
            </a:r>
          </a:p>
          <a:p>
            <a:pPr marL="1028700" lvl="1" indent="-342900"/>
            <a:r>
              <a:rPr lang="en-US" sz="2000" dirty="0"/>
              <a:t>Dynamically adds logos to each respective clinic.</a:t>
            </a:r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David Acosta (Capstone 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915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Settings Validation</a:t>
            </a:r>
          </a:p>
          <a:p>
            <a:pPr marL="1028700" lvl="1" indent="-342900"/>
            <a:r>
              <a:rPr lang="en-US" sz="2000" dirty="0"/>
              <a:t>Security checks for user input on Date of Birth and Phone Number fields when editing in Settings.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Automatic Formatting</a:t>
            </a:r>
          </a:p>
          <a:p>
            <a:pPr marL="1028700" lvl="1" indent="-342900"/>
            <a:r>
              <a:rPr lang="en-US" sz="2000" dirty="0"/>
              <a:t>Formats pre-existing and new code to a standardized syntax.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Appointment Notifications</a:t>
            </a:r>
          </a:p>
          <a:p>
            <a:pPr marL="1028700" lvl="1" indent="-342900"/>
            <a:r>
              <a:rPr lang="en-US" sz="2000" dirty="0"/>
              <a:t>Notifies users of appointment creation and date.</a:t>
            </a:r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David Antunez (Senior Project)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116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Screen Transitions Overhaul for Sign-Up Process</a:t>
            </a:r>
          </a:p>
          <a:p>
            <a:pPr marL="1028700" lvl="1" indent="-342900"/>
            <a:r>
              <a:rPr lang="en-US" sz="2000" dirty="0"/>
              <a:t>Updates the way screen transitions in the sign-up process are handled.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Move STD Translations into main translation file</a:t>
            </a:r>
          </a:p>
          <a:p>
            <a:pPr marL="1028700" lvl="1" indent="-342900"/>
            <a:r>
              <a:rPr lang="en-US" sz="2000" dirty="0"/>
              <a:t>Ensures that all translations are kept in a single file for each corresponding language.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Buttons avoiding keyboard fix</a:t>
            </a:r>
          </a:p>
          <a:p>
            <a:pPr marL="1028700" lvl="1" indent="-342900"/>
            <a:r>
              <a:rPr lang="en-US" sz="2000" dirty="0"/>
              <a:t>Keeps buttons from interrupting user experience throughout the app.</a:t>
            </a:r>
          </a:p>
          <a:p>
            <a:pPr marL="1028700" lvl="1" indent="-342900"/>
            <a:endParaRPr lang="en-US" sz="20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Lawrence Chik (Senior Project)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819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Automatic Formatting</a:t>
            </a:r>
          </a:p>
          <a:p>
            <a:pPr marL="1028700" lvl="1" indent="-342900"/>
            <a:r>
              <a:rPr lang="en-US" sz="2000" dirty="0"/>
              <a:t>Formats pre-existing and new code to a standardized syntax.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Updates to various design elements</a:t>
            </a:r>
          </a:p>
          <a:p>
            <a:pPr marL="1028700" lvl="1" indent="-342900"/>
            <a:r>
              <a:rPr lang="en-US" sz="2000" dirty="0"/>
              <a:t>Changed various icons and logos in the application to ones more fitting of the current design language of the app.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Appointment Notifications</a:t>
            </a:r>
          </a:p>
          <a:p>
            <a:pPr marL="1028700" lvl="1" indent="-342900"/>
            <a:r>
              <a:rPr lang="en-US" sz="2000" dirty="0"/>
              <a:t>Notifies users of appointment creation and date.</a:t>
            </a:r>
          </a:p>
          <a:p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Arial"/>
                <a:cs typeface="Arial"/>
              </a:rPr>
              <a:t>Hongru</a:t>
            </a:r>
            <a:r>
              <a:rPr lang="en-US" b="1" dirty="0">
                <a:latin typeface="Arial"/>
                <a:cs typeface="Arial"/>
              </a:rPr>
              <a:t> Chu (Senior Project)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9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Screen Transition Overhaul</a:t>
            </a:r>
          </a:p>
          <a:p>
            <a:pPr marL="1028700" lvl="1" indent="-342900"/>
            <a:r>
              <a:rPr lang="en-US" sz="2000" dirty="0"/>
              <a:t>Developers will be able to add, remove, and navigate between screens in the app quicker and easier in the future.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Medicaid and WIC Screens</a:t>
            </a:r>
          </a:p>
          <a:p>
            <a:pPr marL="1028700" lvl="1" indent="-342900"/>
            <a:r>
              <a:rPr lang="en-US" sz="2000" dirty="0"/>
              <a:t>Expansion of Medicaid and WIC screens to provide more resources.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Female Condom Cleanup</a:t>
            </a:r>
          </a:p>
          <a:p>
            <a:pPr marL="1028700" lvl="1" indent="-342900"/>
            <a:r>
              <a:rPr lang="en-US" sz="2000" dirty="0"/>
              <a:t>Reduces the six files related to the “Female Condom” topic into one.</a:t>
            </a:r>
          </a:p>
          <a:p>
            <a:pPr lvl="1" indent="0">
              <a:buNone/>
            </a:pPr>
            <a:endParaRPr lang="en-US" sz="20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Leonel Diaz (Senior Project)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043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Unification of Clinics and Shelters</a:t>
            </a:r>
          </a:p>
          <a:p>
            <a:pPr marL="1028700" lvl="1" indent="-342900"/>
            <a:r>
              <a:rPr lang="en-US" sz="2000" dirty="0"/>
              <a:t>Merged the Clinics and Shelters into one category, Facilities, in order to improve user experience.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Clinic Logos</a:t>
            </a:r>
          </a:p>
          <a:p>
            <a:pPr marL="1028700" lvl="1" indent="-342900"/>
            <a:r>
              <a:rPr lang="en-US" sz="2000" dirty="0"/>
              <a:t>Dynamically adds logos to each respective clinic.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Updates to various design elements</a:t>
            </a:r>
          </a:p>
          <a:p>
            <a:pPr marL="1028700" lvl="1" indent="-342900"/>
            <a:r>
              <a:rPr lang="en-US" sz="2000" dirty="0"/>
              <a:t>Changed various icons and logos in the application to ones more fitting of the current design language of the app.</a:t>
            </a:r>
          </a:p>
          <a:p>
            <a:pPr marL="1028700" lvl="1" indent="-342900"/>
            <a:r>
              <a:rPr lang="en-US" sz="2000" dirty="0"/>
              <a:t>Debugged numerous Front-End elements.</a:t>
            </a:r>
          </a:p>
          <a:p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Jessica Gonzalez (Capstone 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331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Immunization Register</a:t>
            </a:r>
          </a:p>
          <a:p>
            <a:pPr marL="1028700" lvl="1" indent="-342900"/>
            <a:r>
              <a:rPr lang="en-US" sz="2000" dirty="0"/>
              <a:t>Keeps track of current or upcoming Immunizations for the users’ children.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Sign Up Email Validation</a:t>
            </a:r>
          </a:p>
          <a:p>
            <a:pPr marL="1028700" lvl="1" indent="-342900"/>
            <a:r>
              <a:rPr lang="en-US" sz="2000" dirty="0"/>
              <a:t>Stops the user from registering an account with an already existing email address.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Clinics Filtering Service Change</a:t>
            </a:r>
          </a:p>
          <a:p>
            <a:pPr marL="1028700" lvl="1" indent="-342900"/>
            <a:r>
              <a:rPr lang="en-US" sz="2000" dirty="0"/>
              <a:t>Updates the filtering options to the current services provided by clinics.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sz="2400" dirty="0"/>
          </a:p>
          <a:p>
            <a:pPr marL="457200" indent="-45720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Rolando Hernandez (Senior Project)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730404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D577E1-7B41-4319-A289-D92E01DD88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7C3D29-A4F2-43AB-8FED-DD753DD8B873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  <ds:schemaRef ds:uri="8234652b-4e88-4c30-a994-e272914a045d"/>
    <ds:schemaRef ds:uri="59a830c1-7073-48e7-a623-528add45a12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909</Words>
  <Application>Microsoft Office PowerPoint</Application>
  <PresentationFormat>Widescreen</PresentationFormat>
  <Paragraphs>148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Trebuchet MS</vt:lpstr>
      <vt:lpstr>FIU Real Triumphs Template</vt:lpstr>
      <vt:lpstr>Capstone II/Senior Project Final Project Fall 2020  NuMom (Keeping Moms &amp; Infants Healthy)  Team Members: David Acosta, David Antunez, Lawrence Chik, Hongru Chu, Leonel Diaz, Jessica Gonzalez, Rolando Hernandez, Yonal Hernandez  Product Owner(s): Jean Hannan Mentor(s): Eduardo Morales Professor: Masoud Sadjadi </vt:lpstr>
      <vt:lpstr>Problem definition</vt:lpstr>
      <vt:lpstr>David Acosta (Capstone II)</vt:lpstr>
      <vt:lpstr>David Antunez (Senior Project)</vt:lpstr>
      <vt:lpstr>Lawrence Chik (Senior Project)</vt:lpstr>
      <vt:lpstr>Hongru Chu (Senior Project)</vt:lpstr>
      <vt:lpstr>Leonel Diaz (Senior Project)</vt:lpstr>
      <vt:lpstr>Jessica Gonzalez (Capstone II)</vt:lpstr>
      <vt:lpstr>Rolando Hernandez (Senior Project)</vt:lpstr>
      <vt:lpstr>Yonal Hernandez (Capstone II)</vt:lpstr>
      <vt:lpstr>Project Management</vt:lpstr>
      <vt:lpstr>User Stories </vt:lpstr>
      <vt:lpstr>Use Case</vt:lpstr>
      <vt:lpstr>Use Case</vt:lpstr>
      <vt:lpstr>Sequence Diagrams</vt:lpstr>
      <vt:lpstr>Sequence Diagrams</vt:lpstr>
      <vt:lpstr>System Design: Architecture</vt:lpstr>
      <vt:lpstr>System Design: Deployment</vt:lpstr>
      <vt:lpstr>System Design</vt:lpstr>
      <vt:lpstr>Minimal Class Diagram</vt:lpstr>
      <vt:lpstr>Main algorithm 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Capstone II/Senior Project Final Project Fall 2020  NuMom (Keeping Moms &amp; Infants Healthy)  Team Members: David Acosta, David Antunez, Lawrence Chik, Hongru Chu, Leonel Diaz, Jessica Gonzalez, Rolando Hernandez, Yonal Hernandez  Product Owner(s): Jean Hannan Mentor(s): Eduardo Morales Professor: Masoud Sadjadi</dc:title>
  <dc:creator>Leonel Diaz</dc:creator>
  <cp:lastModifiedBy>Leonel Diaz</cp:lastModifiedBy>
  <cp:revision>1</cp:revision>
  <dcterms:created xsi:type="dcterms:W3CDTF">2020-12-04T18:19:45Z</dcterms:created>
  <dcterms:modified xsi:type="dcterms:W3CDTF">2020-12-10T16:22:06Z</dcterms:modified>
</cp:coreProperties>
</file>