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92"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862C"/>
    <a:srgbClr val="EBEFF2"/>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18" d="100"/>
          <a:sy n="18" d="100"/>
        </p:scale>
        <p:origin x="301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2"/>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6"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5" name="TextBox 4">
            <a:extLst>
              <a:ext uri="{FF2B5EF4-FFF2-40B4-BE49-F238E27FC236}">
                <a16:creationId xmlns:a16="http://schemas.microsoft.com/office/drawing/2014/main" id="{43DFFA47-0EB6-420B-B4D0-2C31769288CC}"/>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6" name="Content Placeholder 4" descr="A close up of a sign&#10;&#10;Description automatically generated">
            <a:extLst>
              <a:ext uri="{FF2B5EF4-FFF2-40B4-BE49-F238E27FC236}">
                <a16:creationId xmlns:a16="http://schemas.microsoft.com/office/drawing/2014/main" id="{0466606F-106B-44F5-9555-11130B55FDC0}"/>
              </a:ext>
            </a:extLst>
          </p:cNvPr>
          <p:cNvPicPr>
            <a:picLocks noChangeAspect="1"/>
          </p:cNvPicPr>
          <p:nvPr userDrawn="1"/>
        </p:nvPicPr>
        <p:blipFill>
          <a:blip r:embed="rId3"/>
          <a:stretch>
            <a:fillRect/>
          </a:stretch>
        </p:blipFill>
        <p:spPr>
          <a:xfrm>
            <a:off x="745663" y="40430954"/>
            <a:ext cx="3194615" cy="2743200"/>
          </a:xfrm>
          <a:prstGeom prst="rect">
            <a:avLst/>
          </a:prstGeom>
        </p:spPr>
      </p:pic>
      <p:grpSp>
        <p:nvGrpSpPr>
          <p:cNvPr id="22" name="Group 21">
            <a:extLst>
              <a:ext uri="{FF2B5EF4-FFF2-40B4-BE49-F238E27FC236}">
                <a16:creationId xmlns:a16="http://schemas.microsoft.com/office/drawing/2014/main" id="{7A7A8422-1292-4B3A-8793-12825DB2D972}"/>
              </a:ext>
            </a:extLst>
          </p:cNvPr>
          <p:cNvGrpSpPr/>
          <p:nvPr userDrawn="1"/>
        </p:nvGrpSpPr>
        <p:grpSpPr>
          <a:xfrm flipH="1">
            <a:off x="30294072" y="1014984"/>
            <a:ext cx="1881295" cy="2545853"/>
            <a:chOff x="2645664" y="2011680"/>
            <a:chExt cx="735606" cy="746592"/>
          </a:xfrm>
        </p:grpSpPr>
        <p:sp>
          <p:nvSpPr>
            <p:cNvPr id="23" name="Rectangle 22">
              <a:extLst>
                <a:ext uri="{FF2B5EF4-FFF2-40B4-BE49-F238E27FC236}">
                  <a16:creationId xmlns:a16="http://schemas.microsoft.com/office/drawing/2014/main" id="{1A9CCCE5-C5B2-4A79-9FA5-064FFF0722F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4" name="Rectangle 23">
              <a:extLst>
                <a:ext uri="{FF2B5EF4-FFF2-40B4-BE49-F238E27FC236}">
                  <a16:creationId xmlns:a16="http://schemas.microsoft.com/office/drawing/2014/main" id="{1758ACF0-71A8-44E2-9A27-6D4DB2F67C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3167533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C132517F-172E-4324-B14E-DD9498587612}"/>
              </a:ext>
            </a:extLst>
          </p:cNvPr>
          <p:cNvPicPr>
            <a:picLocks noChangeAspect="1"/>
          </p:cNvPicPr>
          <p:nvPr userDrawn="1"/>
        </p:nvPicPr>
        <p:blipFill rotWithShape="1">
          <a:blip r:embed="rId3"/>
          <a:srcRect l="13750" b="14612"/>
          <a:stretch/>
        </p:blipFill>
        <p:spPr>
          <a:xfrm>
            <a:off x="4526421" y="12"/>
            <a:ext cx="28391980" cy="43891193"/>
          </a:xfrm>
          <a:prstGeom prst="rect">
            <a:avLst/>
          </a:prstGeom>
        </p:spPr>
      </p:pic>
      <p:sp>
        <p:nvSpPr>
          <p:cNvPr id="8" name="Title 1">
            <a:extLst>
              <a:ext uri="{FF2B5EF4-FFF2-40B4-BE49-F238E27FC236}">
                <a16:creationId xmlns:a16="http://schemas.microsoft.com/office/drawing/2014/main" id="{61F7D557-9C91-4EE1-B049-D73E7681B330}"/>
              </a:ext>
            </a:extLst>
          </p:cNvPr>
          <p:cNvSpPr txBox="1">
            <a:spLocks/>
          </p:cNvSpPr>
          <p:nvPr userDrawn="1"/>
        </p:nvSpPr>
        <p:spPr>
          <a:xfrm>
            <a:off x="5184648" y="3407586"/>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dirty="0"/>
          </a:p>
        </p:txBody>
      </p:sp>
      <p:sp>
        <p:nvSpPr>
          <p:cNvPr id="9" name="Content Placeholder 2">
            <a:extLst>
              <a:ext uri="{FF2B5EF4-FFF2-40B4-BE49-F238E27FC236}">
                <a16:creationId xmlns:a16="http://schemas.microsoft.com/office/drawing/2014/main" id="{4059B079-AF37-4381-AC17-DBEE7906EAF1}"/>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dirty="0"/>
          </a:p>
        </p:txBody>
      </p:sp>
      <p:sp>
        <p:nvSpPr>
          <p:cNvPr id="10" name="Rectangle 9">
            <a:extLst>
              <a:ext uri="{FF2B5EF4-FFF2-40B4-BE49-F238E27FC236}">
                <a16:creationId xmlns:a16="http://schemas.microsoft.com/office/drawing/2014/main" id="{B5F50E1A-508B-4AC2-96AE-A6F6F1B5E9D6}"/>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Tree>
    <p:extLst>
      <p:ext uri="{BB962C8B-B14F-4D97-AF65-F5344CB8AC3E}">
        <p14:creationId xmlns:p14="http://schemas.microsoft.com/office/powerpoint/2010/main" val="2445737655"/>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jp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jpg"/><Relationship Id="rId2" Type="http://schemas.openxmlformats.org/officeDocument/2006/relationships/image" Target="../media/image3.png"/><Relationship Id="rId16"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7.jp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jpg"/><Relationship Id="rId10" Type="http://schemas.openxmlformats.org/officeDocument/2006/relationships/image" Target="../media/image11.png"/><Relationship Id="rId19" Type="http://schemas.openxmlformats.org/officeDocument/2006/relationships/image" Target="../media/image20.jp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C6C08C49-B407-413C-BA11-C74CF6F62ECE}"/>
              </a:ext>
            </a:extLst>
          </p:cNvPr>
          <p:cNvSpPr txBox="1">
            <a:spLocks noChangeArrowheads="1"/>
          </p:cNvSpPr>
          <p:nvPr/>
        </p:nvSpPr>
        <p:spPr bwMode="auto">
          <a:xfrm>
            <a:off x="4824368" y="1590533"/>
            <a:ext cx="24328856" cy="2554545"/>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rgbClr val="B6862C"/>
                </a:solidFill>
              </a:rPr>
              <a:t>School of Computing &amp; Information Sciences</a:t>
            </a:r>
          </a:p>
          <a:p>
            <a:pPr eaLnBrk="1" hangingPunct="1"/>
            <a:r>
              <a:rPr lang="en-US" altLang="en-US" i="1" dirty="0">
                <a:solidFill>
                  <a:srgbClr val="B6862C"/>
                </a:solidFill>
              </a:rPr>
              <a:t>Fall 2020 Senior Design Project</a:t>
            </a:r>
          </a:p>
        </p:txBody>
      </p:sp>
      <p:sp>
        <p:nvSpPr>
          <p:cNvPr id="4" name="Text Box 12">
            <a:extLst>
              <a:ext uri="{FF2B5EF4-FFF2-40B4-BE49-F238E27FC236}">
                <a16:creationId xmlns:a16="http://schemas.microsoft.com/office/drawing/2014/main" id="{933366F4-6CBF-446E-AFB4-09EEC8679F8A}"/>
              </a:ext>
            </a:extLst>
          </p:cNvPr>
          <p:cNvSpPr txBox="1">
            <a:spLocks noChangeArrowheads="1"/>
          </p:cNvSpPr>
          <p:nvPr/>
        </p:nvSpPr>
        <p:spPr bwMode="auto">
          <a:xfrm>
            <a:off x="5012059" y="4583542"/>
            <a:ext cx="26403300" cy="32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0000" b="1" dirty="0" err="1">
                <a:solidFill>
                  <a:srgbClr val="00FFFF"/>
                </a:solidFill>
              </a:rPr>
              <a:t>NuMom</a:t>
            </a:r>
            <a:r>
              <a:rPr lang="en-US" altLang="en-US" sz="10000" b="1" dirty="0">
                <a:solidFill>
                  <a:srgbClr val="00FFFF"/>
                </a:solidFill>
              </a:rPr>
              <a:t> (Keeping Moms &amp; Infants Healthy)</a:t>
            </a:r>
          </a:p>
          <a:p>
            <a:pPr eaLnBrk="1" hangingPunct="1">
              <a:spcBef>
                <a:spcPct val="0"/>
              </a:spcBef>
              <a:buFontTx/>
              <a:buNone/>
            </a:pPr>
            <a:r>
              <a:rPr lang="en-US" altLang="en-US" sz="3500" b="1" dirty="0">
                <a:solidFill>
                  <a:schemeClr val="bg2"/>
                </a:solidFill>
              </a:rPr>
              <a:t>Student: Lawrence Chik</a:t>
            </a:r>
          </a:p>
          <a:p>
            <a:pPr eaLnBrk="1" hangingPunct="1">
              <a:spcBef>
                <a:spcPct val="0"/>
              </a:spcBef>
              <a:buFontTx/>
              <a:buNone/>
            </a:pPr>
            <a:r>
              <a:rPr lang="en-US" altLang="en-US" sz="3500" b="1" dirty="0">
                <a:solidFill>
                  <a:schemeClr val="bg2"/>
                </a:solidFill>
              </a:rPr>
              <a:t>Mentor:</a:t>
            </a:r>
            <a:r>
              <a:rPr lang="en-US" altLang="en-US" sz="3500" b="1" i="1" dirty="0">
                <a:solidFill>
                  <a:schemeClr val="bg2"/>
                </a:solidFill>
              </a:rPr>
              <a:t> </a:t>
            </a:r>
            <a:r>
              <a:rPr lang="en-US" altLang="en-US" sz="3500" b="1" dirty="0">
                <a:solidFill>
                  <a:schemeClr val="bg2"/>
                </a:solidFill>
              </a:rPr>
              <a:t>Jean Hannan</a:t>
            </a:r>
            <a:endParaRPr lang="en-US" altLang="ja-JP" sz="3500" b="1" dirty="0">
              <a:solidFill>
                <a:schemeClr val="bg2"/>
              </a:solidFill>
            </a:endParaRPr>
          </a:p>
          <a:p>
            <a:pPr eaLnBrk="1" hangingPunct="1">
              <a:spcBef>
                <a:spcPct val="0"/>
              </a:spcBef>
              <a:buFontTx/>
              <a:buNone/>
            </a:pPr>
            <a:r>
              <a:rPr lang="en-US" altLang="en-US" sz="3500" b="1" dirty="0">
                <a:solidFill>
                  <a:schemeClr val="bg2"/>
                </a:solidFill>
              </a:rPr>
              <a:t>Instructor:</a:t>
            </a:r>
            <a:r>
              <a:rPr lang="en-US" altLang="en-US" sz="3500" b="1" i="1" dirty="0">
                <a:solidFill>
                  <a:schemeClr val="bg2"/>
                </a:solidFill>
              </a:rPr>
              <a:t> </a:t>
            </a:r>
            <a:r>
              <a:rPr lang="en-US" altLang="en-US" sz="3500" b="1" dirty="0">
                <a:solidFill>
                  <a:schemeClr val="bg2"/>
                </a:solidFill>
              </a:rPr>
              <a:t>Dr. Masoud </a:t>
            </a:r>
            <a:r>
              <a:rPr lang="en-US" altLang="en-US" sz="3500" b="1" dirty="0" err="1">
                <a:solidFill>
                  <a:schemeClr val="bg2"/>
                </a:solidFill>
              </a:rPr>
              <a:t>Sadjadi</a:t>
            </a:r>
            <a:r>
              <a:rPr lang="en-US" altLang="ja-JP" sz="3500" b="1" dirty="0">
                <a:solidFill>
                  <a:schemeClr val="bg2"/>
                </a:solidFill>
              </a:rPr>
              <a:t>,</a:t>
            </a:r>
            <a:r>
              <a:rPr lang="en-US" altLang="ja-JP" sz="3500" b="1" i="1" dirty="0">
                <a:solidFill>
                  <a:schemeClr val="bg2"/>
                </a:solidFill>
              </a:rPr>
              <a:t> </a:t>
            </a:r>
            <a:r>
              <a:rPr lang="en-US" altLang="en-US" sz="3500" b="1" dirty="0">
                <a:solidFill>
                  <a:schemeClr val="bg2"/>
                </a:solidFill>
              </a:rPr>
              <a:t>Florida International University</a:t>
            </a:r>
          </a:p>
        </p:txBody>
      </p:sp>
      <p:sp>
        <p:nvSpPr>
          <p:cNvPr id="5" name="Text Box 72">
            <a:extLst>
              <a:ext uri="{FF2B5EF4-FFF2-40B4-BE49-F238E27FC236}">
                <a16:creationId xmlns:a16="http://schemas.microsoft.com/office/drawing/2014/main" id="{A75B0002-2CC3-4BA8-A7C2-5746F8E1DD26}"/>
              </a:ext>
            </a:extLst>
          </p:cNvPr>
          <p:cNvSpPr txBox="1">
            <a:spLocks noChangeArrowheads="1"/>
          </p:cNvSpPr>
          <p:nvPr/>
        </p:nvSpPr>
        <p:spPr bwMode="auto">
          <a:xfrm>
            <a:off x="4905584" y="40184175"/>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bg2"/>
                </a:solidFill>
              </a:rPr>
              <a:t>The material presented in this poster is based upon the work supported by our Product Owner Dr. Jean Hannan. I thank Dr. Masoud </a:t>
            </a:r>
            <a:r>
              <a:rPr lang="en-US" altLang="en-US" sz="3000" dirty="0" err="1">
                <a:solidFill>
                  <a:schemeClr val="bg2"/>
                </a:solidFill>
              </a:rPr>
              <a:t>Sadjadi</a:t>
            </a:r>
            <a:r>
              <a:rPr lang="en-US" altLang="en-US" sz="3000" dirty="0">
                <a:solidFill>
                  <a:schemeClr val="bg2"/>
                </a:solidFill>
              </a:rPr>
              <a:t> for his assistance and mentorship that I received throughout the senior design project. I also want to thank my partners Leonel, Rolando, David, and </a:t>
            </a:r>
            <a:r>
              <a:rPr lang="en-US" altLang="en-US" sz="3000" dirty="0" err="1">
                <a:solidFill>
                  <a:schemeClr val="bg2"/>
                </a:solidFill>
              </a:rPr>
              <a:t>Hongru</a:t>
            </a:r>
            <a:r>
              <a:rPr lang="en-US" altLang="en-US" sz="3000" dirty="0">
                <a:solidFill>
                  <a:schemeClr val="bg2"/>
                </a:solidFill>
              </a:rPr>
              <a:t> for all their help and hard work throughout the project.</a:t>
            </a:r>
          </a:p>
        </p:txBody>
      </p:sp>
      <p:sp>
        <p:nvSpPr>
          <p:cNvPr id="6" name="Text Box 19">
            <a:extLst>
              <a:ext uri="{FF2B5EF4-FFF2-40B4-BE49-F238E27FC236}">
                <a16:creationId xmlns:a16="http://schemas.microsoft.com/office/drawing/2014/main" id="{203558FC-1E9B-4DCC-9636-31A92FF85B05}"/>
              </a:ext>
            </a:extLst>
          </p:cNvPr>
          <p:cNvSpPr txBox="1">
            <a:spLocks noChangeArrowheads="1"/>
          </p:cNvSpPr>
          <p:nvPr/>
        </p:nvSpPr>
        <p:spPr bwMode="auto">
          <a:xfrm>
            <a:off x="4508480" y="39497199"/>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0FFFF"/>
                </a:solidFill>
                <a:latin typeface="Arial" charset="0"/>
                <a:ea typeface="ＭＳ Ｐゴシック" charset="-128"/>
                <a:cs typeface="ＭＳ Ｐゴシック" charset="-128"/>
              </a:rPr>
              <a:t>ACKNOWLEDGEMENT</a:t>
            </a:r>
          </a:p>
        </p:txBody>
      </p:sp>
      <p:sp>
        <p:nvSpPr>
          <p:cNvPr id="7" name="Text Box 19">
            <a:extLst>
              <a:ext uri="{FF2B5EF4-FFF2-40B4-BE49-F238E27FC236}">
                <a16:creationId xmlns:a16="http://schemas.microsoft.com/office/drawing/2014/main" id="{64318323-DBB7-474E-888D-0F24743741AA}"/>
              </a:ext>
            </a:extLst>
          </p:cNvPr>
          <p:cNvSpPr txBox="1">
            <a:spLocks noChangeArrowheads="1"/>
          </p:cNvSpPr>
          <p:nvPr/>
        </p:nvSpPr>
        <p:spPr bwMode="auto">
          <a:xfrm>
            <a:off x="5281568" y="8782649"/>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PROBLEM</a:t>
            </a:r>
          </a:p>
        </p:txBody>
      </p:sp>
      <p:sp>
        <p:nvSpPr>
          <p:cNvPr id="8" name="Text Box 19">
            <a:extLst>
              <a:ext uri="{FF2B5EF4-FFF2-40B4-BE49-F238E27FC236}">
                <a16:creationId xmlns:a16="http://schemas.microsoft.com/office/drawing/2014/main" id="{469BA7B8-3A80-4BE0-88F3-F5CBF6B9CB3D}"/>
              </a:ext>
            </a:extLst>
          </p:cNvPr>
          <p:cNvSpPr txBox="1">
            <a:spLocks noChangeArrowheads="1"/>
          </p:cNvSpPr>
          <p:nvPr/>
        </p:nvSpPr>
        <p:spPr bwMode="auto">
          <a:xfrm>
            <a:off x="15684654" y="877669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CURRENT SYSTEM</a:t>
            </a:r>
          </a:p>
        </p:txBody>
      </p:sp>
      <p:sp>
        <p:nvSpPr>
          <p:cNvPr id="9" name="Text Box 19">
            <a:extLst>
              <a:ext uri="{FF2B5EF4-FFF2-40B4-BE49-F238E27FC236}">
                <a16:creationId xmlns:a16="http://schemas.microsoft.com/office/drawing/2014/main" id="{B5F196E2-9F26-4F63-A34A-78D7FC353C70}"/>
              </a:ext>
            </a:extLst>
          </p:cNvPr>
          <p:cNvSpPr txBox="1">
            <a:spLocks noChangeArrowheads="1"/>
          </p:cNvSpPr>
          <p:nvPr/>
        </p:nvSpPr>
        <p:spPr bwMode="auto">
          <a:xfrm>
            <a:off x="26112743" y="881219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REQUIREMENTS</a:t>
            </a:r>
          </a:p>
        </p:txBody>
      </p:sp>
      <p:sp>
        <p:nvSpPr>
          <p:cNvPr id="10" name="Text Box 19">
            <a:extLst>
              <a:ext uri="{FF2B5EF4-FFF2-40B4-BE49-F238E27FC236}">
                <a16:creationId xmlns:a16="http://schemas.microsoft.com/office/drawing/2014/main" id="{CB26611C-ABC7-4E06-BD82-A3073A008E82}"/>
              </a:ext>
            </a:extLst>
          </p:cNvPr>
          <p:cNvSpPr txBox="1">
            <a:spLocks noChangeArrowheads="1"/>
          </p:cNvSpPr>
          <p:nvPr/>
        </p:nvSpPr>
        <p:spPr bwMode="auto">
          <a:xfrm>
            <a:off x="5281568" y="1865505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SYSTEM DESIGN</a:t>
            </a:r>
          </a:p>
        </p:txBody>
      </p:sp>
      <p:sp>
        <p:nvSpPr>
          <p:cNvPr id="11" name="Text Box 19">
            <a:extLst>
              <a:ext uri="{FF2B5EF4-FFF2-40B4-BE49-F238E27FC236}">
                <a16:creationId xmlns:a16="http://schemas.microsoft.com/office/drawing/2014/main" id="{0C79A0F2-0FB4-45E1-A6CD-A2048C21E158}"/>
              </a:ext>
            </a:extLst>
          </p:cNvPr>
          <p:cNvSpPr txBox="1">
            <a:spLocks noChangeArrowheads="1"/>
          </p:cNvSpPr>
          <p:nvPr/>
        </p:nvSpPr>
        <p:spPr bwMode="auto">
          <a:xfrm>
            <a:off x="15684654" y="1865505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OBJECT DESIGN</a:t>
            </a:r>
          </a:p>
        </p:txBody>
      </p:sp>
      <p:sp>
        <p:nvSpPr>
          <p:cNvPr id="12" name="Text Box 19">
            <a:extLst>
              <a:ext uri="{FF2B5EF4-FFF2-40B4-BE49-F238E27FC236}">
                <a16:creationId xmlns:a16="http://schemas.microsoft.com/office/drawing/2014/main" id="{472B13F8-320D-47D3-BCA0-FA805AA86584}"/>
              </a:ext>
            </a:extLst>
          </p:cNvPr>
          <p:cNvSpPr txBox="1">
            <a:spLocks noChangeArrowheads="1"/>
          </p:cNvSpPr>
          <p:nvPr/>
        </p:nvSpPr>
        <p:spPr bwMode="auto">
          <a:xfrm>
            <a:off x="26112743" y="1868460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IMPLEMENTATION</a:t>
            </a:r>
          </a:p>
        </p:txBody>
      </p:sp>
      <p:sp>
        <p:nvSpPr>
          <p:cNvPr id="14" name="Text Box 19">
            <a:extLst>
              <a:ext uri="{FF2B5EF4-FFF2-40B4-BE49-F238E27FC236}">
                <a16:creationId xmlns:a16="http://schemas.microsoft.com/office/drawing/2014/main" id="{270ACF33-2049-416D-AE11-2E4A66158D5A}"/>
              </a:ext>
            </a:extLst>
          </p:cNvPr>
          <p:cNvSpPr txBox="1">
            <a:spLocks noChangeArrowheads="1"/>
          </p:cNvSpPr>
          <p:nvPr/>
        </p:nvSpPr>
        <p:spPr bwMode="auto">
          <a:xfrm>
            <a:off x="5281568" y="29404840"/>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VERIFICATION</a:t>
            </a:r>
          </a:p>
        </p:txBody>
      </p:sp>
      <p:sp>
        <p:nvSpPr>
          <p:cNvPr id="15" name="Text Box 19">
            <a:extLst>
              <a:ext uri="{FF2B5EF4-FFF2-40B4-BE49-F238E27FC236}">
                <a16:creationId xmlns:a16="http://schemas.microsoft.com/office/drawing/2014/main" id="{6EC0DB4C-0974-44D9-A9EF-5E995A99687A}"/>
              </a:ext>
            </a:extLst>
          </p:cNvPr>
          <p:cNvSpPr txBox="1">
            <a:spLocks noChangeArrowheads="1"/>
          </p:cNvSpPr>
          <p:nvPr/>
        </p:nvSpPr>
        <p:spPr bwMode="auto">
          <a:xfrm>
            <a:off x="15684654" y="2940484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SCREENSHOTS</a:t>
            </a:r>
          </a:p>
        </p:txBody>
      </p:sp>
      <p:sp>
        <p:nvSpPr>
          <p:cNvPr id="16" name="Text Box 19">
            <a:extLst>
              <a:ext uri="{FF2B5EF4-FFF2-40B4-BE49-F238E27FC236}">
                <a16:creationId xmlns:a16="http://schemas.microsoft.com/office/drawing/2014/main" id="{49489256-2E36-4E85-B5E8-131DF5DEBCA8}"/>
              </a:ext>
            </a:extLst>
          </p:cNvPr>
          <p:cNvSpPr txBox="1">
            <a:spLocks noChangeArrowheads="1"/>
          </p:cNvSpPr>
          <p:nvPr/>
        </p:nvSpPr>
        <p:spPr bwMode="auto">
          <a:xfrm>
            <a:off x="26112743" y="29434389"/>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SUMMARY</a:t>
            </a:r>
          </a:p>
        </p:txBody>
      </p:sp>
      <p:pic>
        <p:nvPicPr>
          <p:cNvPr id="21" name="Google Shape;104;p1">
            <a:extLst>
              <a:ext uri="{FF2B5EF4-FFF2-40B4-BE49-F238E27FC236}">
                <a16:creationId xmlns:a16="http://schemas.microsoft.com/office/drawing/2014/main" id="{E3D90681-2402-4981-89AE-5A03D8AAAF91}"/>
              </a:ext>
            </a:extLst>
          </p:cNvPr>
          <p:cNvPicPr preferRelativeResize="0"/>
          <p:nvPr/>
        </p:nvPicPr>
        <p:blipFill rotWithShape="1">
          <a:blip r:embed="rId2">
            <a:alphaModFix/>
          </a:blip>
          <a:srcRect/>
          <a:stretch/>
        </p:blipFill>
        <p:spPr>
          <a:xfrm>
            <a:off x="161364" y="1090558"/>
            <a:ext cx="3913187" cy="3876675"/>
          </a:xfrm>
          <a:prstGeom prst="rect">
            <a:avLst/>
          </a:prstGeom>
          <a:noFill/>
          <a:ln>
            <a:noFill/>
          </a:ln>
        </p:spPr>
      </p:pic>
      <p:pic>
        <p:nvPicPr>
          <p:cNvPr id="18" name="Picture 17" descr="Diagram&#10;&#10;Description automatically generated">
            <a:extLst>
              <a:ext uri="{FF2B5EF4-FFF2-40B4-BE49-F238E27FC236}">
                <a16:creationId xmlns:a16="http://schemas.microsoft.com/office/drawing/2014/main" id="{A38FC995-9A63-446C-8397-5DF6CF0894E6}"/>
              </a:ext>
            </a:extLst>
          </p:cNvPr>
          <p:cNvPicPr>
            <a:picLocks noChangeAspect="1"/>
          </p:cNvPicPr>
          <p:nvPr/>
        </p:nvPicPr>
        <p:blipFill>
          <a:blip r:embed="rId3"/>
          <a:stretch>
            <a:fillRect/>
          </a:stretch>
        </p:blipFill>
        <p:spPr>
          <a:xfrm>
            <a:off x="14133545" y="19556029"/>
            <a:ext cx="8533774" cy="9438071"/>
          </a:xfrm>
          <a:prstGeom prst="rect">
            <a:avLst/>
          </a:prstGeom>
        </p:spPr>
      </p:pic>
      <p:graphicFrame>
        <p:nvGraphicFramePr>
          <p:cNvPr id="26" name="Table 25">
            <a:extLst>
              <a:ext uri="{FF2B5EF4-FFF2-40B4-BE49-F238E27FC236}">
                <a16:creationId xmlns:a16="http://schemas.microsoft.com/office/drawing/2014/main" id="{8B523FB8-7F82-4E50-98B6-BE63C21644E1}"/>
              </a:ext>
            </a:extLst>
          </p:cNvPr>
          <p:cNvGraphicFramePr>
            <a:graphicFrameLocks noGrp="1"/>
          </p:cNvGraphicFramePr>
          <p:nvPr>
            <p:extLst>
              <p:ext uri="{D42A27DB-BD31-4B8C-83A1-F6EECF244321}">
                <p14:modId xmlns:p14="http://schemas.microsoft.com/office/powerpoint/2010/main" val="2418975718"/>
              </p:ext>
            </p:extLst>
          </p:nvPr>
        </p:nvGraphicFramePr>
        <p:xfrm>
          <a:off x="5074395" y="30091817"/>
          <a:ext cx="6965205" cy="3173982"/>
        </p:xfrm>
        <a:graphic>
          <a:graphicData uri="http://schemas.openxmlformats.org/drawingml/2006/table">
            <a:tbl>
              <a:tblPr/>
              <a:tblGrid>
                <a:gridCol w="1668747">
                  <a:extLst>
                    <a:ext uri="{9D8B030D-6E8A-4147-A177-3AD203B41FA5}">
                      <a16:colId xmlns:a16="http://schemas.microsoft.com/office/drawing/2014/main" val="3010985465"/>
                    </a:ext>
                  </a:extLst>
                </a:gridCol>
                <a:gridCol w="5296458">
                  <a:extLst>
                    <a:ext uri="{9D8B030D-6E8A-4147-A177-3AD203B41FA5}">
                      <a16:colId xmlns:a16="http://schemas.microsoft.com/office/drawing/2014/main" val="183665254"/>
                    </a:ext>
                  </a:extLst>
                </a:gridCol>
              </a:tblGrid>
              <a:tr h="500462">
                <a:tc>
                  <a:txBody>
                    <a:bodyPr/>
                    <a:lstStyle/>
                    <a:p>
                      <a:pPr marL="152400" algn="ctr" rtl="0" fontAlgn="t">
                        <a:spcBef>
                          <a:spcPts val="0"/>
                        </a:spcBef>
                        <a:spcAft>
                          <a:spcPts val="0"/>
                        </a:spcAft>
                      </a:pPr>
                      <a:r>
                        <a:rPr lang="en-US" sz="1400" b="1" i="0" u="none" strike="noStrike" dirty="0">
                          <a:solidFill>
                            <a:schemeClr val="bg1"/>
                          </a:solidFill>
                          <a:effectLst/>
                          <a:latin typeface="Adobe Garamond Pro Bold" panose="02020702060506020403" pitchFamily="18" charset="0"/>
                        </a:rPr>
                        <a:t>Case ID</a:t>
                      </a:r>
                      <a:endParaRPr lang="en-US" sz="6600" dirty="0">
                        <a:solidFill>
                          <a:schemeClr val="bg1"/>
                        </a:solidFill>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762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Screen Transitions Overhaul for Sign Up Process</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1931180640"/>
                  </a:ext>
                </a:extLst>
              </a:tr>
              <a:tr h="763862">
                <a:tc>
                  <a:txBody>
                    <a:bodyPr/>
                    <a:lstStyle/>
                    <a:p>
                      <a:pPr marL="152400" algn="ctr" rtl="0" fontAlgn="t">
                        <a:spcBef>
                          <a:spcPts val="0"/>
                        </a:spcBef>
                        <a:spcAft>
                          <a:spcPts val="0"/>
                        </a:spcAft>
                      </a:pPr>
                      <a:r>
                        <a:rPr lang="en-US" sz="1400" b="1" i="0" u="none" strike="noStrike" dirty="0">
                          <a:solidFill>
                            <a:schemeClr val="bg1"/>
                          </a:solidFill>
                          <a:effectLst/>
                          <a:latin typeface="Adobe Garamond Pro Bold" panose="02020702060506020403" pitchFamily="18" charset="0"/>
                        </a:rPr>
                        <a:t>Purpose</a:t>
                      </a:r>
                      <a:endParaRPr lang="en-US" sz="6600" dirty="0">
                        <a:solidFill>
                          <a:schemeClr val="bg1"/>
                        </a:solidFill>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1524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Update the way screen transitions in the sign-up process are handled</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3613137955"/>
                  </a:ext>
                </a:extLst>
              </a:tr>
              <a:tr h="908734">
                <a:tc>
                  <a:txBody>
                    <a:bodyPr/>
                    <a:lstStyle/>
                    <a:p>
                      <a:pPr marL="152400" algn="ctr" rtl="0" fontAlgn="t">
                        <a:spcBef>
                          <a:spcPts val="0"/>
                        </a:spcBef>
                        <a:spcAft>
                          <a:spcPts val="0"/>
                        </a:spcAft>
                      </a:pPr>
                      <a:r>
                        <a:rPr lang="en-US" sz="1400" b="1" i="0" u="none" strike="noStrike" dirty="0">
                          <a:solidFill>
                            <a:schemeClr val="bg1"/>
                          </a:solidFill>
                          <a:effectLst/>
                          <a:latin typeface="Adobe Garamond Pro Bold" panose="02020702060506020403" pitchFamily="18" charset="0"/>
                        </a:rPr>
                        <a:t>Preconditions</a:t>
                      </a:r>
                      <a:endParaRPr lang="en-US" sz="6600" dirty="0">
                        <a:solidFill>
                          <a:schemeClr val="bg1"/>
                        </a:solidFill>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1524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Understand and include React Native Navigation as a dependency in app</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2111925870"/>
                  </a:ext>
                </a:extLst>
              </a:tr>
              <a:tr h="1000924">
                <a:tc>
                  <a:txBody>
                    <a:bodyPr/>
                    <a:lstStyle/>
                    <a:p>
                      <a:pPr marL="152400" algn="ctr" rtl="0" fontAlgn="t">
                        <a:spcBef>
                          <a:spcPts val="0"/>
                        </a:spcBef>
                        <a:spcAft>
                          <a:spcPts val="0"/>
                        </a:spcAft>
                      </a:pPr>
                      <a:r>
                        <a:rPr lang="en-US" sz="1400" b="1" i="0" u="none" strike="noStrike" dirty="0">
                          <a:solidFill>
                            <a:schemeClr val="bg1"/>
                          </a:solidFill>
                          <a:effectLst/>
                          <a:latin typeface="Adobe Garamond Pro Bold" panose="02020702060506020403" pitchFamily="18" charset="0"/>
                        </a:rPr>
                        <a:t>Expected results</a:t>
                      </a:r>
                      <a:endParaRPr lang="en-US" sz="6600" dirty="0">
                        <a:solidFill>
                          <a:schemeClr val="bg1"/>
                        </a:solidFill>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862C"/>
                    </a:solidFill>
                  </a:tcPr>
                </a:tc>
                <a:tc>
                  <a:txBody>
                    <a:bodyPr/>
                    <a:lstStyle/>
                    <a:p>
                      <a:pPr marL="1524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The developer will be able to add screens to the sign-up process quicker and more easily in the future</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EFF2"/>
                    </a:solidFill>
                  </a:tcPr>
                </a:tc>
                <a:extLst>
                  <a:ext uri="{0D108BD9-81ED-4DB2-BD59-A6C34878D82A}">
                    <a16:rowId xmlns:a16="http://schemas.microsoft.com/office/drawing/2014/main" val="636383"/>
                  </a:ext>
                </a:extLst>
              </a:tr>
            </a:tbl>
          </a:graphicData>
        </a:graphic>
      </p:graphicFrame>
      <p:graphicFrame>
        <p:nvGraphicFramePr>
          <p:cNvPr id="27" name="Table 26">
            <a:extLst>
              <a:ext uri="{FF2B5EF4-FFF2-40B4-BE49-F238E27FC236}">
                <a16:creationId xmlns:a16="http://schemas.microsoft.com/office/drawing/2014/main" id="{CC88970D-5D54-4EF4-8BC5-0B397C0D86F0}"/>
              </a:ext>
            </a:extLst>
          </p:cNvPr>
          <p:cNvGraphicFramePr>
            <a:graphicFrameLocks noGrp="1"/>
          </p:cNvGraphicFramePr>
          <p:nvPr>
            <p:extLst>
              <p:ext uri="{D42A27DB-BD31-4B8C-83A1-F6EECF244321}">
                <p14:modId xmlns:p14="http://schemas.microsoft.com/office/powerpoint/2010/main" val="3709432853"/>
              </p:ext>
            </p:extLst>
          </p:nvPr>
        </p:nvGraphicFramePr>
        <p:xfrm>
          <a:off x="5074394" y="33401155"/>
          <a:ext cx="6965205" cy="2831885"/>
        </p:xfrm>
        <a:graphic>
          <a:graphicData uri="http://schemas.openxmlformats.org/drawingml/2006/table">
            <a:tbl>
              <a:tblPr/>
              <a:tblGrid>
                <a:gridCol w="1668747">
                  <a:extLst>
                    <a:ext uri="{9D8B030D-6E8A-4147-A177-3AD203B41FA5}">
                      <a16:colId xmlns:a16="http://schemas.microsoft.com/office/drawing/2014/main" val="1529640508"/>
                    </a:ext>
                  </a:extLst>
                </a:gridCol>
                <a:gridCol w="5296458">
                  <a:extLst>
                    <a:ext uri="{9D8B030D-6E8A-4147-A177-3AD203B41FA5}">
                      <a16:colId xmlns:a16="http://schemas.microsoft.com/office/drawing/2014/main" val="2490143246"/>
                    </a:ext>
                  </a:extLst>
                </a:gridCol>
              </a:tblGrid>
              <a:tr h="489143">
                <a:tc>
                  <a:txBody>
                    <a:bodyPr/>
                    <a:lstStyle/>
                    <a:p>
                      <a:pPr marL="152400" algn="ctr" rtl="0" fontAlgn="t">
                        <a:spcBef>
                          <a:spcPts val="0"/>
                        </a:spcBef>
                        <a:spcAft>
                          <a:spcPts val="0"/>
                        </a:spcAft>
                      </a:pPr>
                      <a:r>
                        <a:rPr lang="en-US" sz="1400" b="1" i="0" u="none" strike="noStrike" dirty="0">
                          <a:solidFill>
                            <a:srgbClr val="FFFFFF"/>
                          </a:solidFill>
                          <a:effectLst/>
                          <a:latin typeface="Adobe Garamond Pro Bold" panose="02020702060506020403" pitchFamily="18" charset="0"/>
                        </a:rPr>
                        <a:t>Case ID</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762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Move STD translations into main translation file</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1097966656"/>
                  </a:ext>
                </a:extLst>
              </a:tr>
              <a:tr h="746588">
                <a:tc>
                  <a:txBody>
                    <a:bodyPr/>
                    <a:lstStyle/>
                    <a:p>
                      <a:pPr marL="152400" algn="ctr" rtl="0" fontAlgn="t">
                        <a:spcBef>
                          <a:spcPts val="0"/>
                        </a:spcBef>
                        <a:spcAft>
                          <a:spcPts val="0"/>
                        </a:spcAft>
                      </a:pPr>
                      <a:r>
                        <a:rPr lang="en-US" sz="1400" b="1" i="0" u="none" strike="noStrike" dirty="0">
                          <a:solidFill>
                            <a:srgbClr val="FFFFFF"/>
                          </a:solidFill>
                          <a:effectLst/>
                          <a:latin typeface="Adobe Garamond Pro Bold" panose="02020702060506020403" pitchFamily="18" charset="0"/>
                        </a:rPr>
                        <a:t>Purpose</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1524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Ensure that all translations are kept in a single file for each corresponding language</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3578440546"/>
                  </a:ext>
                </a:extLst>
              </a:tr>
              <a:tr h="772333">
                <a:tc>
                  <a:txBody>
                    <a:bodyPr/>
                    <a:lstStyle/>
                    <a:p>
                      <a:pPr marL="152400" algn="ctr" rtl="0" fontAlgn="t">
                        <a:spcBef>
                          <a:spcPts val="0"/>
                        </a:spcBef>
                        <a:spcAft>
                          <a:spcPts val="0"/>
                        </a:spcAft>
                      </a:pPr>
                      <a:r>
                        <a:rPr lang="en-US" sz="1400" b="1" i="0" u="none" strike="noStrike">
                          <a:solidFill>
                            <a:srgbClr val="FFFFFF"/>
                          </a:solidFill>
                          <a:effectLst/>
                          <a:latin typeface="Adobe Garamond Pro Bold" panose="02020702060506020403" pitchFamily="18" charset="0"/>
                        </a:rPr>
                        <a:t>Preconditions</a:t>
                      </a:r>
                      <a:endParaRPr lang="en-US" sz="660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1524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All text in the app has been translated for English, Spanish, and Creole</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3138910103"/>
                  </a:ext>
                </a:extLst>
              </a:tr>
              <a:tr h="823821">
                <a:tc>
                  <a:txBody>
                    <a:bodyPr/>
                    <a:lstStyle/>
                    <a:p>
                      <a:pPr marL="152400" algn="ctr" rtl="0" fontAlgn="t">
                        <a:spcBef>
                          <a:spcPts val="0"/>
                        </a:spcBef>
                        <a:spcAft>
                          <a:spcPts val="0"/>
                        </a:spcAft>
                      </a:pPr>
                      <a:r>
                        <a:rPr lang="en-US" sz="1400" b="1" i="0" u="none" strike="noStrike" dirty="0">
                          <a:solidFill>
                            <a:srgbClr val="FFFFFF"/>
                          </a:solidFill>
                          <a:effectLst/>
                          <a:latin typeface="Adobe Garamond Pro Bold" panose="02020702060506020403" pitchFamily="18" charset="0"/>
                        </a:rPr>
                        <a:t>Expected results</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862C"/>
                    </a:solidFill>
                  </a:tcPr>
                </a:tc>
                <a:tc>
                  <a:txBody>
                    <a:bodyPr/>
                    <a:lstStyle/>
                    <a:p>
                      <a:pPr marL="1524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All translation functionality remains but reduces the number of files necessary to store translations</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EFF2"/>
                    </a:solidFill>
                  </a:tcPr>
                </a:tc>
                <a:extLst>
                  <a:ext uri="{0D108BD9-81ED-4DB2-BD59-A6C34878D82A}">
                    <a16:rowId xmlns:a16="http://schemas.microsoft.com/office/drawing/2014/main" val="1731191743"/>
                  </a:ext>
                </a:extLst>
              </a:tr>
            </a:tbl>
          </a:graphicData>
        </a:graphic>
      </p:graphicFrame>
      <p:graphicFrame>
        <p:nvGraphicFramePr>
          <p:cNvPr id="28" name="Table 27">
            <a:extLst>
              <a:ext uri="{FF2B5EF4-FFF2-40B4-BE49-F238E27FC236}">
                <a16:creationId xmlns:a16="http://schemas.microsoft.com/office/drawing/2014/main" id="{EF02906F-5AE3-4661-83FB-312E34D6A65A}"/>
              </a:ext>
            </a:extLst>
          </p:cNvPr>
          <p:cNvGraphicFramePr>
            <a:graphicFrameLocks noGrp="1"/>
          </p:cNvGraphicFramePr>
          <p:nvPr>
            <p:extLst>
              <p:ext uri="{D42A27DB-BD31-4B8C-83A1-F6EECF244321}">
                <p14:modId xmlns:p14="http://schemas.microsoft.com/office/powerpoint/2010/main" val="3342298887"/>
              </p:ext>
            </p:extLst>
          </p:nvPr>
        </p:nvGraphicFramePr>
        <p:xfrm>
          <a:off x="5074394" y="36368395"/>
          <a:ext cx="6965204" cy="2939247"/>
        </p:xfrm>
        <a:graphic>
          <a:graphicData uri="http://schemas.openxmlformats.org/drawingml/2006/table">
            <a:tbl>
              <a:tblPr/>
              <a:tblGrid>
                <a:gridCol w="1650292">
                  <a:extLst>
                    <a:ext uri="{9D8B030D-6E8A-4147-A177-3AD203B41FA5}">
                      <a16:colId xmlns:a16="http://schemas.microsoft.com/office/drawing/2014/main" val="1337540140"/>
                    </a:ext>
                  </a:extLst>
                </a:gridCol>
                <a:gridCol w="5314912">
                  <a:extLst>
                    <a:ext uri="{9D8B030D-6E8A-4147-A177-3AD203B41FA5}">
                      <a16:colId xmlns:a16="http://schemas.microsoft.com/office/drawing/2014/main" val="3802565219"/>
                    </a:ext>
                  </a:extLst>
                </a:gridCol>
              </a:tblGrid>
              <a:tr h="550748">
                <a:tc>
                  <a:txBody>
                    <a:bodyPr/>
                    <a:lstStyle/>
                    <a:p>
                      <a:pPr marL="57150" algn="ctr" rtl="0" fontAlgn="t">
                        <a:spcBef>
                          <a:spcPts val="0"/>
                        </a:spcBef>
                        <a:spcAft>
                          <a:spcPts val="0"/>
                        </a:spcAft>
                      </a:pPr>
                      <a:r>
                        <a:rPr lang="en-US" sz="1400" b="1" i="0" u="none" strike="noStrike" dirty="0">
                          <a:solidFill>
                            <a:srgbClr val="FFFFFF"/>
                          </a:solidFill>
                          <a:effectLst/>
                          <a:latin typeface="Adobe Garamond Pro Bold" panose="02020702060506020403" pitchFamily="18" charset="0"/>
                        </a:rPr>
                        <a:t>Case ID</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1143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Buttons avoiding keyboard fix</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2589506204"/>
                  </a:ext>
                </a:extLst>
              </a:tr>
              <a:tr h="820002">
                <a:tc>
                  <a:txBody>
                    <a:bodyPr/>
                    <a:lstStyle/>
                    <a:p>
                      <a:pPr marL="57150" algn="ctr" rtl="0" fontAlgn="t">
                        <a:spcBef>
                          <a:spcPts val="0"/>
                        </a:spcBef>
                        <a:spcAft>
                          <a:spcPts val="0"/>
                        </a:spcAft>
                      </a:pPr>
                      <a:r>
                        <a:rPr lang="en-US" sz="1400" b="1" i="0" u="none" strike="noStrike">
                          <a:solidFill>
                            <a:srgbClr val="FFFFFF"/>
                          </a:solidFill>
                          <a:effectLst/>
                          <a:latin typeface="Adobe Garamond Pro Bold" panose="02020702060506020403" pitchFamily="18" charset="0"/>
                        </a:rPr>
                        <a:t>Purpose</a:t>
                      </a:r>
                      <a:endParaRPr lang="en-US" sz="660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1143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Keeps buttons from moving up when keyboard is active</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3536361981"/>
                  </a:ext>
                </a:extLst>
              </a:tr>
              <a:tr h="820002">
                <a:tc>
                  <a:txBody>
                    <a:bodyPr/>
                    <a:lstStyle/>
                    <a:p>
                      <a:pPr marL="57150" algn="ctr" rtl="0" fontAlgn="t">
                        <a:spcBef>
                          <a:spcPts val="0"/>
                        </a:spcBef>
                        <a:spcAft>
                          <a:spcPts val="0"/>
                        </a:spcAft>
                      </a:pPr>
                      <a:r>
                        <a:rPr lang="en-US" sz="1400" b="1" i="0" u="none" strike="noStrike">
                          <a:solidFill>
                            <a:srgbClr val="FFFFFF"/>
                          </a:solidFill>
                          <a:effectLst/>
                          <a:latin typeface="Adobe Garamond Pro Bold" panose="02020702060506020403" pitchFamily="18" charset="0"/>
                        </a:rPr>
                        <a:t>Preconditions</a:t>
                      </a:r>
                      <a:endParaRPr lang="en-US" sz="660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B6862C"/>
                    </a:solidFill>
                  </a:tcPr>
                </a:tc>
                <a:tc>
                  <a:txBody>
                    <a:bodyPr/>
                    <a:lstStyle/>
                    <a:p>
                      <a:pPr marL="1143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The keyboard is active on sign up pages and pages for adding new resources</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2697673635"/>
                  </a:ext>
                </a:extLst>
              </a:tr>
              <a:tr h="748495">
                <a:tc>
                  <a:txBody>
                    <a:bodyPr/>
                    <a:lstStyle/>
                    <a:p>
                      <a:pPr marL="57150" algn="ctr" rtl="0" fontAlgn="t">
                        <a:spcBef>
                          <a:spcPts val="0"/>
                        </a:spcBef>
                        <a:spcAft>
                          <a:spcPts val="0"/>
                        </a:spcAft>
                      </a:pPr>
                      <a:r>
                        <a:rPr lang="en-US" sz="1400" b="1" i="0" u="none" strike="noStrike" dirty="0">
                          <a:solidFill>
                            <a:srgbClr val="FFFFFF"/>
                          </a:solidFill>
                          <a:effectLst/>
                          <a:latin typeface="Adobe Garamond Pro Bold" panose="02020702060506020403" pitchFamily="18" charset="0"/>
                        </a:rPr>
                        <a:t>Expected results</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862C"/>
                    </a:solidFill>
                  </a:tcPr>
                </a:tc>
                <a:tc>
                  <a:txBody>
                    <a:bodyPr/>
                    <a:lstStyle/>
                    <a:p>
                      <a:pPr marL="114300" algn="ctr" rtl="0" fontAlgn="t">
                        <a:spcBef>
                          <a:spcPts val="0"/>
                        </a:spcBef>
                        <a:spcAft>
                          <a:spcPts val="0"/>
                        </a:spcAft>
                      </a:pPr>
                      <a:r>
                        <a:rPr lang="en-US" sz="1400" b="1" i="0" u="none" strike="noStrike" dirty="0">
                          <a:solidFill>
                            <a:srgbClr val="000000"/>
                          </a:solidFill>
                          <a:effectLst/>
                          <a:latin typeface="Adobe Garamond Pro Bold" panose="02020702060506020403" pitchFamily="18" charset="0"/>
                        </a:rPr>
                        <a:t>The user will be able to navigate to other input boxes while keyboard is active</a:t>
                      </a:r>
                      <a:endParaRPr lang="en-US" sz="6600" dirty="0">
                        <a:effectLst/>
                        <a:latin typeface="Adobe Garamond Pro Bold" panose="02020702060506020403" pitchFamily="18"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EFF2"/>
                    </a:solidFill>
                  </a:tcPr>
                </a:tc>
                <a:extLst>
                  <a:ext uri="{0D108BD9-81ED-4DB2-BD59-A6C34878D82A}">
                    <a16:rowId xmlns:a16="http://schemas.microsoft.com/office/drawing/2014/main" val="699315931"/>
                  </a:ext>
                </a:extLst>
              </a:tr>
            </a:tbl>
          </a:graphicData>
        </a:graphic>
      </p:graphicFrame>
      <p:sp>
        <p:nvSpPr>
          <p:cNvPr id="29" name="Rectangle 1">
            <a:extLst>
              <a:ext uri="{FF2B5EF4-FFF2-40B4-BE49-F238E27FC236}">
                <a16:creationId xmlns:a16="http://schemas.microsoft.com/office/drawing/2014/main" id="{12FEA99C-962D-41BA-A1F0-47B7A641F58B}"/>
              </a:ext>
            </a:extLst>
          </p:cNvPr>
          <p:cNvSpPr>
            <a:spLocks noChangeArrowheads="1"/>
          </p:cNvSpPr>
          <p:nvPr/>
        </p:nvSpPr>
        <p:spPr bwMode="auto">
          <a:xfrm>
            <a:off x="5220771" y="36725026"/>
            <a:ext cx="32918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100" b="0" i="0" u="none" strike="noStrike" cap="none" normalizeH="0" baseline="0">
                <a:ln>
                  <a:noFill/>
                </a:ln>
                <a:solidFill>
                  <a:srgbClr val="000000"/>
                </a:solidFill>
                <a:effectLst/>
                <a:latin typeface="Arial" panose="020B0604020202020204" pitchFamily="34" charset="0"/>
                <a:cs typeface="Arial" panose="020B0604020202020204" pitchFamily="34" charset="0"/>
              </a:rPr>
            </a:br>
            <a:br>
              <a:rPr kumimoji="0" lang="en-US" altLang="en-US" sz="1100" b="0" i="0" u="none" strike="noStrike" cap="none" normalizeH="0" baseline="0">
                <a:ln>
                  <a:noFill/>
                </a:ln>
                <a:solidFill>
                  <a:srgbClr val="000000"/>
                </a:solidFill>
                <a:effectLst/>
                <a:latin typeface="Arial" panose="020B0604020202020204" pitchFamily="34" charset="0"/>
                <a:cs typeface="Arial" panose="020B0604020202020204" pitchFamily="34" charset="0"/>
              </a:rPr>
            </a:br>
            <a:endParaRPr kumimoji="0" lang="en-US" altLang="en-US" sz="21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027" name="Picture 3">
            <a:extLst>
              <a:ext uri="{FF2B5EF4-FFF2-40B4-BE49-F238E27FC236}">
                <a16:creationId xmlns:a16="http://schemas.microsoft.com/office/drawing/2014/main" id="{AEDC2C0A-7CB4-489B-98BE-06A51852A4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5584" y="24665837"/>
            <a:ext cx="7419766" cy="4328197"/>
          </a:xfrm>
          <a:prstGeom prst="rect">
            <a:avLst/>
          </a:prstGeom>
          <a:noFill/>
          <a:extLst>
            <a:ext uri="{909E8E84-426E-40DD-AFC4-6F175D3DCCD1}">
              <a14:hiddenFill xmlns:a14="http://schemas.microsoft.com/office/drawing/2010/main">
                <a:solidFill>
                  <a:srgbClr val="FFFFFF"/>
                </a:solidFill>
              </a14:hiddenFill>
            </a:ext>
          </a:extLst>
        </p:spPr>
      </p:pic>
      <p:pic>
        <p:nvPicPr>
          <p:cNvPr id="34" name="Google Shape;115;p1">
            <a:extLst>
              <a:ext uri="{FF2B5EF4-FFF2-40B4-BE49-F238E27FC236}">
                <a16:creationId xmlns:a16="http://schemas.microsoft.com/office/drawing/2014/main" id="{CDC950C3-B1D4-48A8-8A13-AB7751DA308E}"/>
              </a:ext>
            </a:extLst>
          </p:cNvPr>
          <p:cNvPicPr preferRelativeResize="0"/>
          <p:nvPr/>
        </p:nvPicPr>
        <p:blipFill rotWithShape="1">
          <a:blip r:embed="rId5">
            <a:alphaModFix/>
          </a:blip>
          <a:srcRect/>
          <a:stretch/>
        </p:blipFill>
        <p:spPr>
          <a:xfrm>
            <a:off x="4905584" y="19556029"/>
            <a:ext cx="7419766" cy="4699002"/>
          </a:xfrm>
          <a:prstGeom prst="rect">
            <a:avLst/>
          </a:prstGeom>
          <a:noFill/>
          <a:ln>
            <a:noFill/>
          </a:ln>
        </p:spPr>
      </p:pic>
      <p:pic>
        <p:nvPicPr>
          <p:cNvPr id="31" name="Picture 30" descr="A close up of a keyboard&#10;&#10;Description automatically generated">
            <a:extLst>
              <a:ext uri="{FF2B5EF4-FFF2-40B4-BE49-F238E27FC236}">
                <a16:creationId xmlns:a16="http://schemas.microsoft.com/office/drawing/2014/main" id="{720F95F7-EA85-4FDA-B3B4-CD549659A0CC}"/>
              </a:ext>
            </a:extLst>
          </p:cNvPr>
          <p:cNvPicPr>
            <a:picLocks noChangeAspect="1"/>
          </p:cNvPicPr>
          <p:nvPr/>
        </p:nvPicPr>
        <p:blipFill>
          <a:blip r:embed="rId6"/>
          <a:stretch>
            <a:fillRect/>
          </a:stretch>
        </p:blipFill>
        <p:spPr>
          <a:xfrm>
            <a:off x="13316962" y="30165040"/>
            <a:ext cx="2254744" cy="4760016"/>
          </a:xfrm>
          <a:prstGeom prst="rect">
            <a:avLst/>
          </a:prstGeom>
        </p:spPr>
      </p:pic>
      <p:pic>
        <p:nvPicPr>
          <p:cNvPr id="36" name="Picture 35" descr="Diagram&#10;&#10;Description automatically generated">
            <a:extLst>
              <a:ext uri="{FF2B5EF4-FFF2-40B4-BE49-F238E27FC236}">
                <a16:creationId xmlns:a16="http://schemas.microsoft.com/office/drawing/2014/main" id="{B717016F-B523-4FFA-9724-098CB10F339D}"/>
              </a:ext>
            </a:extLst>
          </p:cNvPr>
          <p:cNvPicPr>
            <a:picLocks noChangeAspect="1"/>
          </p:cNvPicPr>
          <p:nvPr/>
        </p:nvPicPr>
        <p:blipFill>
          <a:blip r:embed="rId7"/>
          <a:stretch>
            <a:fillRect/>
          </a:stretch>
        </p:blipFill>
        <p:spPr>
          <a:xfrm>
            <a:off x="18229719" y="30165039"/>
            <a:ext cx="2254743" cy="4760011"/>
          </a:xfrm>
          <a:prstGeom prst="rect">
            <a:avLst/>
          </a:prstGeom>
        </p:spPr>
      </p:pic>
      <p:sp>
        <p:nvSpPr>
          <p:cNvPr id="37" name="TextBox 36">
            <a:extLst>
              <a:ext uri="{FF2B5EF4-FFF2-40B4-BE49-F238E27FC236}">
                <a16:creationId xmlns:a16="http://schemas.microsoft.com/office/drawing/2014/main" id="{67419A55-6529-49E1-86E2-18842A7E5467}"/>
              </a:ext>
            </a:extLst>
          </p:cNvPr>
          <p:cNvSpPr txBox="1"/>
          <p:nvPr/>
        </p:nvSpPr>
        <p:spPr>
          <a:xfrm>
            <a:off x="14257960" y="9972647"/>
            <a:ext cx="8259940" cy="8186857"/>
          </a:xfrm>
          <a:prstGeom prst="rect">
            <a:avLst/>
          </a:prstGeom>
          <a:noFill/>
          <a:ln w="95250">
            <a:solidFill>
              <a:schemeClr val="bg1"/>
            </a:solidFill>
          </a:ln>
        </p:spPr>
        <p:txBody>
          <a:bodyPr wrap="square" lIns="182880" tIns="91440" rIns="182880" bIns="91440" rtlCol="0">
            <a:spAutoFit/>
          </a:bodyPr>
          <a:lstStyle/>
          <a:p>
            <a:pPr marL="571500" indent="-571500" algn="just">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Offers mothers access to many basic resources including:</a:t>
            </a:r>
          </a:p>
          <a:p>
            <a:pPr marL="1028700" lvl="1" indent="-571500" algn="just">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Clinics</a:t>
            </a:r>
          </a:p>
          <a:p>
            <a:pPr marL="1028700" lvl="1" indent="-571500" algn="just">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Shelters</a:t>
            </a:r>
          </a:p>
          <a:p>
            <a:pPr marL="571500" indent="-571500" algn="just">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Provides mothers with the ability to learn about STDs and protected sex</a:t>
            </a:r>
          </a:p>
          <a:p>
            <a:pPr marL="571500" indent="-571500">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Allows mothers to keep track of important documents, appointments, and references</a:t>
            </a:r>
          </a:p>
          <a:p>
            <a:pPr marL="571500" indent="-571500">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Gives users the option to change settings and personal information</a:t>
            </a:r>
          </a:p>
        </p:txBody>
      </p:sp>
      <p:sp>
        <p:nvSpPr>
          <p:cNvPr id="42" name="TextBox 41">
            <a:extLst>
              <a:ext uri="{FF2B5EF4-FFF2-40B4-BE49-F238E27FC236}">
                <a16:creationId xmlns:a16="http://schemas.microsoft.com/office/drawing/2014/main" id="{40F323E7-DB64-43A4-9D47-55BAE8A96BAD}"/>
              </a:ext>
            </a:extLst>
          </p:cNvPr>
          <p:cNvSpPr txBox="1"/>
          <p:nvPr/>
        </p:nvSpPr>
        <p:spPr>
          <a:xfrm>
            <a:off x="4976768" y="9964906"/>
            <a:ext cx="8259940" cy="8186857"/>
          </a:xfrm>
          <a:prstGeom prst="rect">
            <a:avLst/>
          </a:prstGeom>
          <a:noFill/>
          <a:ln w="95250">
            <a:solidFill>
              <a:schemeClr val="bg1"/>
            </a:solidFill>
          </a:ln>
        </p:spPr>
        <p:txBody>
          <a:bodyPr wrap="square" lIns="182880" tIns="91440" rIns="182880" bIns="91440" rtlCol="0">
            <a:spAutoFit/>
          </a:bodyPr>
          <a:lstStyle/>
          <a:p>
            <a:pPr algn="just"/>
            <a:r>
              <a:rPr lang="en-US" sz="4000" dirty="0">
                <a:solidFill>
                  <a:schemeClr val="bg1"/>
                </a:solidFill>
                <a:latin typeface="Arial" panose="020B0604020202020204" pitchFamily="34" charset="0"/>
                <a:cs typeface="Arial" panose="020B0604020202020204" pitchFamily="34" charset="0"/>
              </a:rPr>
              <a:t>It can be difficult for low-income mothers to obtain accurate information about pregnancies, childcare, and practicing safe sex. This misinformation can lead to an increase in STDs, accidental pregnancies, and could even put the lives of infants in danger. Low-income mothers need to have a single source that will offer accurate and helpful information to keep both mothers and their infants safe.</a:t>
            </a:r>
          </a:p>
        </p:txBody>
      </p:sp>
      <p:sp>
        <p:nvSpPr>
          <p:cNvPr id="43" name="TextBox 42">
            <a:extLst>
              <a:ext uri="{FF2B5EF4-FFF2-40B4-BE49-F238E27FC236}">
                <a16:creationId xmlns:a16="http://schemas.microsoft.com/office/drawing/2014/main" id="{FC116F27-9045-418B-B054-ED5723A31761}"/>
              </a:ext>
            </a:extLst>
          </p:cNvPr>
          <p:cNvSpPr txBox="1"/>
          <p:nvPr/>
        </p:nvSpPr>
        <p:spPr>
          <a:xfrm>
            <a:off x="23539152" y="9994989"/>
            <a:ext cx="8259940" cy="8186857"/>
          </a:xfrm>
          <a:prstGeom prst="rect">
            <a:avLst/>
          </a:prstGeom>
          <a:noFill/>
          <a:ln w="95250">
            <a:solidFill>
              <a:schemeClr val="bg1"/>
            </a:solidFill>
          </a:ln>
        </p:spPr>
        <p:txBody>
          <a:bodyPr wrap="square" lIns="182880" tIns="91440" rIns="182880" bIns="91440" rtlCol="0">
            <a:spAutoFit/>
          </a:bodyPr>
          <a:lstStyle/>
          <a:p>
            <a:pPr marL="571500" indent="-571500" algn="just">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Streamline the sign-up process by overhauling the screen transitions, thus making it easier for future developers to add screens more efficiently</a:t>
            </a:r>
          </a:p>
          <a:p>
            <a:pPr marL="571500" indent="-571500" algn="just">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Make sure all translations are up to date in English, Spanish, and Creole and reduce the number of files required for these translations</a:t>
            </a:r>
          </a:p>
          <a:p>
            <a:pPr marL="571500" indent="-571500" algn="just">
              <a:buFont typeface="Arial" panose="020B0604020202020204" pitchFamily="34" charset="0"/>
              <a:buChar char="•"/>
            </a:pPr>
            <a:r>
              <a:rPr lang="en-US" sz="4000" dirty="0">
                <a:solidFill>
                  <a:schemeClr val="bg1"/>
                </a:solidFill>
                <a:latin typeface="Arial" panose="020B0604020202020204" pitchFamily="34" charset="0"/>
                <a:cs typeface="Arial" panose="020B0604020202020204" pitchFamily="34" charset="0"/>
              </a:rPr>
              <a:t>Fix UI issues concerning certain elements being blocked by a phone’s active keyboard</a:t>
            </a:r>
          </a:p>
        </p:txBody>
      </p:sp>
      <p:pic>
        <p:nvPicPr>
          <p:cNvPr id="44" name="Google Shape;110;p1" descr="ownload React Native Developers San Francisco - React Native Logo ..">
            <a:extLst>
              <a:ext uri="{FF2B5EF4-FFF2-40B4-BE49-F238E27FC236}">
                <a16:creationId xmlns:a16="http://schemas.microsoft.com/office/drawing/2014/main" id="{8FAE236E-AE53-4D79-983A-789A07A63551}"/>
              </a:ext>
            </a:extLst>
          </p:cNvPr>
          <p:cNvPicPr preferRelativeResize="0"/>
          <p:nvPr/>
        </p:nvPicPr>
        <p:blipFill rotWithShape="1">
          <a:blip r:embed="rId8">
            <a:alphaModFix/>
          </a:blip>
          <a:srcRect/>
          <a:stretch/>
        </p:blipFill>
        <p:spPr>
          <a:xfrm>
            <a:off x="22940566" y="19556029"/>
            <a:ext cx="9457112" cy="2476625"/>
          </a:xfrm>
          <a:prstGeom prst="rect">
            <a:avLst/>
          </a:prstGeom>
          <a:noFill/>
          <a:ln>
            <a:noFill/>
          </a:ln>
        </p:spPr>
      </p:pic>
      <p:pic>
        <p:nvPicPr>
          <p:cNvPr id="49" name="Google Shape;113;p1">
            <a:extLst>
              <a:ext uri="{FF2B5EF4-FFF2-40B4-BE49-F238E27FC236}">
                <a16:creationId xmlns:a16="http://schemas.microsoft.com/office/drawing/2014/main" id="{39CB13C1-9543-44A6-AC26-1185E045ACA3}"/>
              </a:ext>
            </a:extLst>
          </p:cNvPr>
          <p:cNvPicPr preferRelativeResize="0"/>
          <p:nvPr/>
        </p:nvPicPr>
        <p:blipFill rotWithShape="1">
          <a:blip r:embed="rId9">
            <a:alphaModFix/>
          </a:blip>
          <a:srcRect/>
          <a:stretch/>
        </p:blipFill>
        <p:spPr>
          <a:xfrm>
            <a:off x="29121398" y="26354664"/>
            <a:ext cx="2422934" cy="2143125"/>
          </a:xfrm>
          <a:prstGeom prst="rect">
            <a:avLst/>
          </a:prstGeom>
          <a:noFill/>
          <a:ln>
            <a:noFill/>
          </a:ln>
        </p:spPr>
      </p:pic>
      <p:pic>
        <p:nvPicPr>
          <p:cNvPr id="40" name="Picture 39" descr="Logo&#10;&#10;Description automatically generated">
            <a:extLst>
              <a:ext uri="{FF2B5EF4-FFF2-40B4-BE49-F238E27FC236}">
                <a16:creationId xmlns:a16="http://schemas.microsoft.com/office/drawing/2014/main" id="{CEC70B1E-C3DB-40FD-9925-A68D9DA9BD67}"/>
              </a:ext>
            </a:extLst>
          </p:cNvPr>
          <p:cNvPicPr>
            <a:picLocks noChangeAspect="1"/>
          </p:cNvPicPr>
          <p:nvPr/>
        </p:nvPicPr>
        <p:blipFill>
          <a:blip r:embed="rId10"/>
          <a:stretch>
            <a:fillRect/>
          </a:stretch>
        </p:blipFill>
        <p:spPr>
          <a:xfrm>
            <a:off x="24165127" y="26118325"/>
            <a:ext cx="2476626" cy="2476626"/>
          </a:xfrm>
          <a:prstGeom prst="rect">
            <a:avLst/>
          </a:prstGeom>
        </p:spPr>
      </p:pic>
      <p:pic>
        <p:nvPicPr>
          <p:cNvPr id="54" name="Picture 53" descr="Icon&#10;&#10;Description automatically generated">
            <a:extLst>
              <a:ext uri="{FF2B5EF4-FFF2-40B4-BE49-F238E27FC236}">
                <a16:creationId xmlns:a16="http://schemas.microsoft.com/office/drawing/2014/main" id="{18096373-4BFB-4162-8970-83FF723BB2B8}"/>
              </a:ext>
            </a:extLst>
          </p:cNvPr>
          <p:cNvPicPr>
            <a:picLocks noChangeAspect="1"/>
          </p:cNvPicPr>
          <p:nvPr/>
        </p:nvPicPr>
        <p:blipFill>
          <a:blip r:embed="rId11"/>
          <a:stretch>
            <a:fillRect/>
          </a:stretch>
        </p:blipFill>
        <p:spPr>
          <a:xfrm>
            <a:off x="29590266" y="22032654"/>
            <a:ext cx="2476626" cy="2476626"/>
          </a:xfrm>
          <a:prstGeom prst="rect">
            <a:avLst/>
          </a:prstGeom>
        </p:spPr>
      </p:pic>
      <p:pic>
        <p:nvPicPr>
          <p:cNvPr id="56" name="Picture 55" descr="Icon&#10;&#10;Description automatically generated">
            <a:extLst>
              <a:ext uri="{FF2B5EF4-FFF2-40B4-BE49-F238E27FC236}">
                <a16:creationId xmlns:a16="http://schemas.microsoft.com/office/drawing/2014/main" id="{4A758725-7151-448C-99B9-843BA78B8FC7}"/>
              </a:ext>
            </a:extLst>
          </p:cNvPr>
          <p:cNvPicPr>
            <a:picLocks noChangeAspect="1"/>
          </p:cNvPicPr>
          <p:nvPr/>
        </p:nvPicPr>
        <p:blipFill>
          <a:blip r:embed="rId12"/>
          <a:stretch>
            <a:fillRect/>
          </a:stretch>
        </p:blipFill>
        <p:spPr>
          <a:xfrm>
            <a:off x="23392603" y="22560333"/>
            <a:ext cx="2836993" cy="2476625"/>
          </a:xfrm>
          <a:prstGeom prst="rect">
            <a:avLst/>
          </a:prstGeom>
        </p:spPr>
      </p:pic>
      <p:pic>
        <p:nvPicPr>
          <p:cNvPr id="58" name="Picture 57" descr="A close up of a sign&#10;&#10;Description automatically generated">
            <a:extLst>
              <a:ext uri="{FF2B5EF4-FFF2-40B4-BE49-F238E27FC236}">
                <a16:creationId xmlns:a16="http://schemas.microsoft.com/office/drawing/2014/main" id="{812085D6-8412-44B0-8C6D-7C3D33937C77}"/>
              </a:ext>
            </a:extLst>
          </p:cNvPr>
          <p:cNvPicPr>
            <a:picLocks noChangeAspect="1"/>
          </p:cNvPicPr>
          <p:nvPr/>
        </p:nvPicPr>
        <p:blipFill>
          <a:blip r:embed="rId13"/>
          <a:stretch>
            <a:fillRect/>
          </a:stretch>
        </p:blipFill>
        <p:spPr>
          <a:xfrm>
            <a:off x="26698464" y="23291756"/>
            <a:ext cx="2422934" cy="2435048"/>
          </a:xfrm>
          <a:prstGeom prst="rect">
            <a:avLst/>
          </a:prstGeom>
        </p:spPr>
      </p:pic>
      <p:pic>
        <p:nvPicPr>
          <p:cNvPr id="60" name="Picture 59" descr="A picture containing scatter chart&#10;&#10;Description automatically generated">
            <a:extLst>
              <a:ext uri="{FF2B5EF4-FFF2-40B4-BE49-F238E27FC236}">
                <a16:creationId xmlns:a16="http://schemas.microsoft.com/office/drawing/2014/main" id="{7F8F76D2-159F-4B48-9EDD-9D4EE6F47DE7}"/>
              </a:ext>
            </a:extLst>
          </p:cNvPr>
          <p:cNvPicPr>
            <a:picLocks noChangeAspect="1"/>
          </p:cNvPicPr>
          <p:nvPr/>
        </p:nvPicPr>
        <p:blipFill>
          <a:blip r:embed="rId14"/>
          <a:stretch>
            <a:fillRect/>
          </a:stretch>
        </p:blipFill>
        <p:spPr>
          <a:xfrm>
            <a:off x="15774947" y="30165040"/>
            <a:ext cx="2259630" cy="4770329"/>
          </a:xfrm>
          <a:prstGeom prst="rect">
            <a:avLst/>
          </a:prstGeom>
        </p:spPr>
      </p:pic>
      <p:pic>
        <p:nvPicPr>
          <p:cNvPr id="1024" name="Picture 1023" descr="Graphical user interface, text, application, chat or text message&#10;&#10;Description automatically generated">
            <a:extLst>
              <a:ext uri="{FF2B5EF4-FFF2-40B4-BE49-F238E27FC236}">
                <a16:creationId xmlns:a16="http://schemas.microsoft.com/office/drawing/2014/main" id="{26670665-4651-447A-A55E-060AFCF94AA6}"/>
              </a:ext>
            </a:extLst>
          </p:cNvPr>
          <p:cNvPicPr>
            <a:picLocks noChangeAspect="1"/>
          </p:cNvPicPr>
          <p:nvPr/>
        </p:nvPicPr>
        <p:blipFill>
          <a:blip r:embed="rId15"/>
          <a:stretch>
            <a:fillRect/>
          </a:stretch>
        </p:blipFill>
        <p:spPr>
          <a:xfrm>
            <a:off x="20701931" y="30165039"/>
            <a:ext cx="2254742" cy="4760011"/>
          </a:xfrm>
          <a:prstGeom prst="rect">
            <a:avLst/>
          </a:prstGeom>
        </p:spPr>
      </p:pic>
      <p:pic>
        <p:nvPicPr>
          <p:cNvPr id="1030" name="Picture 1029" descr="A close up of electronics&#10;&#10;Description automatically generated">
            <a:extLst>
              <a:ext uri="{FF2B5EF4-FFF2-40B4-BE49-F238E27FC236}">
                <a16:creationId xmlns:a16="http://schemas.microsoft.com/office/drawing/2014/main" id="{4B2392A3-DF9F-4761-B859-3CFB4D00AFD6}"/>
              </a:ext>
            </a:extLst>
          </p:cNvPr>
          <p:cNvPicPr>
            <a:picLocks noChangeAspect="1"/>
          </p:cNvPicPr>
          <p:nvPr/>
        </p:nvPicPr>
        <p:blipFill>
          <a:blip r:embed="rId16"/>
          <a:stretch>
            <a:fillRect/>
          </a:stretch>
        </p:blipFill>
        <p:spPr>
          <a:xfrm>
            <a:off x="13316963" y="35043879"/>
            <a:ext cx="2254743" cy="4760013"/>
          </a:xfrm>
          <a:prstGeom prst="rect">
            <a:avLst/>
          </a:prstGeom>
        </p:spPr>
      </p:pic>
      <p:pic>
        <p:nvPicPr>
          <p:cNvPr id="1036" name="Picture 1035" descr="Graphical user interface, text, application&#10;&#10;Description automatically generated">
            <a:extLst>
              <a:ext uri="{FF2B5EF4-FFF2-40B4-BE49-F238E27FC236}">
                <a16:creationId xmlns:a16="http://schemas.microsoft.com/office/drawing/2014/main" id="{D7B269D6-337F-40C2-8EA5-8E68D5333866}"/>
              </a:ext>
            </a:extLst>
          </p:cNvPr>
          <p:cNvPicPr>
            <a:picLocks noChangeAspect="1"/>
          </p:cNvPicPr>
          <p:nvPr/>
        </p:nvPicPr>
        <p:blipFill>
          <a:blip r:embed="rId17"/>
          <a:stretch>
            <a:fillRect/>
          </a:stretch>
        </p:blipFill>
        <p:spPr>
          <a:xfrm>
            <a:off x="15779833" y="35057373"/>
            <a:ext cx="2254744" cy="4760015"/>
          </a:xfrm>
          <a:prstGeom prst="rect">
            <a:avLst/>
          </a:prstGeom>
        </p:spPr>
      </p:pic>
      <p:pic>
        <p:nvPicPr>
          <p:cNvPr id="1038" name="Picture 1037" descr="A close up of a keyboard&#10;&#10;Description automatically generated">
            <a:extLst>
              <a:ext uri="{FF2B5EF4-FFF2-40B4-BE49-F238E27FC236}">
                <a16:creationId xmlns:a16="http://schemas.microsoft.com/office/drawing/2014/main" id="{7FC9EC6D-18FD-4622-8FBA-A3EB4244E264}"/>
              </a:ext>
            </a:extLst>
          </p:cNvPr>
          <p:cNvPicPr>
            <a:picLocks noChangeAspect="1"/>
          </p:cNvPicPr>
          <p:nvPr/>
        </p:nvPicPr>
        <p:blipFill>
          <a:blip r:embed="rId18"/>
          <a:stretch>
            <a:fillRect/>
          </a:stretch>
        </p:blipFill>
        <p:spPr>
          <a:xfrm>
            <a:off x="18242704" y="35043879"/>
            <a:ext cx="2254742" cy="4760011"/>
          </a:xfrm>
          <a:prstGeom prst="rect">
            <a:avLst/>
          </a:prstGeom>
        </p:spPr>
      </p:pic>
      <p:pic>
        <p:nvPicPr>
          <p:cNvPr id="1040" name="Picture 1039" descr="Chart&#10;&#10;Description automatically generated">
            <a:extLst>
              <a:ext uri="{FF2B5EF4-FFF2-40B4-BE49-F238E27FC236}">
                <a16:creationId xmlns:a16="http://schemas.microsoft.com/office/drawing/2014/main" id="{2AC5CCC8-7747-4964-9865-C600E4478EA2}"/>
              </a:ext>
            </a:extLst>
          </p:cNvPr>
          <p:cNvPicPr>
            <a:picLocks noChangeAspect="1"/>
          </p:cNvPicPr>
          <p:nvPr/>
        </p:nvPicPr>
        <p:blipFill>
          <a:blip r:embed="rId19"/>
          <a:stretch>
            <a:fillRect/>
          </a:stretch>
        </p:blipFill>
        <p:spPr>
          <a:xfrm>
            <a:off x="20704261" y="35057373"/>
            <a:ext cx="2254742" cy="4760011"/>
          </a:xfrm>
          <a:prstGeom prst="rect">
            <a:avLst/>
          </a:prstGeom>
        </p:spPr>
      </p:pic>
      <p:sp>
        <p:nvSpPr>
          <p:cNvPr id="83" name="TextBox 82">
            <a:extLst>
              <a:ext uri="{FF2B5EF4-FFF2-40B4-BE49-F238E27FC236}">
                <a16:creationId xmlns:a16="http://schemas.microsoft.com/office/drawing/2014/main" id="{08194BDD-4757-41C7-9B1A-14DEA62AD45F}"/>
              </a:ext>
            </a:extLst>
          </p:cNvPr>
          <p:cNvSpPr txBox="1"/>
          <p:nvPr/>
        </p:nvSpPr>
        <p:spPr>
          <a:xfrm>
            <a:off x="23539152" y="30165040"/>
            <a:ext cx="8259940" cy="9417963"/>
          </a:xfrm>
          <a:prstGeom prst="rect">
            <a:avLst/>
          </a:prstGeom>
          <a:noFill/>
          <a:ln w="95250">
            <a:solidFill>
              <a:schemeClr val="bg1"/>
            </a:solidFill>
          </a:ln>
        </p:spPr>
        <p:txBody>
          <a:bodyPr wrap="square" lIns="182880" tIns="91440" rIns="182880" bIns="91440" rtlCol="0">
            <a:spAutoFit/>
          </a:bodyPr>
          <a:lstStyle/>
          <a:p>
            <a:pPr algn="just"/>
            <a:r>
              <a:rPr lang="en-US" sz="4000" dirty="0">
                <a:solidFill>
                  <a:schemeClr val="bg1"/>
                </a:solidFill>
                <a:latin typeface="Arial" panose="020B0604020202020204" pitchFamily="34" charset="0"/>
                <a:cs typeface="Arial" panose="020B0604020202020204" pitchFamily="34" charset="0"/>
              </a:rPr>
              <a:t>In this iteration of the </a:t>
            </a:r>
            <a:r>
              <a:rPr lang="en-US" sz="4000" dirty="0" err="1">
                <a:solidFill>
                  <a:schemeClr val="bg1"/>
                </a:solidFill>
                <a:latin typeface="Arial" panose="020B0604020202020204" pitchFamily="34" charset="0"/>
                <a:cs typeface="Arial" panose="020B0604020202020204" pitchFamily="34" charset="0"/>
              </a:rPr>
              <a:t>NuMom</a:t>
            </a:r>
            <a:r>
              <a:rPr lang="en-US" sz="4000" dirty="0">
                <a:solidFill>
                  <a:schemeClr val="bg1"/>
                </a:solidFill>
                <a:latin typeface="Arial" panose="020B0604020202020204" pitchFamily="34" charset="0"/>
                <a:cs typeface="Arial" panose="020B0604020202020204" pitchFamily="34" charset="0"/>
              </a:rPr>
              <a:t> app, many features and the codebase itself have been modified for efficiency and scalability. The app now employs existing libraries in the React Native framework to handle screen transitions and to avoid overlapping elements on the screen. Also, the files required for the app to operate in English, Spanish, and Creole have been consolidated to reduce confusion. Overall, the app will be easier to maintain and expand for future developers.</a:t>
            </a:r>
          </a:p>
        </p:txBody>
      </p:sp>
    </p:spTree>
    <p:extLst>
      <p:ext uri="{BB962C8B-B14F-4D97-AF65-F5344CB8AC3E}">
        <p14:creationId xmlns:p14="http://schemas.microsoft.com/office/powerpoint/2010/main" val="34540061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Props1.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docProps/app.xml><?xml version="1.0" encoding="utf-8"?>
<Properties xmlns="http://schemas.openxmlformats.org/officeDocument/2006/extended-properties" xmlns:vt="http://schemas.openxmlformats.org/officeDocument/2006/docPropsVTypes">
  <Template/>
  <TotalTime>3401</TotalTime>
  <Words>539</Words>
  <Application>Microsoft Office PowerPoint</Application>
  <PresentationFormat>Custom</PresentationFormat>
  <Paragraphs>55</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Adobe Garamond Pro Bold</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Leonel Diaz</cp:lastModifiedBy>
  <cp:revision>93</cp:revision>
  <dcterms:created xsi:type="dcterms:W3CDTF">2019-06-25T19:12:02Z</dcterms:created>
  <dcterms:modified xsi:type="dcterms:W3CDTF">2020-12-10T16:21:25Z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