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j5ICJ931LJhBuuvZud9gfesyPpq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A3B9DD-FDD5-4E8F-B4F1-206D61F46947}">
  <a:tblStyle styleId="{3CA3B9DD-FDD5-4E8F-B4F1-206D61F46947}"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3"/>
  </p:normalViewPr>
  <p:slideViewPr>
    <p:cSldViewPr snapToGrid="0">
      <p:cViewPr varScale="1">
        <p:scale>
          <a:sx n="17" d="100"/>
          <a:sy n="17" d="100"/>
        </p:scale>
        <p:origin x="3066" y="11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a:endParaRPr/>
          </a:p>
        </p:txBody>
      </p:sp>
      <p:sp>
        <p:nvSpPr>
          <p:cNvPr id="81" name="Google Shape;81;p1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6"/>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35" name="Google Shape;35;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41" name="Google Shape;41;p7"/>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42" name="Google Shape;42;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9"/>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9"/>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9"/>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2" name="Google Shape;62;p10"/>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3" name="Google Shape;63;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69" name="Google Shape;69;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eg"/><Relationship Id="rId17" Type="http://schemas.openxmlformats.org/officeDocument/2006/relationships/image" Target="../media/image15.jpeg"/><Relationship Id="rId2" Type="http://schemas.openxmlformats.org/officeDocument/2006/relationships/notesSlide" Target="../notesSlides/notesSlide1.xml"/><Relationship Id="rId16"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6559400" y="2542298"/>
            <a:ext cx="19346862" cy="2452687"/>
          </a:xfrm>
          <a:prstGeom prst="rect">
            <a:avLst/>
          </a:prstGeom>
          <a:no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081E3F"/>
              </a:buClr>
              <a:buSzPts val="4800"/>
              <a:buFont typeface="Arial"/>
              <a:buNone/>
            </a:pPr>
            <a:r>
              <a:rPr lang="en-US" sz="4800" b="1" i="0" u="none" strike="noStrike" cap="none" dirty="0">
                <a:solidFill>
                  <a:srgbClr val="081E3F"/>
                </a:solidFill>
                <a:latin typeface="Arial"/>
                <a:ea typeface="Arial"/>
                <a:cs typeface="Arial"/>
                <a:sym typeface="Arial"/>
              </a:rPr>
              <a:t>Keeping Moms &amp; Infants Healthy V4</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 </a:t>
            </a:r>
            <a:r>
              <a:rPr lang="en-US" sz="3500" b="1" dirty="0">
                <a:solidFill>
                  <a:srgbClr val="081E3F"/>
                </a:solidFill>
              </a:rPr>
              <a:t>Jessica Gonzalez</a:t>
            </a:r>
            <a:endParaRPr sz="3500" b="0" i="0"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Product Owner:</a:t>
            </a:r>
            <a:r>
              <a:rPr lang="en-US" sz="3500" b="1" i="1" u="none" strike="noStrike" cap="none" dirty="0">
                <a:solidFill>
                  <a:srgbClr val="081E3F"/>
                </a:solidFill>
                <a:latin typeface="Arial"/>
                <a:ea typeface="Arial"/>
                <a:cs typeface="Arial"/>
                <a:sym typeface="Arial"/>
              </a:rPr>
              <a:t> </a:t>
            </a:r>
            <a:r>
              <a:rPr lang="en-US" sz="3500" b="1" i="0" u="none" strike="noStrike" cap="none" dirty="0">
                <a:solidFill>
                  <a:srgbClr val="161645"/>
                </a:solidFill>
                <a:latin typeface="Arial"/>
                <a:ea typeface="Arial"/>
                <a:cs typeface="Arial"/>
                <a:sym typeface="Arial"/>
              </a:rPr>
              <a:t>Jean Hannan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i="1" u="none" strike="noStrike" cap="none" dirty="0">
                <a:solidFill>
                  <a:srgbClr val="081E3F"/>
                </a:solidFill>
                <a:latin typeface="Arial"/>
                <a:ea typeface="Arial"/>
                <a:cs typeface="Arial"/>
                <a:sym typeface="Arial"/>
              </a:rPr>
              <a:t>Dr. Masoud Sadjadi</a:t>
            </a:r>
            <a:r>
              <a:rPr lang="en-US" sz="3500" b="0" i="0" u="none" strike="noStrike" cap="none" dirty="0">
                <a:solidFill>
                  <a:srgbClr val="081E3F"/>
                </a:solidFill>
                <a:latin typeface="Arial"/>
                <a:ea typeface="Arial"/>
                <a:cs typeface="Arial"/>
                <a:sym typeface="Arial"/>
              </a:rPr>
              <a:t>,</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90" name="Google Shape;90;p1"/>
          <p:cNvSpPr txBox="1"/>
          <p:nvPr/>
        </p:nvSpPr>
        <p:spPr>
          <a:xfrm>
            <a:off x="1219200" y="42367200"/>
            <a:ext cx="30632401" cy="1022350"/>
          </a:xfrm>
          <a:prstGeom prst="rect">
            <a:avLst/>
          </a:prstGeom>
          <a:noFill/>
          <a:ln>
            <a:noFill/>
          </a:ln>
        </p:spPr>
        <p:txBody>
          <a:bodyPr spcFirstLastPara="1" wrap="square" lIns="98650" tIns="49325" rIns="98650" bIns="49325" anchor="t" anchorCtr="0">
            <a:sp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by FIU and the </a:t>
            </a:r>
            <a:r>
              <a:rPr lang="en-US" sz="3000">
                <a:solidFill>
                  <a:schemeClr val="dk1"/>
                </a:solidFill>
              </a:rPr>
              <a:t>Nursing</a:t>
            </a:r>
            <a:r>
              <a:rPr lang="en-US" sz="3000" b="0" i="0" u="none" strike="noStrike" cap="none">
                <a:solidFill>
                  <a:schemeClr val="dk1"/>
                </a:solidFill>
                <a:latin typeface="Arial"/>
                <a:ea typeface="Arial"/>
                <a:cs typeface="Arial"/>
                <a:sym typeface="Arial"/>
              </a:rPr>
              <a:t> Department. I thank </a:t>
            </a:r>
            <a:r>
              <a:rPr lang="en-US" sz="3000">
                <a:solidFill>
                  <a:schemeClr val="dk1"/>
                </a:solidFill>
              </a:rPr>
              <a:t>my teammates</a:t>
            </a:r>
            <a:r>
              <a:rPr lang="en-US" sz="3000" b="0" i="0" u="none" strike="noStrike" cap="none">
                <a:solidFill>
                  <a:schemeClr val="dk1"/>
                </a:solidFill>
                <a:latin typeface="Arial"/>
                <a:ea typeface="Arial"/>
                <a:cs typeface="Arial"/>
                <a:sym typeface="Arial"/>
              </a:rPr>
              <a:t> for assistance, cooperation and mentorship that I received throughout this process.</a:t>
            </a:r>
            <a:endParaRPr sz="1400" b="0" i="0" u="none" strike="noStrike" cap="none">
              <a:solidFill>
                <a:srgbClr val="000000"/>
              </a:solidFill>
              <a:latin typeface="Arial"/>
              <a:ea typeface="Arial"/>
              <a:cs typeface="Arial"/>
              <a:sym typeface="Arial"/>
            </a:endParaRPr>
          </a:p>
        </p:txBody>
      </p:sp>
      <p:sp>
        <p:nvSpPr>
          <p:cNvPr id="91" name="Google Shape;91;p1"/>
          <p:cNvSpPr txBox="1"/>
          <p:nvPr/>
        </p:nvSpPr>
        <p:spPr>
          <a:xfrm>
            <a:off x="914400" y="5687301"/>
            <a:ext cx="31089601" cy="35661601"/>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dirty="0">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914400" y="42224338"/>
            <a:ext cx="31089600" cy="137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4" name="Google Shape;94;p1"/>
          <p:cNvSpPr txBox="1"/>
          <p:nvPr/>
        </p:nvSpPr>
        <p:spPr>
          <a:xfrm>
            <a:off x="1192212" y="41605200"/>
            <a:ext cx="4979987" cy="73025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95" name="Google Shape;95;p1"/>
          <p:cNvSpPr txBox="1"/>
          <p:nvPr/>
        </p:nvSpPr>
        <p:spPr>
          <a:xfrm>
            <a:off x="137160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96" name="Google Shape;96;p1"/>
          <p:cNvSpPr txBox="1"/>
          <p:nvPr/>
        </p:nvSpPr>
        <p:spPr>
          <a:xfrm>
            <a:off x="233172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97" name="Google Shape;97;p1"/>
          <p:cNvSpPr txBox="1"/>
          <p:nvPr/>
        </p:nvSpPr>
        <p:spPr>
          <a:xfrm>
            <a:off x="41148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98" name="Google Shape;98;p1"/>
          <p:cNvSpPr txBox="1"/>
          <p:nvPr/>
        </p:nvSpPr>
        <p:spPr>
          <a:xfrm>
            <a:off x="137160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233172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100" name="Google Shape;100;p1"/>
          <p:cNvSpPr txBox="1"/>
          <p:nvPr/>
        </p:nvSpPr>
        <p:spPr>
          <a:xfrm>
            <a:off x="3707947" y="26664622"/>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Verification</a:t>
            </a:r>
            <a:endParaRPr sz="1400" b="0" i="0" u="none" strike="noStrike" cap="none" dirty="0">
              <a:solidFill>
                <a:srgbClr val="000000"/>
              </a:solidFill>
              <a:latin typeface="Arial"/>
              <a:ea typeface="Arial"/>
              <a:cs typeface="Arial"/>
              <a:sym typeface="Arial"/>
            </a:endParaRPr>
          </a:p>
        </p:txBody>
      </p:sp>
      <p:sp>
        <p:nvSpPr>
          <p:cNvPr id="101" name="Google Shape;101;p1"/>
          <p:cNvSpPr txBox="1"/>
          <p:nvPr/>
        </p:nvSpPr>
        <p:spPr>
          <a:xfrm>
            <a:off x="137160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Screenshots</a:t>
            </a:r>
            <a:endParaRPr sz="1400" b="0" i="0" u="none" strike="noStrike" cap="none" dirty="0">
              <a:solidFill>
                <a:srgbClr val="000000"/>
              </a:solidFill>
              <a:latin typeface="Arial"/>
              <a:ea typeface="Arial"/>
              <a:cs typeface="Arial"/>
              <a:sym typeface="Arial"/>
            </a:endParaRPr>
          </a:p>
        </p:txBody>
      </p:sp>
      <p:sp>
        <p:nvSpPr>
          <p:cNvPr id="102" name="Google Shape;102;p1"/>
          <p:cNvSpPr txBox="1"/>
          <p:nvPr/>
        </p:nvSpPr>
        <p:spPr>
          <a:xfrm>
            <a:off x="233172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Summary</a:t>
            </a:r>
            <a:endParaRPr sz="1400" b="0" i="0" u="none" strike="noStrike" cap="none" dirty="0">
              <a:solidFill>
                <a:srgbClr val="000000"/>
              </a:solidFill>
              <a:latin typeface="Arial"/>
              <a:ea typeface="Arial"/>
              <a:cs typeface="Arial"/>
              <a:sym typeface="Arial"/>
            </a:endParaRPr>
          </a:p>
        </p:txBody>
      </p:sp>
      <p:pic>
        <p:nvPicPr>
          <p:cNvPr id="104" name="Google Shape;104;p1"/>
          <p:cNvPicPr preferRelativeResize="0"/>
          <p:nvPr/>
        </p:nvPicPr>
        <p:blipFill rotWithShape="1">
          <a:blip r:embed="rId3">
            <a:alphaModFix/>
          </a:blip>
          <a:srcRect/>
          <a:stretch/>
        </p:blipFill>
        <p:spPr>
          <a:xfrm>
            <a:off x="1230312" y="695325"/>
            <a:ext cx="3913187" cy="3876675"/>
          </a:xfrm>
          <a:prstGeom prst="rect">
            <a:avLst/>
          </a:prstGeom>
          <a:noFill/>
          <a:ln>
            <a:noFill/>
          </a:ln>
        </p:spPr>
      </p:pic>
      <p:sp>
        <p:nvSpPr>
          <p:cNvPr id="105" name="Google Shape;105;p1"/>
          <p:cNvSpPr txBox="1"/>
          <p:nvPr/>
        </p:nvSpPr>
        <p:spPr>
          <a:xfrm>
            <a:off x="1804898" y="6638502"/>
            <a:ext cx="9292499" cy="10352826"/>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71500" indent="-571500">
              <a:buSzPts val="5000"/>
              <a:buFont typeface="Wingdings" pitchFamily="2" charset="2"/>
              <a:buChar char="q"/>
            </a:pPr>
            <a:r>
              <a:rPr lang="en-US" altLang="en-US" sz="4000" dirty="0"/>
              <a:t>Helping low-income mothers obtain the necessary resources on how to reference their medical specialties in a more appealing way. Dynamically add clinic logos, where we added the clinic's own logos to their respective clinics to tell apart clinics easier for users.</a:t>
            </a:r>
          </a:p>
          <a:p>
            <a:pPr>
              <a:buSzPts val="5000"/>
            </a:pPr>
            <a:endParaRPr lang="en-US" altLang="en-US" sz="4000" dirty="0"/>
          </a:p>
          <a:p>
            <a:pPr marL="571500" indent="-571500">
              <a:buSzPts val="5000"/>
              <a:buFont typeface="Wingdings" pitchFamily="2" charset="2"/>
              <a:buChar char="q"/>
            </a:pPr>
            <a:r>
              <a:rPr lang="en-US" altLang="en-US" sz="4000" dirty="0"/>
              <a:t>Helping low-income mothers obtain the necessary resources on how to reference their medical specialties in an easier way. Unify Clinics and Shelters to be under the same button (Facilities) so that they’re located in the same place and it's easier to find.</a:t>
            </a:r>
            <a:r>
              <a:rPr lang="en-US" sz="4000" dirty="0">
                <a:latin typeface="+mn-lt"/>
                <a:ea typeface="Verdana" panose="020B0604030504040204" pitchFamily="34" charset="0"/>
                <a:cs typeface="Verdana" panose="020B0604030504040204" pitchFamily="34" charset="0"/>
              </a:rPr>
              <a:t> </a:t>
            </a:r>
            <a:endParaRPr sz="4000" dirty="0">
              <a:latin typeface="+mn-lt"/>
              <a:ea typeface="Verdana" panose="020B0604030504040204" pitchFamily="34" charset="0"/>
              <a:cs typeface="Verdana" panose="020B0604030504040204" pitchFamily="34" charset="0"/>
            </a:endParaRPr>
          </a:p>
        </p:txBody>
      </p:sp>
      <p:sp>
        <p:nvSpPr>
          <p:cNvPr id="106" name="Google Shape;106;p1"/>
          <p:cNvSpPr txBox="1"/>
          <p:nvPr/>
        </p:nvSpPr>
        <p:spPr>
          <a:xfrm>
            <a:off x="11773830" y="6638503"/>
            <a:ext cx="9413123" cy="10352826"/>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71500" indent="-571500">
              <a:buFont typeface="Wingdings" pitchFamily="2" charset="2"/>
              <a:buChar char="q"/>
            </a:pPr>
            <a:r>
              <a:rPr lang="en-US" sz="4000" dirty="0"/>
              <a:t>The current system provides the user with a unique logo for every clinic: a red cross. Therefore, it was decided to put the logos for the clinics on the firebase storage and put the links for those logos on the clinic database to decrease the size of the app. It was also necessary to add a new field to the JSON file of each clinic to properly save the URL of each logo.</a:t>
            </a:r>
          </a:p>
          <a:p>
            <a:endParaRPr lang="en-US" sz="4000" dirty="0"/>
          </a:p>
          <a:p>
            <a:pPr marL="571500" indent="-571500">
              <a:buFont typeface="Wingdings" pitchFamily="2" charset="2"/>
              <a:buChar char="q"/>
            </a:pPr>
            <a:r>
              <a:rPr lang="en-US" sz="4000" dirty="0"/>
              <a:t>The current system provides the user with information on clinics and shelters. However, it is displayed on the homepage in different buttons.</a:t>
            </a:r>
          </a:p>
          <a:p>
            <a:endParaRPr lang="en-US" sz="4000" dirty="0"/>
          </a:p>
          <a:p>
            <a:endParaRPr lang="en-US" sz="4000" dirty="0"/>
          </a:p>
        </p:txBody>
      </p:sp>
      <p:sp>
        <p:nvSpPr>
          <p:cNvPr id="107" name="Google Shape;107;p1"/>
          <p:cNvSpPr txBox="1"/>
          <p:nvPr/>
        </p:nvSpPr>
        <p:spPr>
          <a:xfrm>
            <a:off x="21863387" y="6638502"/>
            <a:ext cx="9623388" cy="10352827"/>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Find the logo URL for each clinic referenced in the app.</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Create a new field in the JSON file of each clinic to save the logo URL.</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Update </a:t>
            </a:r>
            <a:r>
              <a:rPr lang="en-US" sz="4000" dirty="0" err="1">
                <a:latin typeface="+mn-lt"/>
                <a:ea typeface="Verdana" panose="020B0604030504040204" pitchFamily="34" charset="0"/>
                <a:cs typeface="Verdana" panose="020B0604030504040204" pitchFamily="34" charset="0"/>
              </a:rPr>
              <a:t>FindCare.jsx</a:t>
            </a:r>
            <a:r>
              <a:rPr lang="en-US" sz="4000" dirty="0">
                <a:latin typeface="+mn-lt"/>
                <a:ea typeface="Verdana" panose="020B0604030504040204" pitchFamily="34" charset="0"/>
                <a:cs typeface="Verdana" panose="020B0604030504040204" pitchFamily="34" charset="0"/>
              </a:rPr>
              <a:t> file to dynamically use logos. </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Create a new component called Facilities.</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Facilities button to the </a:t>
            </a:r>
            <a:r>
              <a:rPr lang="en-US" sz="4000" dirty="0" err="1">
                <a:latin typeface="+mn-lt"/>
                <a:ea typeface="Verdana" panose="020B0604030504040204" pitchFamily="34" charset="0"/>
                <a:cs typeface="Verdana" panose="020B0604030504040204" pitchFamily="34" charset="0"/>
              </a:rPr>
              <a:t>LowerPanelSelection.jsx</a:t>
            </a:r>
            <a:r>
              <a:rPr lang="en-US" sz="4000" dirty="0">
                <a:latin typeface="+mn-lt"/>
                <a:ea typeface="Verdana" panose="020B0604030504040204" pitchFamily="34" charset="0"/>
                <a:cs typeface="Verdana" panose="020B0604030504040204" pitchFamily="34" charset="0"/>
              </a:rPr>
              <a:t> file.</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Shelters and Clinic's buttons into Facilities.</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Facilities to Translation document for Creole and Spanish.</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Update go back option so that it is possible to return to Facilities from Shelter or Clinics.  </a:t>
            </a:r>
          </a:p>
        </p:txBody>
      </p:sp>
      <p:sp>
        <p:nvSpPr>
          <p:cNvPr id="109" name="Google Shape;109;p1"/>
          <p:cNvSpPr txBox="1"/>
          <p:nvPr/>
        </p:nvSpPr>
        <p:spPr>
          <a:xfrm>
            <a:off x="22188550" y="30345883"/>
            <a:ext cx="9251428" cy="10883672"/>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eaLnBrk="1" hangingPunct="1"/>
            <a:r>
              <a:rPr lang="en-US" altLang="en-US" sz="4000" dirty="0">
                <a:latin typeface="+mn-lt"/>
                <a:ea typeface="Verdana" panose="020B0604030504040204" pitchFamily="34" charset="0"/>
                <a:cs typeface="Verdana" panose="020B0604030504040204" pitchFamily="34" charset="0"/>
              </a:rPr>
              <a:t>The fourth version of the "Keeping Moms and Infants Healthy" app has been improved with new features and code refinements. </a:t>
            </a:r>
          </a:p>
          <a:p>
            <a:pPr eaLnBrk="1" hangingPunct="1"/>
            <a:r>
              <a:rPr lang="en-US" altLang="en-US" sz="4000" dirty="0">
                <a:latin typeface="+mn-lt"/>
                <a:ea typeface="Verdana" panose="020B0604030504040204" pitchFamily="34" charset="0"/>
                <a:cs typeface="Verdana" panose="020B0604030504040204" pitchFamily="34" charset="0"/>
              </a:rPr>
              <a:t>This version Dynamically adds clinic logos, so that when on the clinic's screen, the official logos for the clinics will be displayed alongside the clinic information instead of having one logo for all the clinics.</a:t>
            </a:r>
          </a:p>
          <a:p>
            <a:pPr eaLnBrk="1" hangingPunct="1"/>
            <a:r>
              <a:rPr lang="en-US" altLang="en-US" sz="4000" dirty="0">
                <a:latin typeface="+mn-lt"/>
                <a:ea typeface="Verdana" panose="020B0604030504040204" pitchFamily="34" charset="0"/>
                <a:cs typeface="Verdana" panose="020B0604030504040204" pitchFamily="34" charset="0"/>
              </a:rPr>
              <a:t>In addition, unifies Clinics and Shelter under a Facilities button, so that they’re located in the same place and it's easier for users to find which also clean-up the Homepage.</a:t>
            </a:r>
          </a:p>
        </p:txBody>
      </p:sp>
      <p:pic>
        <p:nvPicPr>
          <p:cNvPr id="110" name="Google Shape;110;p1"/>
          <p:cNvPicPr preferRelativeResize="0"/>
          <p:nvPr/>
        </p:nvPicPr>
        <p:blipFill rotWithShape="1">
          <a:blip r:embed="rId4">
            <a:alphaModFix/>
          </a:blip>
          <a:srcRect/>
          <a:stretch/>
        </p:blipFill>
        <p:spPr>
          <a:xfrm>
            <a:off x="23705548" y="21558063"/>
            <a:ext cx="2143125" cy="2143125"/>
          </a:xfrm>
          <a:prstGeom prst="rect">
            <a:avLst/>
          </a:prstGeom>
          <a:noFill/>
          <a:ln>
            <a:noFill/>
          </a:ln>
        </p:spPr>
      </p:pic>
      <p:pic>
        <p:nvPicPr>
          <p:cNvPr id="111" name="Google Shape;111;p1"/>
          <p:cNvPicPr preferRelativeResize="0"/>
          <p:nvPr/>
        </p:nvPicPr>
        <p:blipFill rotWithShape="1">
          <a:blip r:embed="rId5">
            <a:alphaModFix/>
          </a:blip>
          <a:srcRect/>
          <a:stretch/>
        </p:blipFill>
        <p:spPr>
          <a:xfrm>
            <a:off x="25205593" y="23620409"/>
            <a:ext cx="2938975" cy="2938975"/>
          </a:xfrm>
          <a:prstGeom prst="rect">
            <a:avLst/>
          </a:prstGeom>
          <a:noFill/>
          <a:ln>
            <a:noFill/>
          </a:ln>
        </p:spPr>
      </p:pic>
      <p:pic>
        <p:nvPicPr>
          <p:cNvPr id="112" name="Google Shape;112;p1"/>
          <p:cNvPicPr preferRelativeResize="0"/>
          <p:nvPr/>
        </p:nvPicPr>
        <p:blipFill rotWithShape="1">
          <a:blip r:embed="rId6">
            <a:alphaModFix/>
          </a:blip>
          <a:srcRect/>
          <a:stretch/>
        </p:blipFill>
        <p:spPr>
          <a:xfrm>
            <a:off x="25936971" y="19021940"/>
            <a:ext cx="2019300" cy="2266950"/>
          </a:xfrm>
          <a:prstGeom prst="rect">
            <a:avLst/>
          </a:prstGeom>
          <a:noFill/>
          <a:ln>
            <a:noFill/>
          </a:ln>
        </p:spPr>
      </p:pic>
      <p:pic>
        <p:nvPicPr>
          <p:cNvPr id="113" name="Google Shape;113;p1"/>
          <p:cNvPicPr preferRelativeResize="0"/>
          <p:nvPr/>
        </p:nvPicPr>
        <p:blipFill rotWithShape="1">
          <a:blip r:embed="rId7">
            <a:alphaModFix/>
          </a:blip>
          <a:srcRect/>
          <a:stretch/>
        </p:blipFill>
        <p:spPr>
          <a:xfrm>
            <a:off x="28803600" y="25344457"/>
            <a:ext cx="2422934" cy="2143125"/>
          </a:xfrm>
          <a:prstGeom prst="rect">
            <a:avLst/>
          </a:prstGeom>
          <a:noFill/>
          <a:ln>
            <a:noFill/>
          </a:ln>
        </p:spPr>
      </p:pic>
      <p:pic>
        <p:nvPicPr>
          <p:cNvPr id="114" name="Google Shape;114;p1" descr="A picture containing drawing&#10;&#10;Description automatically generated"/>
          <p:cNvPicPr preferRelativeResize="0"/>
          <p:nvPr/>
        </p:nvPicPr>
        <p:blipFill rotWithShape="1">
          <a:blip r:embed="rId8">
            <a:alphaModFix/>
          </a:blip>
          <a:srcRect/>
          <a:stretch/>
        </p:blipFill>
        <p:spPr>
          <a:xfrm>
            <a:off x="28185014" y="21205313"/>
            <a:ext cx="2143125" cy="2143125"/>
          </a:xfrm>
          <a:prstGeom prst="rect">
            <a:avLst/>
          </a:prstGeom>
          <a:noFill/>
          <a:ln>
            <a:noFill/>
          </a:ln>
        </p:spPr>
      </p:pic>
      <p:pic>
        <p:nvPicPr>
          <p:cNvPr id="115" name="Google Shape;115;p1"/>
          <p:cNvPicPr preferRelativeResize="0"/>
          <p:nvPr/>
        </p:nvPicPr>
        <p:blipFill rotWithShape="1">
          <a:blip r:embed="rId9">
            <a:alphaModFix/>
          </a:blip>
          <a:srcRect/>
          <a:stretch/>
        </p:blipFill>
        <p:spPr>
          <a:xfrm>
            <a:off x="23705548" y="18812118"/>
            <a:ext cx="1888393" cy="1694202"/>
          </a:xfrm>
          <a:prstGeom prst="rect">
            <a:avLst/>
          </a:prstGeom>
          <a:noFill/>
          <a:ln>
            <a:noFill/>
          </a:ln>
        </p:spPr>
      </p:pic>
      <p:sp>
        <p:nvSpPr>
          <p:cNvPr id="40" name="TextBox 3">
            <a:extLst>
              <a:ext uri="{FF2B5EF4-FFF2-40B4-BE49-F238E27FC236}">
                <a16:creationId xmlns:a16="http://schemas.microsoft.com/office/drawing/2014/main" id="{44C7FB82-9271-9E49-BC19-D098471ABA45}"/>
              </a:ext>
            </a:extLst>
          </p:cNvPr>
          <p:cNvSpPr txBox="1">
            <a:spLocks noChangeArrowheads="1"/>
          </p:cNvSpPr>
          <p:nvPr/>
        </p:nvSpPr>
        <p:spPr bwMode="auto">
          <a:xfrm>
            <a:off x="7315200" y="42386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r>
              <a:rPr lang="en-US" altLang="en-US" sz="6600" b="1" dirty="0">
                <a:solidFill>
                  <a:srgbClr val="B6862C"/>
                </a:solidFill>
                <a:latin typeface="Arial" panose="020B0604020202020204" pitchFamily="34" charset="0"/>
                <a:ea typeface="ＭＳ Ｐゴシック" panose="020B0600070205080204" pitchFamily="34" charset="-128"/>
              </a:rPr>
              <a:t>School of Computing &amp; Information Sciences</a:t>
            </a:r>
          </a:p>
          <a:p>
            <a:pPr algn="ctr" eaLnBrk="1" hangingPunct="1"/>
            <a:r>
              <a:rPr lang="en-US" altLang="en-US" sz="5400" i="1" dirty="0">
                <a:solidFill>
                  <a:srgbClr val="B6862C"/>
                </a:solidFill>
                <a:latin typeface="Arial" panose="020B0604020202020204" pitchFamily="34" charset="0"/>
                <a:ea typeface="ＭＳ Ｐゴシック" panose="020B0600070205080204" pitchFamily="34" charset="-128"/>
              </a:rPr>
              <a:t>Fall 2020 Senior Design Project</a:t>
            </a:r>
          </a:p>
        </p:txBody>
      </p:sp>
      <p:sp>
        <p:nvSpPr>
          <p:cNvPr id="45" name="Google Shape;108;p1">
            <a:extLst>
              <a:ext uri="{FF2B5EF4-FFF2-40B4-BE49-F238E27FC236}">
                <a16:creationId xmlns:a16="http://schemas.microsoft.com/office/drawing/2014/main" id="{EC1B3FDB-F6B7-4364-8C3D-04819A62AA3E}"/>
              </a:ext>
            </a:extLst>
          </p:cNvPr>
          <p:cNvSpPr txBox="1"/>
          <p:nvPr/>
        </p:nvSpPr>
        <p:spPr>
          <a:xfrm>
            <a:off x="1765236" y="18306521"/>
            <a:ext cx="9845802" cy="7037935"/>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lvl="0">
              <a:buSzPts val="5000"/>
            </a:pPr>
            <a:r>
              <a:rPr lang="en-US" sz="4000" dirty="0"/>
              <a:t>A visually appealing mobile application that holds important information necessary for a mother to have. Giving the mother ample information that is concise and easy to follow, allowing the mothers to make informed decisions based on the information provided. A more appealing, organized application that enhances the previous version and incorporates a new feature to help mothers of low-income households.</a:t>
            </a:r>
            <a:endParaRPr sz="4000" b="0" i="0" u="none" strike="noStrike" cap="none" dirty="0">
              <a:solidFill>
                <a:srgbClr val="000000"/>
              </a:solidFill>
              <a:latin typeface="Arial"/>
              <a:ea typeface="Arial"/>
              <a:cs typeface="Arial"/>
              <a:sym typeface="Arial"/>
            </a:endParaRPr>
          </a:p>
        </p:txBody>
      </p:sp>
      <p:pic>
        <p:nvPicPr>
          <p:cNvPr id="46" name="Google Shape;118;p1">
            <a:extLst>
              <a:ext uri="{FF2B5EF4-FFF2-40B4-BE49-F238E27FC236}">
                <a16:creationId xmlns:a16="http://schemas.microsoft.com/office/drawing/2014/main" id="{893CDC5C-1784-43E8-B656-6FEC26BAB78C}"/>
              </a:ext>
            </a:extLst>
          </p:cNvPr>
          <p:cNvPicPr preferRelativeResize="0"/>
          <p:nvPr/>
        </p:nvPicPr>
        <p:blipFill>
          <a:blip r:embed="rId10">
            <a:alphaModFix/>
          </a:blip>
          <a:stretch>
            <a:fillRect/>
          </a:stretch>
        </p:blipFill>
        <p:spPr>
          <a:xfrm>
            <a:off x="28053114" y="18521059"/>
            <a:ext cx="3644096" cy="1982599"/>
          </a:xfrm>
          <a:prstGeom prst="rect">
            <a:avLst/>
          </a:prstGeom>
          <a:noFill/>
          <a:ln>
            <a:noFill/>
          </a:ln>
        </p:spPr>
      </p:pic>
      <p:pic>
        <p:nvPicPr>
          <p:cNvPr id="36" name="Picture 35">
            <a:extLst>
              <a:ext uri="{FF2B5EF4-FFF2-40B4-BE49-F238E27FC236}">
                <a16:creationId xmlns:a16="http://schemas.microsoft.com/office/drawing/2014/main" id="{8081637D-205E-4FB0-B17E-EA0130450393}"/>
              </a:ext>
            </a:extLst>
          </p:cNvPr>
          <p:cNvPicPr>
            <a:picLocks noChangeAspect="1"/>
          </p:cNvPicPr>
          <p:nvPr/>
        </p:nvPicPr>
        <p:blipFill>
          <a:blip r:embed="rId11"/>
          <a:stretch>
            <a:fillRect/>
          </a:stretch>
        </p:blipFill>
        <p:spPr>
          <a:xfrm>
            <a:off x="12677781" y="18672597"/>
            <a:ext cx="3726253" cy="5181600"/>
          </a:xfrm>
          <a:prstGeom prst="rect">
            <a:avLst/>
          </a:prstGeom>
        </p:spPr>
      </p:pic>
      <p:pic>
        <p:nvPicPr>
          <p:cNvPr id="37" name="Picture 36">
            <a:extLst>
              <a:ext uri="{FF2B5EF4-FFF2-40B4-BE49-F238E27FC236}">
                <a16:creationId xmlns:a16="http://schemas.microsoft.com/office/drawing/2014/main" id="{446B2B08-DD20-41CC-A3F4-3E18F9E34A54}"/>
              </a:ext>
            </a:extLst>
          </p:cNvPr>
          <p:cNvPicPr>
            <a:picLocks noChangeAspect="1"/>
          </p:cNvPicPr>
          <p:nvPr/>
        </p:nvPicPr>
        <p:blipFill>
          <a:blip r:embed="rId12"/>
          <a:stretch>
            <a:fillRect/>
          </a:stretch>
        </p:blipFill>
        <p:spPr>
          <a:xfrm>
            <a:off x="16269369" y="18362599"/>
            <a:ext cx="4863635" cy="6683944"/>
          </a:xfrm>
          <a:prstGeom prst="rect">
            <a:avLst/>
          </a:prstGeom>
        </p:spPr>
      </p:pic>
      <p:pic>
        <p:nvPicPr>
          <p:cNvPr id="38" name="Picture 37">
            <a:extLst>
              <a:ext uri="{FF2B5EF4-FFF2-40B4-BE49-F238E27FC236}">
                <a16:creationId xmlns:a16="http://schemas.microsoft.com/office/drawing/2014/main" id="{DD9E29F9-ED67-482E-BCCE-543115E51EEC}"/>
              </a:ext>
            </a:extLst>
          </p:cNvPr>
          <p:cNvPicPr>
            <a:picLocks noChangeAspect="1"/>
          </p:cNvPicPr>
          <p:nvPr/>
        </p:nvPicPr>
        <p:blipFill>
          <a:blip r:embed="rId13"/>
          <a:stretch>
            <a:fillRect/>
          </a:stretch>
        </p:blipFill>
        <p:spPr>
          <a:xfrm>
            <a:off x="11135798" y="23885947"/>
            <a:ext cx="7658100" cy="5029200"/>
          </a:xfrm>
          <a:prstGeom prst="rect">
            <a:avLst/>
          </a:prstGeom>
        </p:spPr>
      </p:pic>
      <p:pic>
        <p:nvPicPr>
          <p:cNvPr id="4" name="Picture 3" descr="Map&#10;&#10;Description automatically generated">
            <a:extLst>
              <a:ext uri="{FF2B5EF4-FFF2-40B4-BE49-F238E27FC236}">
                <a16:creationId xmlns:a16="http://schemas.microsoft.com/office/drawing/2014/main" id="{0009BF5D-7978-413A-B1DE-029F4D890163}"/>
              </a:ext>
            </a:extLst>
          </p:cNvPr>
          <p:cNvPicPr>
            <a:picLocks noChangeAspect="1"/>
          </p:cNvPicPr>
          <p:nvPr/>
        </p:nvPicPr>
        <p:blipFill rotWithShape="1">
          <a:blip r:embed="rId14"/>
          <a:srcRect t="5270" b="9965"/>
          <a:stretch/>
        </p:blipFill>
        <p:spPr>
          <a:xfrm>
            <a:off x="16835653" y="30212104"/>
            <a:ext cx="3731065" cy="4631471"/>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613D198D-FDA7-443B-8AE6-C3405FFF5713}"/>
              </a:ext>
            </a:extLst>
          </p:cNvPr>
          <p:cNvPicPr>
            <a:picLocks noChangeAspect="1"/>
          </p:cNvPicPr>
          <p:nvPr/>
        </p:nvPicPr>
        <p:blipFill rotWithShape="1">
          <a:blip r:embed="rId15"/>
          <a:srcRect t="4504" b="7981"/>
          <a:stretch/>
        </p:blipFill>
        <p:spPr>
          <a:xfrm>
            <a:off x="12658918" y="30212104"/>
            <a:ext cx="3731065" cy="4781738"/>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E1CD312B-D50A-4852-84CC-1BD3DE62716C}"/>
              </a:ext>
            </a:extLst>
          </p:cNvPr>
          <p:cNvPicPr>
            <a:picLocks noChangeAspect="1"/>
          </p:cNvPicPr>
          <p:nvPr/>
        </p:nvPicPr>
        <p:blipFill>
          <a:blip r:embed="rId16"/>
          <a:stretch>
            <a:fillRect/>
          </a:stretch>
        </p:blipFill>
        <p:spPr>
          <a:xfrm>
            <a:off x="16928365" y="34954884"/>
            <a:ext cx="3781993" cy="5694620"/>
          </a:xfrm>
          <a:prstGeom prst="rect">
            <a:avLst/>
          </a:prstGeom>
        </p:spPr>
      </p:pic>
      <p:pic>
        <p:nvPicPr>
          <p:cNvPr id="12" name="Picture 11" descr="Graphical user interface, text, application, chat or text message&#10;&#10;Description automatically generated">
            <a:extLst>
              <a:ext uri="{FF2B5EF4-FFF2-40B4-BE49-F238E27FC236}">
                <a16:creationId xmlns:a16="http://schemas.microsoft.com/office/drawing/2014/main" id="{4CD068EE-BA44-46B5-9B71-3E41B17BC88F}"/>
              </a:ext>
            </a:extLst>
          </p:cNvPr>
          <p:cNvPicPr>
            <a:picLocks noChangeAspect="1"/>
          </p:cNvPicPr>
          <p:nvPr/>
        </p:nvPicPr>
        <p:blipFill rotWithShape="1">
          <a:blip r:embed="rId17"/>
          <a:srcRect t="19513"/>
          <a:stretch/>
        </p:blipFill>
        <p:spPr>
          <a:xfrm>
            <a:off x="12684805" y="35025592"/>
            <a:ext cx="3712203" cy="5623912"/>
          </a:xfrm>
          <a:prstGeom prst="rect">
            <a:avLst/>
          </a:prstGeom>
        </p:spPr>
      </p:pic>
      <p:graphicFrame>
        <p:nvGraphicFramePr>
          <p:cNvPr id="13" name="Table 12">
            <a:extLst>
              <a:ext uri="{FF2B5EF4-FFF2-40B4-BE49-F238E27FC236}">
                <a16:creationId xmlns:a16="http://schemas.microsoft.com/office/drawing/2014/main" id="{E214CA32-546E-413D-A074-A3882C3B7906}"/>
              </a:ext>
            </a:extLst>
          </p:cNvPr>
          <p:cNvGraphicFramePr>
            <a:graphicFrameLocks noGrp="1"/>
          </p:cNvGraphicFramePr>
          <p:nvPr>
            <p:extLst>
              <p:ext uri="{D42A27DB-BD31-4B8C-83A1-F6EECF244321}">
                <p14:modId xmlns:p14="http://schemas.microsoft.com/office/powerpoint/2010/main" val="2144100783"/>
              </p:ext>
            </p:extLst>
          </p:nvPr>
        </p:nvGraphicFramePr>
        <p:xfrm>
          <a:off x="1636498" y="28133632"/>
          <a:ext cx="9845802" cy="3481487"/>
        </p:xfrm>
        <a:graphic>
          <a:graphicData uri="http://schemas.openxmlformats.org/drawingml/2006/table">
            <a:tbl>
              <a:tblPr/>
              <a:tblGrid>
                <a:gridCol w="2725952">
                  <a:extLst>
                    <a:ext uri="{9D8B030D-6E8A-4147-A177-3AD203B41FA5}">
                      <a16:colId xmlns:a16="http://schemas.microsoft.com/office/drawing/2014/main" val="200713846"/>
                    </a:ext>
                  </a:extLst>
                </a:gridCol>
                <a:gridCol w="7119850">
                  <a:extLst>
                    <a:ext uri="{9D8B030D-6E8A-4147-A177-3AD203B41FA5}">
                      <a16:colId xmlns:a16="http://schemas.microsoft.com/office/drawing/2014/main" val="359252464"/>
                    </a:ext>
                  </a:extLst>
                </a:gridCol>
              </a:tblGrid>
              <a:tr h="698588">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Case ID</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a:solidFill>
                            <a:srgbClr val="000000"/>
                          </a:solidFill>
                          <a:effectLst/>
                          <a:latin typeface="Times New Roman" panose="02020603050405020304" pitchFamily="18" charset="0"/>
                        </a:rPr>
                        <a:t>Dynamically add clinic logos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837004138"/>
                  </a:ext>
                </a:extLst>
              </a:tr>
              <a:tr h="1065061">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Purpose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dirty="0">
                          <a:solidFill>
                            <a:srgbClr val="000000"/>
                          </a:solidFill>
                          <a:effectLst/>
                          <a:latin typeface="Times New Roman" panose="02020603050405020304" pitchFamily="18" charset="0"/>
                        </a:rPr>
                        <a:t>David Acosta, </a:t>
                      </a:r>
                      <a:r>
                        <a:rPr lang="en-US" sz="1200" b="1" i="0" u="none" strike="noStrike" dirty="0" err="1">
                          <a:solidFill>
                            <a:srgbClr val="000000"/>
                          </a:solidFill>
                          <a:effectLst/>
                          <a:latin typeface="Times New Roman" panose="02020603050405020304" pitchFamily="18" charset="0"/>
                        </a:rPr>
                        <a:t>Yonal</a:t>
                      </a:r>
                      <a:r>
                        <a:rPr lang="en-US" sz="1200" b="1" i="0" u="none" strike="noStrike" dirty="0">
                          <a:solidFill>
                            <a:srgbClr val="000000"/>
                          </a:solidFill>
                          <a:effectLst/>
                          <a:latin typeface="Times New Roman" panose="02020603050405020304" pitchFamily="18" charset="0"/>
                        </a:rPr>
                        <a:t> Hernandez and I decided to put the logos for the clinics on the firebase storage and put the links for those logos on the clinic database to decrease the size of the app.</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874471535"/>
                  </a:ext>
                </a:extLst>
              </a:tr>
              <a:tr h="858919">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Preconditions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marL="76200" algn="ctr" rtl="0" fontAlgn="t">
                        <a:spcBef>
                          <a:spcPts val="0"/>
                        </a:spcBef>
                        <a:spcAft>
                          <a:spcPts val="0"/>
                        </a:spcAft>
                      </a:pPr>
                      <a:r>
                        <a:rPr lang="en-US" sz="1200" b="1" i="0" u="none" strike="noStrike">
                          <a:solidFill>
                            <a:srgbClr val="000000"/>
                          </a:solidFill>
                          <a:effectLst/>
                          <a:latin typeface="Times New Roman" panose="02020603050405020304" pitchFamily="18" charset="0"/>
                        </a:rPr>
                        <a:t>The firebase_account.json is set up properly and isn’t altered to connect to the Firebase database.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3468713433"/>
                  </a:ext>
                </a:extLst>
              </a:tr>
              <a:tr h="858919">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Expected results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81E3E"/>
                    </a:solidFill>
                  </a:tcPr>
                </a:tc>
                <a:tc>
                  <a:txBody>
                    <a:bodyPr/>
                    <a:lstStyle/>
                    <a:p>
                      <a:pPr marL="76200" algn="ctr" rtl="0" fontAlgn="t">
                        <a:spcBef>
                          <a:spcPts val="0"/>
                        </a:spcBef>
                        <a:spcAft>
                          <a:spcPts val="0"/>
                        </a:spcAft>
                      </a:pPr>
                      <a:r>
                        <a:rPr lang="en-US" sz="1200" b="1" i="0" u="none" strike="noStrike" dirty="0">
                          <a:solidFill>
                            <a:srgbClr val="000000"/>
                          </a:solidFill>
                          <a:effectLst/>
                          <a:latin typeface="Times New Roman" panose="02020603050405020304" pitchFamily="18" charset="0"/>
                        </a:rPr>
                        <a:t>When on the clinics screen, the official logos for the clinics will be displayed alongside the clinic information.</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2772858996"/>
                  </a:ext>
                </a:extLst>
              </a:tr>
            </a:tbl>
          </a:graphicData>
        </a:graphic>
      </p:graphicFrame>
      <p:sp>
        <p:nvSpPr>
          <p:cNvPr id="15" name="Rectangle 1">
            <a:extLst>
              <a:ext uri="{FF2B5EF4-FFF2-40B4-BE49-F238E27FC236}">
                <a16:creationId xmlns:a16="http://schemas.microsoft.com/office/drawing/2014/main" id="{846CC54E-1A06-4B6F-8A92-971825C75084}"/>
              </a:ext>
            </a:extLst>
          </p:cNvPr>
          <p:cNvSpPr>
            <a:spLocks noChangeArrowheads="1"/>
          </p:cNvSpPr>
          <p:nvPr/>
        </p:nvSpPr>
        <p:spPr bwMode="auto">
          <a:xfrm>
            <a:off x="1229519" y="30249729"/>
            <a:ext cx="32918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16" name="Table 15">
            <a:extLst>
              <a:ext uri="{FF2B5EF4-FFF2-40B4-BE49-F238E27FC236}">
                <a16:creationId xmlns:a16="http://schemas.microsoft.com/office/drawing/2014/main" id="{7DEB3A60-05C2-44E1-9B1E-AFC7C00A0892}"/>
              </a:ext>
            </a:extLst>
          </p:cNvPr>
          <p:cNvGraphicFramePr>
            <a:graphicFrameLocks noGrp="1"/>
          </p:cNvGraphicFramePr>
          <p:nvPr>
            <p:extLst>
              <p:ext uri="{D42A27DB-BD31-4B8C-83A1-F6EECF244321}">
                <p14:modId xmlns:p14="http://schemas.microsoft.com/office/powerpoint/2010/main" val="2308571092"/>
              </p:ext>
            </p:extLst>
          </p:nvPr>
        </p:nvGraphicFramePr>
        <p:xfrm>
          <a:off x="1636499" y="32108466"/>
          <a:ext cx="9845801" cy="3285774"/>
        </p:xfrm>
        <a:graphic>
          <a:graphicData uri="http://schemas.openxmlformats.org/drawingml/2006/table">
            <a:tbl>
              <a:tblPr/>
              <a:tblGrid>
                <a:gridCol w="2764051">
                  <a:extLst>
                    <a:ext uri="{9D8B030D-6E8A-4147-A177-3AD203B41FA5}">
                      <a16:colId xmlns:a16="http://schemas.microsoft.com/office/drawing/2014/main" val="194272883"/>
                    </a:ext>
                  </a:extLst>
                </a:gridCol>
                <a:gridCol w="7081750">
                  <a:extLst>
                    <a:ext uri="{9D8B030D-6E8A-4147-A177-3AD203B41FA5}">
                      <a16:colId xmlns:a16="http://schemas.microsoft.com/office/drawing/2014/main" val="4068855270"/>
                    </a:ext>
                  </a:extLst>
                </a:gridCol>
              </a:tblGrid>
              <a:tr h="643545">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Case ID</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a:solidFill>
                            <a:srgbClr val="000000"/>
                          </a:solidFill>
                          <a:effectLst/>
                          <a:latin typeface="Times New Roman" panose="02020603050405020304" pitchFamily="18" charset="0"/>
                        </a:rPr>
                        <a:t>Unify Clinics and Shelter into Facilities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293755688"/>
                  </a:ext>
                </a:extLst>
              </a:tr>
              <a:tr h="910111">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Purpose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dirty="0">
                          <a:solidFill>
                            <a:srgbClr val="000000"/>
                          </a:solidFill>
                          <a:effectLst/>
                          <a:latin typeface="Times New Roman" panose="02020603050405020304" pitchFamily="18" charset="0"/>
                        </a:rPr>
                        <a:t>Unify Clinics and Shelter, which to clean-up the Homepage, both buttons Clinics and Shelter were unified into Facilities.</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808531324"/>
                  </a:ext>
                </a:extLst>
              </a:tr>
              <a:tr h="821152">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Preconditions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marL="76200" algn="ctr" rtl="0" fontAlgn="t">
                        <a:spcBef>
                          <a:spcPts val="0"/>
                        </a:spcBef>
                        <a:spcAft>
                          <a:spcPts val="0"/>
                        </a:spcAft>
                      </a:pPr>
                      <a:r>
                        <a:rPr lang="en-US" sz="1200" b="1" i="0" u="none" strike="noStrike">
                          <a:solidFill>
                            <a:srgbClr val="000000"/>
                          </a:solidFill>
                          <a:effectLst/>
                          <a:latin typeface="Times New Roman" panose="02020603050405020304" pitchFamily="18" charset="0"/>
                        </a:rPr>
                        <a:t>Be able to change the go backs in order to return to facilities from Shelters or Clinics.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629973605"/>
                  </a:ext>
                </a:extLst>
              </a:tr>
              <a:tr h="910966">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Expected results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81E3E"/>
                    </a:solidFill>
                  </a:tcPr>
                </a:tc>
                <a:tc>
                  <a:txBody>
                    <a:bodyPr/>
                    <a:lstStyle/>
                    <a:p>
                      <a:pPr marL="76200" rtl="0" fontAlgn="t">
                        <a:spcBef>
                          <a:spcPts val="0"/>
                        </a:spcBef>
                        <a:spcAft>
                          <a:spcPts val="0"/>
                        </a:spcAft>
                      </a:pPr>
                      <a:r>
                        <a:rPr lang="en-US" sz="1200" b="1" i="0" u="none" strike="noStrike" dirty="0">
                          <a:solidFill>
                            <a:srgbClr val="000000"/>
                          </a:solidFill>
                          <a:effectLst/>
                          <a:latin typeface="Times New Roman" panose="02020603050405020304" pitchFamily="18" charset="0"/>
                        </a:rPr>
                        <a:t>Clinics and Shelters to be under the same button so that they’re located in the same place and it's easier for users to find.</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1008226285"/>
                  </a:ext>
                </a:extLst>
              </a:tr>
            </a:tbl>
          </a:graphicData>
        </a:graphic>
      </p:graphicFrame>
      <p:sp>
        <p:nvSpPr>
          <p:cNvPr id="18" name="Rectangle 2">
            <a:extLst>
              <a:ext uri="{FF2B5EF4-FFF2-40B4-BE49-F238E27FC236}">
                <a16:creationId xmlns:a16="http://schemas.microsoft.com/office/drawing/2014/main" id="{65CDF484-549F-4AD4-9BFE-6E0ED00147A3}"/>
              </a:ext>
            </a:extLst>
          </p:cNvPr>
          <p:cNvSpPr>
            <a:spLocks noChangeArrowheads="1"/>
          </p:cNvSpPr>
          <p:nvPr/>
        </p:nvSpPr>
        <p:spPr bwMode="auto">
          <a:xfrm>
            <a:off x="6098130" y="29787226"/>
            <a:ext cx="3037398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20" name="Table 19">
            <a:extLst>
              <a:ext uri="{FF2B5EF4-FFF2-40B4-BE49-F238E27FC236}">
                <a16:creationId xmlns:a16="http://schemas.microsoft.com/office/drawing/2014/main" id="{6DA04607-1EDC-4780-A9B9-3EA889713CE5}"/>
              </a:ext>
            </a:extLst>
          </p:cNvPr>
          <p:cNvGraphicFramePr>
            <a:graphicFrameLocks noGrp="1"/>
          </p:cNvGraphicFramePr>
          <p:nvPr>
            <p:extLst>
              <p:ext uri="{D42A27DB-BD31-4B8C-83A1-F6EECF244321}">
                <p14:modId xmlns:p14="http://schemas.microsoft.com/office/powerpoint/2010/main" val="1532587682"/>
              </p:ext>
            </p:extLst>
          </p:nvPr>
        </p:nvGraphicFramePr>
        <p:xfrm>
          <a:off x="1636500" y="35951890"/>
          <a:ext cx="9845800" cy="3324310"/>
        </p:xfrm>
        <a:graphic>
          <a:graphicData uri="http://schemas.openxmlformats.org/drawingml/2006/table">
            <a:tbl>
              <a:tblPr/>
              <a:tblGrid>
                <a:gridCol w="2692459">
                  <a:extLst>
                    <a:ext uri="{9D8B030D-6E8A-4147-A177-3AD203B41FA5}">
                      <a16:colId xmlns:a16="http://schemas.microsoft.com/office/drawing/2014/main" val="3580989191"/>
                    </a:ext>
                  </a:extLst>
                </a:gridCol>
                <a:gridCol w="7153341">
                  <a:extLst>
                    <a:ext uri="{9D8B030D-6E8A-4147-A177-3AD203B41FA5}">
                      <a16:colId xmlns:a16="http://schemas.microsoft.com/office/drawing/2014/main" val="1962395165"/>
                    </a:ext>
                  </a:extLst>
                </a:gridCol>
              </a:tblGrid>
              <a:tr h="601685">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Case ID</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a:solidFill>
                            <a:srgbClr val="000000"/>
                          </a:solidFill>
                          <a:effectLst/>
                          <a:latin typeface="Arial" panose="020B0604020202020204" pitchFamily="34" charset="0"/>
                        </a:rPr>
                        <a:t>Change Colors of Map Pins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156478543"/>
                  </a:ext>
                </a:extLst>
              </a:tr>
              <a:tr h="737064">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Purpose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1200" b="1" i="0" u="none" strike="noStrike">
                          <a:solidFill>
                            <a:srgbClr val="000000"/>
                          </a:solidFill>
                          <a:effectLst/>
                          <a:latin typeface="Arial" panose="020B0604020202020204" pitchFamily="34" charset="0"/>
                        </a:rPr>
                        <a:t>Update maps icon so that the UI design is up to date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2682637787"/>
                  </a:ext>
                </a:extLst>
              </a:tr>
              <a:tr h="1128160">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Preconditions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081E3E"/>
                    </a:solidFill>
                  </a:tcPr>
                </a:tc>
                <a:tc>
                  <a:txBody>
                    <a:bodyPr/>
                    <a:lstStyle/>
                    <a:p>
                      <a:pPr marL="152400" algn="ctr" rtl="0" fontAlgn="t">
                        <a:spcBef>
                          <a:spcPts val="0"/>
                        </a:spcBef>
                        <a:spcAft>
                          <a:spcPts val="0"/>
                        </a:spcAft>
                      </a:pPr>
                      <a:r>
                        <a:rPr lang="en-US" sz="1200" b="1" i="0" u="none" strike="noStrike" dirty="0">
                          <a:solidFill>
                            <a:srgbClr val="000000"/>
                          </a:solidFill>
                          <a:effectLst/>
                          <a:latin typeface="Times New Roman" panose="02020603050405020304" pitchFamily="18" charset="0"/>
                        </a:rPr>
                        <a:t>Understand when Marker for Clinics is displayed and when is displayed for Shelters</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28575" cap="flat" cmpd="sng" algn="ctr">
                      <a:solidFill>
                        <a:srgbClr val="7F7F7F"/>
                      </a:solidFill>
                      <a:prstDash val="solid"/>
                      <a:round/>
                      <a:headEnd type="none" w="med" len="med"/>
                      <a:tailEnd type="none" w="med" len="med"/>
                    </a:lnB>
                    <a:solidFill>
                      <a:srgbClr val="EBEFF2"/>
                    </a:solidFill>
                  </a:tcPr>
                </a:tc>
                <a:extLst>
                  <a:ext uri="{0D108BD9-81ED-4DB2-BD59-A6C34878D82A}">
                    <a16:rowId xmlns:a16="http://schemas.microsoft.com/office/drawing/2014/main" val="957713316"/>
                  </a:ext>
                </a:extLst>
              </a:tr>
              <a:tr h="857401">
                <a:tc>
                  <a:txBody>
                    <a:bodyPr/>
                    <a:lstStyle/>
                    <a:p>
                      <a:pPr marL="76200" algn="ctr" rtl="0" fontAlgn="t">
                        <a:spcBef>
                          <a:spcPts val="0"/>
                        </a:spcBef>
                        <a:spcAft>
                          <a:spcPts val="0"/>
                        </a:spcAft>
                      </a:pPr>
                      <a:r>
                        <a:rPr lang="en-US" sz="1200" b="1" i="0" u="none" strike="noStrike">
                          <a:solidFill>
                            <a:srgbClr val="FFFFFF"/>
                          </a:solidFill>
                          <a:effectLst/>
                          <a:latin typeface="Times New Roman" panose="02020603050405020304" pitchFamily="18" charset="0"/>
                        </a:rPr>
                        <a:t>Expected results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81E3E"/>
                    </a:solidFill>
                  </a:tcPr>
                </a:tc>
                <a:tc>
                  <a:txBody>
                    <a:bodyPr/>
                    <a:lstStyle/>
                    <a:p>
                      <a:pPr marL="76200" algn="ctr" rtl="0" fontAlgn="t">
                        <a:spcBef>
                          <a:spcPts val="0"/>
                        </a:spcBef>
                        <a:spcAft>
                          <a:spcPts val="0"/>
                        </a:spcAft>
                      </a:pPr>
                      <a:r>
                        <a:rPr lang="en-US" sz="1200" b="1" i="0" u="none" strike="noStrike" dirty="0">
                          <a:solidFill>
                            <a:srgbClr val="000000"/>
                          </a:solidFill>
                          <a:effectLst/>
                          <a:latin typeface="Times New Roman" panose="02020603050405020304" pitchFamily="18" charset="0"/>
                        </a:rPr>
                        <a:t>All clinics  will be displayed on the map as pink and shelter as blue</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7F7F7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EFF2"/>
                    </a:solidFill>
                  </a:tcPr>
                </a:tc>
                <a:extLst>
                  <a:ext uri="{0D108BD9-81ED-4DB2-BD59-A6C34878D82A}">
                    <a16:rowId xmlns:a16="http://schemas.microsoft.com/office/drawing/2014/main" val="1775466004"/>
                  </a:ext>
                </a:extLst>
              </a:tr>
            </a:tbl>
          </a:graphicData>
        </a:graphic>
      </p:graphicFrame>
      <p:sp>
        <p:nvSpPr>
          <p:cNvPr id="21" name="Rectangle 3">
            <a:extLst>
              <a:ext uri="{FF2B5EF4-FFF2-40B4-BE49-F238E27FC236}">
                <a16:creationId xmlns:a16="http://schemas.microsoft.com/office/drawing/2014/main" id="{EF85532C-DB9F-4DCB-88DC-4F296E37A963}"/>
              </a:ext>
            </a:extLst>
          </p:cNvPr>
          <p:cNvSpPr>
            <a:spLocks noChangeArrowheads="1"/>
          </p:cNvSpPr>
          <p:nvPr/>
        </p:nvSpPr>
        <p:spPr bwMode="auto">
          <a:xfrm>
            <a:off x="4033660" y="33836056"/>
            <a:ext cx="32918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753</TotalTime>
  <Words>747</Words>
  <Application>Microsoft Office PowerPoint</Application>
  <PresentationFormat>Custom</PresentationFormat>
  <Paragraphs>63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Wingdings</vt: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Leonel Diaz</cp:lastModifiedBy>
  <cp:revision>41</cp:revision>
  <dcterms:created xsi:type="dcterms:W3CDTF">2012-11-19T15:27:41Z</dcterms:created>
  <dcterms:modified xsi:type="dcterms:W3CDTF">2020-12-10T16:21:35Z</dcterms:modified>
</cp:coreProperties>
</file>