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4"/>
  </p:sldMasterIdLst>
  <p:sldIdLst>
    <p:sldId id="290" r:id="rId5"/>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081E3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8"/>
    <p:restoredTop sz="94694"/>
  </p:normalViewPr>
  <p:slideViewPr>
    <p:cSldViewPr snapToGrid="0" snapToObjects="1">
      <p:cViewPr varScale="1">
        <p:scale>
          <a:sx n="18" d="100"/>
          <a:sy n="18" d="100"/>
        </p:scale>
        <p:origin x="3018"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839FC9-247D-4D7A-A2BE-015BBDA6CC8E}"/>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Content Placeholder 4" descr="A close up of a sign&#10;&#10;Description automatically generated">
            <a:extLst>
              <a:ext uri="{FF2B5EF4-FFF2-40B4-BE49-F238E27FC236}">
                <a16:creationId xmlns:a16="http://schemas.microsoft.com/office/drawing/2014/main" id="{E621DCD8-8EA5-471D-9DB2-FAF212F91CA5}"/>
              </a:ext>
            </a:extLst>
          </p:cNvPr>
          <p:cNvPicPr>
            <a:picLocks noChangeAspect="1"/>
          </p:cNvPicPr>
          <p:nvPr userDrawn="1"/>
        </p:nvPicPr>
        <p:blipFill>
          <a:blip r:embed="rId2"/>
          <a:stretch>
            <a:fillRect/>
          </a:stretch>
        </p:blipFill>
        <p:spPr>
          <a:xfrm>
            <a:off x="1097308" y="1089188"/>
            <a:ext cx="3641448" cy="3126894"/>
          </a:xfrm>
          <a:prstGeom prst="rect">
            <a:avLst/>
          </a:prstGeom>
        </p:spPr>
      </p:pic>
    </p:spTree>
    <p:extLst>
      <p:ext uri="{BB962C8B-B14F-4D97-AF65-F5344CB8AC3E}">
        <p14:creationId xmlns:p14="http://schemas.microsoft.com/office/powerpoint/2010/main" val="386785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CE4101A-4EAF-4CCB-8625-174A47CD7243}"/>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Picture 2" descr="A picture containing drawing&#10;&#10;Description automatically generated">
            <a:extLst>
              <a:ext uri="{FF2B5EF4-FFF2-40B4-BE49-F238E27FC236}">
                <a16:creationId xmlns:a16="http://schemas.microsoft.com/office/drawing/2014/main" id="{48E10276-EBF3-49C1-87F7-629215451257}"/>
              </a:ext>
            </a:extLst>
          </p:cNvPr>
          <p:cNvPicPr>
            <a:picLocks noChangeAspect="1"/>
          </p:cNvPicPr>
          <p:nvPr userDrawn="1"/>
        </p:nvPicPr>
        <p:blipFill>
          <a:blip r:embed="rId2"/>
          <a:stretch>
            <a:fillRect/>
          </a:stretch>
        </p:blipFill>
        <p:spPr>
          <a:xfrm>
            <a:off x="1196797" y="1016276"/>
            <a:ext cx="3641446" cy="3126894"/>
          </a:xfrm>
          <a:prstGeom prst="rect">
            <a:avLst/>
          </a:prstGeom>
        </p:spPr>
      </p:pic>
    </p:spTree>
    <p:extLst>
      <p:ext uri="{BB962C8B-B14F-4D97-AF65-F5344CB8AC3E}">
        <p14:creationId xmlns:p14="http://schemas.microsoft.com/office/powerpoint/2010/main" val="935825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839FC9-247D-4D7A-A2BE-015BBDA6CC8E}"/>
              </a:ext>
            </a:extLst>
          </p:cNvPr>
          <p:cNvSpPr txBox="1"/>
          <p:nvPr userDrawn="1"/>
        </p:nvSpPr>
        <p:spPr>
          <a:xfrm>
            <a:off x="21667030" y="4240582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39892949"/>
            <a:ext cx="32918400" cy="526695"/>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60"/>
          </a:p>
        </p:txBody>
      </p:sp>
      <p:pic>
        <p:nvPicPr>
          <p:cNvPr id="3" name="Content Placeholder 4" descr="A close up of a sign&#10;&#10;Description automatically generated">
            <a:extLst>
              <a:ext uri="{FF2B5EF4-FFF2-40B4-BE49-F238E27FC236}">
                <a16:creationId xmlns:a16="http://schemas.microsoft.com/office/drawing/2014/main" id="{822B3915-F74F-466A-A218-530699309EE0}"/>
              </a:ext>
            </a:extLst>
          </p:cNvPr>
          <p:cNvPicPr>
            <a:picLocks noChangeAspect="1"/>
          </p:cNvPicPr>
          <p:nvPr userDrawn="1"/>
        </p:nvPicPr>
        <p:blipFill>
          <a:blip r:embed="rId2"/>
          <a:stretch>
            <a:fillRect/>
          </a:stretch>
        </p:blipFill>
        <p:spPr>
          <a:xfrm>
            <a:off x="745665" y="41267399"/>
            <a:ext cx="2651530" cy="2276856"/>
          </a:xfrm>
          <a:prstGeom prst="rect">
            <a:avLst/>
          </a:prstGeom>
        </p:spPr>
      </p:pic>
    </p:spTree>
    <p:extLst>
      <p:ext uri="{BB962C8B-B14F-4D97-AF65-F5344CB8AC3E}">
        <p14:creationId xmlns:p14="http://schemas.microsoft.com/office/powerpoint/2010/main" val="1257355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4EFA1C-AD67-42CB-8453-2876F71A55C6}"/>
              </a:ext>
            </a:extLst>
          </p:cNvPr>
          <p:cNvSpPr txBox="1"/>
          <p:nvPr userDrawn="1"/>
        </p:nvSpPr>
        <p:spPr>
          <a:xfrm>
            <a:off x="21667030" y="4240582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3" name="Rectangle 2">
            <a:extLst>
              <a:ext uri="{FF2B5EF4-FFF2-40B4-BE49-F238E27FC236}">
                <a16:creationId xmlns:a16="http://schemas.microsoft.com/office/drawing/2014/main" id="{858FA870-B1B1-4DEC-9AC9-E9343364F431}"/>
              </a:ext>
            </a:extLst>
          </p:cNvPr>
          <p:cNvSpPr/>
          <p:nvPr userDrawn="1"/>
        </p:nvSpPr>
        <p:spPr>
          <a:xfrm>
            <a:off x="0" y="39892949"/>
            <a:ext cx="32918400" cy="526695"/>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60"/>
          </a:p>
        </p:txBody>
      </p:sp>
      <p:pic>
        <p:nvPicPr>
          <p:cNvPr id="12" name="Picture 11" descr="A picture containing drawing&#10;&#10;Description automatically generated">
            <a:extLst>
              <a:ext uri="{FF2B5EF4-FFF2-40B4-BE49-F238E27FC236}">
                <a16:creationId xmlns:a16="http://schemas.microsoft.com/office/drawing/2014/main" id="{1D8B0F7F-7327-4AC6-95AB-455300B4EF41}"/>
              </a:ext>
            </a:extLst>
          </p:cNvPr>
          <p:cNvPicPr>
            <a:picLocks noChangeAspect="1"/>
          </p:cNvPicPr>
          <p:nvPr userDrawn="1"/>
        </p:nvPicPr>
        <p:blipFill>
          <a:blip r:embed="rId3"/>
          <a:stretch>
            <a:fillRect/>
          </a:stretch>
        </p:blipFill>
        <p:spPr>
          <a:xfrm>
            <a:off x="745665" y="41269424"/>
            <a:ext cx="2646812" cy="2272806"/>
          </a:xfrm>
          <a:prstGeom prst="rect">
            <a:avLst/>
          </a:prstGeom>
        </p:spPr>
      </p:pic>
    </p:spTree>
    <p:extLst>
      <p:ext uri="{BB962C8B-B14F-4D97-AF65-F5344CB8AC3E}">
        <p14:creationId xmlns:p14="http://schemas.microsoft.com/office/powerpoint/2010/main" val="33942073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8190082"/>
      </p:ext>
    </p:extLst>
  </p:cSld>
  <p:clrMap bg1="lt1" tx1="dk1" bg2="lt2" tx2="dk2" accent1="accent1" accent2="accent2" accent3="accent3" accent4="accent4" accent5="accent5" accent6="accent6" hlink="hlink" folHlink="folHlink"/>
  <p:sldLayoutIdLst>
    <p:sldLayoutId id="2147483746" r:id="rId1"/>
    <p:sldLayoutId id="2147483745" r:id="rId2"/>
    <p:sldLayoutId id="2147483747" r:id="rId3"/>
    <p:sldLayoutId id="2147483748" r:id="rId4"/>
  </p:sldLayoutIdLst>
  <p:txStyles>
    <p:titleStyle>
      <a:lvl1pPr algn="l" defTabSz="2468880" rtl="0" eaLnBrk="1" latinLnBrk="0" hangingPunct="1">
        <a:lnSpc>
          <a:spcPct val="90000"/>
        </a:lnSpc>
        <a:spcBef>
          <a:spcPct val="0"/>
        </a:spcBef>
        <a:buNone/>
        <a:defRPr sz="11880" b="1" kern="1200">
          <a:solidFill>
            <a:schemeClr val="bg1"/>
          </a:solidFill>
          <a:latin typeface="Neue Haas Grotesk Text Pro" panose="020B0504020202020204" pitchFamily="34" charset="0"/>
          <a:ea typeface="+mj-ea"/>
          <a:cs typeface="+mj-cs"/>
        </a:defRPr>
      </a:lvl1pPr>
    </p:titleStyle>
    <p:bodyStyle>
      <a:lvl1pPr marL="617220" indent="-617220" algn="l" defTabSz="2468880" rtl="0" eaLnBrk="1" latinLnBrk="0" hangingPunct="1">
        <a:lnSpc>
          <a:spcPct val="90000"/>
        </a:lnSpc>
        <a:spcBef>
          <a:spcPts val="2700"/>
        </a:spcBef>
        <a:buFont typeface="Arial" panose="020B0604020202020204" pitchFamily="34" charset="0"/>
        <a:buChar char="•"/>
        <a:defRPr sz="7560" kern="1200">
          <a:solidFill>
            <a:schemeClr val="bg1"/>
          </a:solidFill>
          <a:latin typeface="Neue Haas Grotesk Text Pro" panose="020B0504020202020204" pitchFamily="34" charset="0"/>
          <a:ea typeface="+mn-ea"/>
          <a:cs typeface="+mn-cs"/>
        </a:defRPr>
      </a:lvl1pPr>
      <a:lvl2pPr marL="1851660" indent="-617220" algn="l" defTabSz="2468880" rtl="0" eaLnBrk="1" latinLnBrk="0" hangingPunct="1">
        <a:lnSpc>
          <a:spcPct val="90000"/>
        </a:lnSpc>
        <a:spcBef>
          <a:spcPts val="135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2pPr>
      <a:lvl3pPr marL="3086100" indent="-617220" algn="l" defTabSz="2468880" rtl="0" eaLnBrk="1" latinLnBrk="0" hangingPunct="1">
        <a:lnSpc>
          <a:spcPct val="90000"/>
        </a:lnSpc>
        <a:spcBef>
          <a:spcPts val="1350"/>
        </a:spcBef>
        <a:buFont typeface="Arial" panose="020B0604020202020204" pitchFamily="34" charset="0"/>
        <a:buChar char="•"/>
        <a:defRPr sz="5400" kern="1200">
          <a:solidFill>
            <a:schemeClr val="bg1"/>
          </a:solidFill>
          <a:latin typeface="Neue Haas Grotesk Text Pro" panose="020B0504020202020204" pitchFamily="34" charset="0"/>
          <a:ea typeface="+mn-ea"/>
          <a:cs typeface="+mn-cs"/>
        </a:defRPr>
      </a:lvl3pPr>
      <a:lvl4pPr marL="4320540" indent="-617220" algn="l" defTabSz="2468880" rtl="0" eaLnBrk="1" latinLnBrk="0" hangingPunct="1">
        <a:lnSpc>
          <a:spcPct val="90000"/>
        </a:lnSpc>
        <a:spcBef>
          <a:spcPts val="1350"/>
        </a:spcBef>
        <a:buFont typeface="Arial" panose="020B0604020202020204" pitchFamily="34" charset="0"/>
        <a:buChar char="•"/>
        <a:defRPr sz="4860" kern="1200">
          <a:solidFill>
            <a:schemeClr val="bg1"/>
          </a:solidFill>
          <a:latin typeface="Neue Haas Grotesk Text Pro" panose="020B0504020202020204" pitchFamily="34" charset="0"/>
          <a:ea typeface="+mn-ea"/>
          <a:cs typeface="+mn-cs"/>
        </a:defRPr>
      </a:lvl4pPr>
      <a:lvl5pPr marL="5554980" indent="-617220" algn="l" defTabSz="2468880" rtl="0" eaLnBrk="1" latinLnBrk="0" hangingPunct="1">
        <a:lnSpc>
          <a:spcPct val="90000"/>
        </a:lnSpc>
        <a:spcBef>
          <a:spcPts val="1350"/>
        </a:spcBef>
        <a:buFont typeface="Arial" panose="020B0604020202020204" pitchFamily="34" charset="0"/>
        <a:buChar char="•"/>
        <a:defRPr sz="4860" kern="1200">
          <a:solidFill>
            <a:schemeClr val="bg1"/>
          </a:solidFill>
          <a:latin typeface="Neue Haas Grotesk Text Pro" panose="020B0504020202020204" pitchFamily="34" charset="0"/>
          <a:ea typeface="+mn-ea"/>
          <a:cs typeface="+mn-cs"/>
        </a:defRPr>
      </a:lvl5pPr>
      <a:lvl6pPr marL="678942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6pPr>
      <a:lvl7pPr marL="802386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7pPr>
      <a:lvl8pPr marL="925830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8pPr>
      <a:lvl9pPr marL="104927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9pPr>
    </p:bodyStyle>
    <p:otherStyle>
      <a:defPPr>
        <a:defRPr lang="en-US"/>
      </a:defPPr>
      <a:lvl1pPr marL="0" algn="l" defTabSz="2468880" rtl="0" eaLnBrk="1" latinLnBrk="0" hangingPunct="1">
        <a:defRPr sz="4860" kern="1200">
          <a:solidFill>
            <a:schemeClr val="tx1"/>
          </a:solidFill>
          <a:latin typeface="+mn-lt"/>
          <a:ea typeface="+mn-ea"/>
          <a:cs typeface="+mn-cs"/>
        </a:defRPr>
      </a:lvl1pPr>
      <a:lvl2pPr marL="1234440" algn="l" defTabSz="2468880" rtl="0" eaLnBrk="1" latinLnBrk="0" hangingPunct="1">
        <a:defRPr sz="4860" kern="1200">
          <a:solidFill>
            <a:schemeClr val="tx1"/>
          </a:solidFill>
          <a:latin typeface="+mn-lt"/>
          <a:ea typeface="+mn-ea"/>
          <a:cs typeface="+mn-cs"/>
        </a:defRPr>
      </a:lvl2pPr>
      <a:lvl3pPr marL="2468880" algn="l" defTabSz="2468880" rtl="0" eaLnBrk="1" latinLnBrk="0" hangingPunct="1">
        <a:defRPr sz="4860" kern="1200">
          <a:solidFill>
            <a:schemeClr val="tx1"/>
          </a:solidFill>
          <a:latin typeface="+mn-lt"/>
          <a:ea typeface="+mn-ea"/>
          <a:cs typeface="+mn-cs"/>
        </a:defRPr>
      </a:lvl3pPr>
      <a:lvl4pPr marL="3703320" algn="l" defTabSz="2468880" rtl="0" eaLnBrk="1" latinLnBrk="0" hangingPunct="1">
        <a:defRPr sz="4860" kern="1200">
          <a:solidFill>
            <a:schemeClr val="tx1"/>
          </a:solidFill>
          <a:latin typeface="+mn-lt"/>
          <a:ea typeface="+mn-ea"/>
          <a:cs typeface="+mn-cs"/>
        </a:defRPr>
      </a:lvl4pPr>
      <a:lvl5pPr marL="4937760" algn="l" defTabSz="2468880" rtl="0" eaLnBrk="1" latinLnBrk="0" hangingPunct="1">
        <a:defRPr sz="4860" kern="1200">
          <a:solidFill>
            <a:schemeClr val="tx1"/>
          </a:solidFill>
          <a:latin typeface="+mn-lt"/>
          <a:ea typeface="+mn-ea"/>
          <a:cs typeface="+mn-cs"/>
        </a:defRPr>
      </a:lvl5pPr>
      <a:lvl6pPr marL="6172200" algn="l" defTabSz="2468880" rtl="0" eaLnBrk="1" latinLnBrk="0" hangingPunct="1">
        <a:defRPr sz="4860" kern="1200">
          <a:solidFill>
            <a:schemeClr val="tx1"/>
          </a:solidFill>
          <a:latin typeface="+mn-lt"/>
          <a:ea typeface="+mn-ea"/>
          <a:cs typeface="+mn-cs"/>
        </a:defRPr>
      </a:lvl6pPr>
      <a:lvl7pPr marL="7406640" algn="l" defTabSz="2468880" rtl="0" eaLnBrk="1" latinLnBrk="0" hangingPunct="1">
        <a:defRPr sz="4860" kern="1200">
          <a:solidFill>
            <a:schemeClr val="tx1"/>
          </a:solidFill>
          <a:latin typeface="+mn-lt"/>
          <a:ea typeface="+mn-ea"/>
          <a:cs typeface="+mn-cs"/>
        </a:defRPr>
      </a:lvl7pPr>
      <a:lvl8pPr marL="8641080" algn="l" defTabSz="2468880" rtl="0" eaLnBrk="1" latinLnBrk="0" hangingPunct="1">
        <a:defRPr sz="4860" kern="1200">
          <a:solidFill>
            <a:schemeClr val="tx1"/>
          </a:solidFill>
          <a:latin typeface="+mn-lt"/>
          <a:ea typeface="+mn-ea"/>
          <a:cs typeface="+mn-cs"/>
        </a:defRPr>
      </a:lvl8pPr>
      <a:lvl9pPr marL="9875520" algn="l" defTabSz="2468880" rtl="0" eaLnBrk="1" latinLnBrk="0" hangingPunct="1">
        <a:defRPr sz="48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5.jpe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image" Target="../media/image4.png"/><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19" Type="http://schemas.openxmlformats.org/officeDocument/2006/relationships/image" Target="../media/image21.jp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2">
            <a:extLst>
              <a:ext uri="{FF2B5EF4-FFF2-40B4-BE49-F238E27FC236}">
                <a16:creationId xmlns:a16="http://schemas.microsoft.com/office/drawing/2014/main" id="{3326A7EB-0544-4D3F-8620-608E176B1E2D}"/>
              </a:ext>
            </a:extLst>
          </p:cNvPr>
          <p:cNvSpPr txBox="1">
            <a:spLocks noChangeArrowheads="1"/>
          </p:cNvSpPr>
          <p:nvPr/>
        </p:nvSpPr>
        <p:spPr bwMode="auto">
          <a:xfrm>
            <a:off x="3669833" y="41169369"/>
            <a:ext cx="25233383" cy="1902693"/>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55493" tIns="27746" rIns="55493" bIns="27746"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Clr>
                <a:srgbClr val="3333CC"/>
              </a:buClr>
              <a:buNone/>
            </a:pPr>
            <a:r>
              <a:rPr lang="en-US" altLang="en-US" sz="3000" dirty="0">
                <a:solidFill>
                  <a:schemeClr val="tx1">
                    <a:lumMod val="75000"/>
                    <a:lumOff val="25000"/>
                  </a:schemeClr>
                </a:solidFill>
              </a:rPr>
              <a:t>The material presented in this poster is based upon the work supported by Jean Hannan, for her medical knowledge and first-hand understanding of the help and resources that low-income mothers need the most. The Fall 2020 </a:t>
            </a:r>
            <a:r>
              <a:rPr lang="en-US" altLang="en-US" sz="3000" dirty="0" err="1">
                <a:solidFill>
                  <a:schemeClr val="tx1">
                    <a:lumMod val="75000"/>
                    <a:lumOff val="25000"/>
                  </a:schemeClr>
                </a:solidFill>
              </a:rPr>
              <a:t>NuMom</a:t>
            </a:r>
            <a:r>
              <a:rPr lang="en-US" altLang="en-US" sz="3000" dirty="0">
                <a:solidFill>
                  <a:schemeClr val="tx1">
                    <a:lumMod val="75000"/>
                    <a:lumOff val="25000"/>
                  </a:schemeClr>
                </a:solidFill>
              </a:rPr>
              <a:t> dev team thank Jean for being an awesome, cooperative PO, and Eduardo for his mentorship throughout the senior design project. I also want to thank my team for working hard and meeting as often as they did to put in the work needed to push </a:t>
            </a:r>
            <a:r>
              <a:rPr lang="en-US" altLang="en-US" sz="3000" dirty="0" err="1">
                <a:solidFill>
                  <a:schemeClr val="tx1">
                    <a:lumMod val="75000"/>
                    <a:lumOff val="25000"/>
                  </a:schemeClr>
                </a:solidFill>
              </a:rPr>
              <a:t>NuMom</a:t>
            </a:r>
            <a:r>
              <a:rPr lang="en-US" altLang="en-US" sz="3000" dirty="0">
                <a:solidFill>
                  <a:schemeClr val="tx1">
                    <a:lumMod val="75000"/>
                    <a:lumOff val="25000"/>
                  </a:schemeClr>
                </a:solidFill>
              </a:rPr>
              <a:t> further than ever. </a:t>
            </a:r>
          </a:p>
        </p:txBody>
      </p:sp>
      <p:sp>
        <p:nvSpPr>
          <p:cNvPr id="4" name="Text Box 19">
            <a:extLst>
              <a:ext uri="{FF2B5EF4-FFF2-40B4-BE49-F238E27FC236}">
                <a16:creationId xmlns:a16="http://schemas.microsoft.com/office/drawing/2014/main" id="{987AAD38-3F70-4D75-84B6-AA1849F3864A}"/>
              </a:ext>
            </a:extLst>
          </p:cNvPr>
          <p:cNvSpPr txBox="1">
            <a:spLocks noChangeArrowheads="1"/>
          </p:cNvSpPr>
          <p:nvPr/>
        </p:nvSpPr>
        <p:spPr bwMode="auto">
          <a:xfrm>
            <a:off x="3272729" y="40482393"/>
            <a:ext cx="659918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rgbClr val="081E3F"/>
                </a:solidFill>
                <a:latin typeface="Arial" charset="0"/>
                <a:ea typeface="ＭＳ Ｐゴシック" charset="-128"/>
                <a:cs typeface="ＭＳ Ｐゴシック" charset="-128"/>
              </a:rPr>
              <a:t>ACKNOWLEDGEMENT</a:t>
            </a:r>
          </a:p>
        </p:txBody>
      </p:sp>
      <p:sp>
        <p:nvSpPr>
          <p:cNvPr id="6" name="TextBox 3">
            <a:extLst>
              <a:ext uri="{FF2B5EF4-FFF2-40B4-BE49-F238E27FC236}">
                <a16:creationId xmlns:a16="http://schemas.microsoft.com/office/drawing/2014/main" id="{50B115B5-F8D2-4A79-9D3B-4A38B45DCAEF}"/>
              </a:ext>
            </a:extLst>
          </p:cNvPr>
          <p:cNvSpPr txBox="1">
            <a:spLocks noChangeArrowheads="1"/>
          </p:cNvSpPr>
          <p:nvPr/>
        </p:nvSpPr>
        <p:spPr bwMode="auto">
          <a:xfrm>
            <a:off x="7504835" y="335034"/>
            <a:ext cx="18516600" cy="2123658"/>
          </a:xfrm>
          <a:prstGeom prst="rect">
            <a:avLst/>
          </a:prstGeom>
          <a:noFill/>
          <a:ln>
            <a:noFill/>
          </a:ln>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6000" b="1" dirty="0">
                <a:solidFill>
                  <a:schemeClr val="tx1">
                    <a:lumMod val="75000"/>
                    <a:lumOff val="25000"/>
                  </a:schemeClr>
                </a:solidFill>
              </a:rPr>
              <a:t>School of Computing and Information Sciences</a:t>
            </a:r>
          </a:p>
          <a:p>
            <a:pPr algn="ctr" eaLnBrk="1" hangingPunct="1"/>
            <a:r>
              <a:rPr lang="en-US" altLang="en-US" i="1" dirty="0">
                <a:solidFill>
                  <a:schemeClr val="tx1">
                    <a:lumMod val="75000"/>
                    <a:lumOff val="25000"/>
                  </a:schemeClr>
                </a:solidFill>
              </a:rPr>
              <a:t>Fall 2020 Senior Design Project</a:t>
            </a:r>
          </a:p>
        </p:txBody>
      </p:sp>
      <p:sp>
        <p:nvSpPr>
          <p:cNvPr id="8" name="Text Box 12">
            <a:extLst>
              <a:ext uri="{FF2B5EF4-FFF2-40B4-BE49-F238E27FC236}">
                <a16:creationId xmlns:a16="http://schemas.microsoft.com/office/drawing/2014/main" id="{42AB64D0-3610-4A7D-B618-41E259C835AA}"/>
              </a:ext>
            </a:extLst>
          </p:cNvPr>
          <p:cNvSpPr txBox="1">
            <a:spLocks noChangeArrowheads="1"/>
          </p:cNvSpPr>
          <p:nvPr/>
        </p:nvSpPr>
        <p:spPr bwMode="auto">
          <a:xfrm>
            <a:off x="3561485" y="3102761"/>
            <a:ext cx="26403300" cy="2902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493" tIns="27746" rIns="55493" bIns="27746">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8000" b="1" dirty="0" err="1">
                <a:solidFill>
                  <a:srgbClr val="081E3F"/>
                </a:solidFill>
              </a:rPr>
              <a:t>NuMom</a:t>
            </a:r>
            <a:r>
              <a:rPr lang="en-US" altLang="en-US" sz="8000" b="1" dirty="0">
                <a:solidFill>
                  <a:srgbClr val="081E3F"/>
                </a:solidFill>
              </a:rPr>
              <a:t> (Keeping Moms &amp; Infants Healthy) V4</a:t>
            </a:r>
          </a:p>
          <a:p>
            <a:pPr algn="ctr" eaLnBrk="1" hangingPunct="1">
              <a:spcBef>
                <a:spcPct val="0"/>
              </a:spcBef>
              <a:buFontTx/>
              <a:buNone/>
            </a:pPr>
            <a:r>
              <a:rPr lang="en-US" altLang="en-US" sz="3500" b="1" dirty="0">
                <a:solidFill>
                  <a:schemeClr val="tx1">
                    <a:lumMod val="75000"/>
                    <a:lumOff val="25000"/>
                  </a:schemeClr>
                </a:solidFill>
              </a:rPr>
              <a:t>Student: Leonel Diaz, Florida International University</a:t>
            </a:r>
            <a:endParaRPr lang="en-US" altLang="en-US" sz="3500" dirty="0">
              <a:solidFill>
                <a:schemeClr val="tx1">
                  <a:lumMod val="75000"/>
                  <a:lumOff val="25000"/>
                </a:schemeClr>
              </a:solidFill>
            </a:endParaRPr>
          </a:p>
          <a:p>
            <a:pPr algn="ctr" eaLnBrk="1" hangingPunct="1">
              <a:spcBef>
                <a:spcPct val="0"/>
              </a:spcBef>
              <a:buFontTx/>
              <a:buNone/>
            </a:pPr>
            <a:r>
              <a:rPr lang="en-US" altLang="en-US" sz="3500" b="1" dirty="0">
                <a:solidFill>
                  <a:schemeClr val="tx1">
                    <a:lumMod val="75000"/>
                    <a:lumOff val="25000"/>
                  </a:schemeClr>
                </a:solidFill>
              </a:rPr>
              <a:t>Mentor:</a:t>
            </a:r>
            <a:r>
              <a:rPr lang="en-US" altLang="en-US" sz="3500" b="1" i="1" dirty="0">
                <a:solidFill>
                  <a:schemeClr val="tx1">
                    <a:lumMod val="75000"/>
                    <a:lumOff val="25000"/>
                  </a:schemeClr>
                </a:solidFill>
              </a:rPr>
              <a:t> Jean Hannan, Eduardo Morales, Florida International University</a:t>
            </a:r>
            <a:endParaRPr lang="en-US" altLang="ja-JP" sz="3500" dirty="0">
              <a:solidFill>
                <a:schemeClr val="tx1">
                  <a:lumMod val="75000"/>
                  <a:lumOff val="25000"/>
                </a:schemeClr>
              </a:solidFill>
            </a:endParaRPr>
          </a:p>
          <a:p>
            <a:pPr algn="ctr" eaLnBrk="1" hangingPunct="1">
              <a:spcBef>
                <a:spcPct val="0"/>
              </a:spcBef>
              <a:buFontTx/>
              <a:buNone/>
            </a:pPr>
            <a:r>
              <a:rPr lang="en-US" altLang="en-US" sz="3500" b="1" dirty="0">
                <a:solidFill>
                  <a:schemeClr val="tx1">
                    <a:lumMod val="75000"/>
                    <a:lumOff val="25000"/>
                  </a:schemeClr>
                </a:solidFill>
              </a:rPr>
              <a:t>Instructor:</a:t>
            </a:r>
            <a:r>
              <a:rPr lang="en-US" altLang="en-US" sz="3500" b="1" i="1" dirty="0">
                <a:solidFill>
                  <a:schemeClr val="tx1">
                    <a:lumMod val="75000"/>
                    <a:lumOff val="25000"/>
                  </a:schemeClr>
                </a:solidFill>
              </a:rPr>
              <a:t> </a:t>
            </a:r>
            <a:r>
              <a:rPr lang="en-US" altLang="en-US" sz="3500" i="1" dirty="0">
                <a:solidFill>
                  <a:schemeClr val="tx1">
                    <a:lumMod val="75000"/>
                    <a:lumOff val="25000"/>
                  </a:schemeClr>
                </a:solidFill>
              </a:rPr>
              <a:t>Dr. Masoud </a:t>
            </a:r>
            <a:r>
              <a:rPr lang="en-US" altLang="en-US" sz="3500" i="1" dirty="0" err="1">
                <a:solidFill>
                  <a:schemeClr val="tx1">
                    <a:lumMod val="75000"/>
                    <a:lumOff val="25000"/>
                  </a:schemeClr>
                </a:solidFill>
              </a:rPr>
              <a:t>Sadjadi</a:t>
            </a:r>
            <a:r>
              <a:rPr lang="en-US" altLang="en-US" sz="3500" i="1" dirty="0">
                <a:solidFill>
                  <a:schemeClr val="tx1">
                    <a:lumMod val="75000"/>
                    <a:lumOff val="25000"/>
                  </a:schemeClr>
                </a:solidFill>
              </a:rPr>
              <a:t>, </a:t>
            </a:r>
            <a:r>
              <a:rPr lang="en-US" altLang="en-US" sz="3500" dirty="0">
                <a:solidFill>
                  <a:schemeClr val="tx1">
                    <a:lumMod val="75000"/>
                    <a:lumOff val="25000"/>
                  </a:schemeClr>
                </a:solidFill>
              </a:rPr>
              <a:t>Florida International University</a:t>
            </a:r>
          </a:p>
        </p:txBody>
      </p:sp>
      <p:sp>
        <p:nvSpPr>
          <p:cNvPr id="14" name="Text Box 19">
            <a:extLst>
              <a:ext uri="{FF2B5EF4-FFF2-40B4-BE49-F238E27FC236}">
                <a16:creationId xmlns:a16="http://schemas.microsoft.com/office/drawing/2014/main" id="{B29FD7EB-747A-4072-87C3-943FF7FA497D}"/>
              </a:ext>
            </a:extLst>
          </p:cNvPr>
          <p:cNvSpPr txBox="1">
            <a:spLocks noChangeArrowheads="1"/>
          </p:cNvSpPr>
          <p:nvPr/>
        </p:nvSpPr>
        <p:spPr bwMode="auto">
          <a:xfrm>
            <a:off x="3648713" y="747636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PROBLEM</a:t>
            </a:r>
          </a:p>
        </p:txBody>
      </p:sp>
      <p:sp>
        <p:nvSpPr>
          <p:cNvPr id="16" name="Text Box 19">
            <a:extLst>
              <a:ext uri="{FF2B5EF4-FFF2-40B4-BE49-F238E27FC236}">
                <a16:creationId xmlns:a16="http://schemas.microsoft.com/office/drawing/2014/main" id="{2427A9B6-1837-4FBC-A93C-A5BBAE03C124}"/>
              </a:ext>
            </a:extLst>
          </p:cNvPr>
          <p:cNvSpPr txBox="1">
            <a:spLocks noChangeArrowheads="1"/>
          </p:cNvSpPr>
          <p:nvPr/>
        </p:nvSpPr>
        <p:spPr bwMode="auto">
          <a:xfrm>
            <a:off x="14051799" y="7470411"/>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CURRENT SYSTEM</a:t>
            </a:r>
          </a:p>
        </p:txBody>
      </p:sp>
      <p:sp>
        <p:nvSpPr>
          <p:cNvPr id="35" name="Text Box 19">
            <a:extLst>
              <a:ext uri="{FF2B5EF4-FFF2-40B4-BE49-F238E27FC236}">
                <a16:creationId xmlns:a16="http://schemas.microsoft.com/office/drawing/2014/main" id="{A983F3B7-960A-437D-AF44-6361E7FCDE24}"/>
              </a:ext>
            </a:extLst>
          </p:cNvPr>
          <p:cNvSpPr txBox="1">
            <a:spLocks noChangeArrowheads="1"/>
          </p:cNvSpPr>
          <p:nvPr/>
        </p:nvSpPr>
        <p:spPr bwMode="auto">
          <a:xfrm>
            <a:off x="24479888" y="7505913"/>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REQUIREMENTS</a:t>
            </a:r>
          </a:p>
        </p:txBody>
      </p:sp>
      <p:sp>
        <p:nvSpPr>
          <p:cNvPr id="37" name="Text Box 19">
            <a:extLst>
              <a:ext uri="{FF2B5EF4-FFF2-40B4-BE49-F238E27FC236}">
                <a16:creationId xmlns:a16="http://schemas.microsoft.com/office/drawing/2014/main" id="{B64B5CEA-9C02-43C1-B080-009892248751}"/>
              </a:ext>
            </a:extLst>
          </p:cNvPr>
          <p:cNvSpPr txBox="1">
            <a:spLocks noChangeArrowheads="1"/>
          </p:cNvSpPr>
          <p:nvPr/>
        </p:nvSpPr>
        <p:spPr bwMode="auto">
          <a:xfrm>
            <a:off x="3648713" y="17152826"/>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SYSTEM DESIGN</a:t>
            </a:r>
          </a:p>
        </p:txBody>
      </p:sp>
      <p:sp>
        <p:nvSpPr>
          <p:cNvPr id="39" name="Text Box 19">
            <a:extLst>
              <a:ext uri="{FF2B5EF4-FFF2-40B4-BE49-F238E27FC236}">
                <a16:creationId xmlns:a16="http://schemas.microsoft.com/office/drawing/2014/main" id="{952C1C80-7086-4DA2-95AD-B70021D7D191}"/>
              </a:ext>
            </a:extLst>
          </p:cNvPr>
          <p:cNvSpPr txBox="1">
            <a:spLocks noChangeArrowheads="1"/>
          </p:cNvSpPr>
          <p:nvPr/>
        </p:nvSpPr>
        <p:spPr bwMode="auto">
          <a:xfrm>
            <a:off x="14051799" y="1715282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OBJECT DESIGN</a:t>
            </a:r>
          </a:p>
        </p:txBody>
      </p:sp>
      <p:sp>
        <p:nvSpPr>
          <p:cNvPr id="41" name="Text Box 19">
            <a:extLst>
              <a:ext uri="{FF2B5EF4-FFF2-40B4-BE49-F238E27FC236}">
                <a16:creationId xmlns:a16="http://schemas.microsoft.com/office/drawing/2014/main" id="{01F04685-644C-4E0E-A8A8-26A84BC0E45F}"/>
              </a:ext>
            </a:extLst>
          </p:cNvPr>
          <p:cNvSpPr txBox="1">
            <a:spLocks noChangeArrowheads="1"/>
          </p:cNvSpPr>
          <p:nvPr/>
        </p:nvSpPr>
        <p:spPr bwMode="auto">
          <a:xfrm>
            <a:off x="24479888" y="17182374"/>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IMPLEMENTATION</a:t>
            </a:r>
          </a:p>
        </p:txBody>
      </p:sp>
      <p:sp>
        <p:nvSpPr>
          <p:cNvPr id="43" name="Text Box 19">
            <a:extLst>
              <a:ext uri="{FF2B5EF4-FFF2-40B4-BE49-F238E27FC236}">
                <a16:creationId xmlns:a16="http://schemas.microsoft.com/office/drawing/2014/main" id="{C49BC42E-B457-414A-8885-A0E98A142666}"/>
              </a:ext>
            </a:extLst>
          </p:cNvPr>
          <p:cNvSpPr txBox="1">
            <a:spLocks noChangeArrowheads="1"/>
          </p:cNvSpPr>
          <p:nvPr/>
        </p:nvSpPr>
        <p:spPr bwMode="auto">
          <a:xfrm>
            <a:off x="3648713" y="27641354"/>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VERIFICATION</a:t>
            </a:r>
          </a:p>
        </p:txBody>
      </p:sp>
      <p:sp>
        <p:nvSpPr>
          <p:cNvPr id="45" name="Text Box 19">
            <a:extLst>
              <a:ext uri="{FF2B5EF4-FFF2-40B4-BE49-F238E27FC236}">
                <a16:creationId xmlns:a16="http://schemas.microsoft.com/office/drawing/2014/main" id="{D3412856-FF01-40E1-A213-DFE48C6462D4}"/>
              </a:ext>
            </a:extLst>
          </p:cNvPr>
          <p:cNvSpPr txBox="1">
            <a:spLocks noChangeArrowheads="1"/>
          </p:cNvSpPr>
          <p:nvPr/>
        </p:nvSpPr>
        <p:spPr bwMode="auto">
          <a:xfrm>
            <a:off x="14051799" y="2764135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SCREENSHOTS</a:t>
            </a:r>
          </a:p>
        </p:txBody>
      </p:sp>
      <p:sp>
        <p:nvSpPr>
          <p:cNvPr id="47" name="Text Box 19">
            <a:extLst>
              <a:ext uri="{FF2B5EF4-FFF2-40B4-BE49-F238E27FC236}">
                <a16:creationId xmlns:a16="http://schemas.microsoft.com/office/drawing/2014/main" id="{109ED16E-5B5C-42C5-A73B-0B225F50BCBC}"/>
              </a:ext>
            </a:extLst>
          </p:cNvPr>
          <p:cNvSpPr txBox="1">
            <a:spLocks noChangeArrowheads="1"/>
          </p:cNvSpPr>
          <p:nvPr/>
        </p:nvSpPr>
        <p:spPr bwMode="auto">
          <a:xfrm>
            <a:off x="24479888" y="27670903"/>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SUMMARY</a:t>
            </a:r>
          </a:p>
        </p:txBody>
      </p:sp>
      <p:pic>
        <p:nvPicPr>
          <p:cNvPr id="19" name="Google Shape;104;p1">
            <a:extLst>
              <a:ext uri="{FF2B5EF4-FFF2-40B4-BE49-F238E27FC236}">
                <a16:creationId xmlns:a16="http://schemas.microsoft.com/office/drawing/2014/main" id="{6CEA82E1-CF7C-4BBA-8E88-C1CBC97A159D}"/>
              </a:ext>
            </a:extLst>
          </p:cNvPr>
          <p:cNvPicPr preferRelativeResize="0"/>
          <p:nvPr/>
        </p:nvPicPr>
        <p:blipFill rotWithShape="1">
          <a:blip r:embed="rId2">
            <a:alphaModFix/>
          </a:blip>
          <a:srcRect/>
          <a:stretch/>
        </p:blipFill>
        <p:spPr>
          <a:xfrm>
            <a:off x="818215" y="854541"/>
            <a:ext cx="3913187" cy="3876675"/>
          </a:xfrm>
          <a:prstGeom prst="rect">
            <a:avLst/>
          </a:prstGeom>
          <a:noFill/>
          <a:ln>
            <a:noFill/>
          </a:ln>
        </p:spPr>
      </p:pic>
      <p:sp>
        <p:nvSpPr>
          <p:cNvPr id="3" name="TextBox 2">
            <a:extLst>
              <a:ext uri="{FF2B5EF4-FFF2-40B4-BE49-F238E27FC236}">
                <a16:creationId xmlns:a16="http://schemas.microsoft.com/office/drawing/2014/main" id="{247DCAE9-FABA-438D-8E53-D67F5BB6F87A}"/>
              </a:ext>
            </a:extLst>
          </p:cNvPr>
          <p:cNvSpPr txBox="1"/>
          <p:nvPr/>
        </p:nvSpPr>
        <p:spPr>
          <a:xfrm>
            <a:off x="1497182" y="8253948"/>
            <a:ext cx="9709610" cy="6863417"/>
          </a:xfrm>
          <a:prstGeom prst="rect">
            <a:avLst/>
          </a:prstGeom>
          <a:noFill/>
        </p:spPr>
        <p:style>
          <a:lnRef idx="2">
            <a:schemeClr val="dk1"/>
          </a:lnRef>
          <a:fillRef idx="1">
            <a:schemeClr val="lt1"/>
          </a:fillRef>
          <a:effectRef idx="0">
            <a:schemeClr val="dk1"/>
          </a:effectRef>
          <a:fontRef idx="minor">
            <a:schemeClr val="dk1"/>
          </a:fontRef>
        </p:style>
        <p:txBody>
          <a:bodyPr wrap="square" rtlCol="0">
            <a:spAutoFit/>
          </a:bodyPr>
          <a:lstStyle/>
          <a:p>
            <a:r>
              <a:rPr lang="en-US" sz="4400" dirty="0"/>
              <a:t>Low-income mothers struggle with finding relevant information concerning government assistance programs, while getting lost in all the information located on these websites. With all the stresses in their lives, centralizing the most vital information of these programs into one application can help lessen the load, and allow mothers to be better prepared ahead of time.</a:t>
            </a:r>
          </a:p>
        </p:txBody>
      </p:sp>
      <p:sp>
        <p:nvSpPr>
          <p:cNvPr id="21" name="TextBox 20">
            <a:extLst>
              <a:ext uri="{FF2B5EF4-FFF2-40B4-BE49-F238E27FC236}">
                <a16:creationId xmlns:a16="http://schemas.microsoft.com/office/drawing/2014/main" id="{F3268D80-D777-4013-B7D0-178B0F74AD8B}"/>
              </a:ext>
            </a:extLst>
          </p:cNvPr>
          <p:cNvSpPr txBox="1"/>
          <p:nvPr/>
        </p:nvSpPr>
        <p:spPr>
          <a:xfrm>
            <a:off x="11908329" y="8253947"/>
            <a:ext cx="9709611" cy="6863417"/>
          </a:xfrm>
          <a:prstGeom prst="rect">
            <a:avLst/>
          </a:prstGeom>
          <a:noFill/>
        </p:spPr>
        <p:style>
          <a:lnRef idx="2">
            <a:schemeClr val="dk1"/>
          </a:lnRef>
          <a:fillRef idx="1">
            <a:schemeClr val="lt1"/>
          </a:fillRef>
          <a:effectRef idx="0">
            <a:schemeClr val="dk1"/>
          </a:effectRef>
          <a:fontRef idx="minor">
            <a:schemeClr val="dk1"/>
          </a:fontRef>
        </p:style>
        <p:txBody>
          <a:bodyPr wrap="square" rtlCol="0">
            <a:spAutoFit/>
          </a:bodyPr>
          <a:lstStyle/>
          <a:p>
            <a:pPr marL="571500" indent="-571500">
              <a:buFont typeface="Arial" panose="020B0604020202020204" pitchFamily="34" charset="0"/>
              <a:buChar char="•"/>
            </a:pPr>
            <a:r>
              <a:rPr lang="en-US" sz="4400" dirty="0"/>
              <a:t>The current system does not contain any further resources concerning the Medicaid or WIC programs, only links to the sites.</a:t>
            </a:r>
          </a:p>
          <a:p>
            <a:pPr marL="571500" indent="-571500">
              <a:buFont typeface="Arial" panose="020B0604020202020204" pitchFamily="34" charset="0"/>
              <a:buChar char="•"/>
            </a:pPr>
            <a:r>
              <a:rPr lang="en-US" sz="4400" dirty="0"/>
              <a:t>While there is a functional system for transitioning between screens, it is difficult to add, delete, or modify navigation in the app.</a:t>
            </a:r>
          </a:p>
          <a:p>
            <a:pPr marL="571500" indent="-571500">
              <a:buFont typeface="Arial" panose="020B0604020202020204" pitchFamily="34" charset="0"/>
              <a:buChar char="•"/>
            </a:pPr>
            <a:r>
              <a:rPr lang="en-US" sz="4400" dirty="0"/>
              <a:t>Components in the app are cluttered with files that can be reduced to one.</a:t>
            </a:r>
          </a:p>
        </p:txBody>
      </p:sp>
      <p:sp>
        <p:nvSpPr>
          <p:cNvPr id="22" name="TextBox 21">
            <a:extLst>
              <a:ext uri="{FF2B5EF4-FFF2-40B4-BE49-F238E27FC236}">
                <a16:creationId xmlns:a16="http://schemas.microsoft.com/office/drawing/2014/main" id="{B20103DA-5FB2-4C1E-A1C4-D2529D194046}"/>
              </a:ext>
            </a:extLst>
          </p:cNvPr>
          <p:cNvSpPr txBox="1"/>
          <p:nvPr/>
        </p:nvSpPr>
        <p:spPr>
          <a:xfrm>
            <a:off x="22319477" y="8254957"/>
            <a:ext cx="9356978" cy="6863417"/>
          </a:xfrm>
          <a:prstGeom prst="rect">
            <a:avLst/>
          </a:prstGeom>
          <a:noFill/>
        </p:spPr>
        <p:style>
          <a:lnRef idx="2">
            <a:schemeClr val="dk1"/>
          </a:lnRef>
          <a:fillRef idx="1">
            <a:schemeClr val="lt1"/>
          </a:fillRef>
          <a:effectRef idx="0">
            <a:schemeClr val="dk1"/>
          </a:effectRef>
          <a:fontRef idx="minor">
            <a:schemeClr val="dk1"/>
          </a:fontRef>
        </p:style>
        <p:txBody>
          <a:bodyPr wrap="square" rtlCol="0">
            <a:spAutoFit/>
          </a:bodyPr>
          <a:lstStyle/>
          <a:p>
            <a:pPr marL="571500" indent="-571500">
              <a:buFont typeface="Arial" panose="020B0604020202020204" pitchFamily="34" charset="0"/>
              <a:buChar char="•"/>
            </a:pPr>
            <a:r>
              <a:rPr lang="en-US" sz="4400" dirty="0"/>
              <a:t>Expand the Medicaid and WIC tabs by showing locations, a checklist of items to bring to appointments, and for WIC, a feeding schedule for infants 0 to 12 months old.</a:t>
            </a:r>
          </a:p>
          <a:p>
            <a:pPr marL="571500" indent="-571500">
              <a:buFont typeface="Arial" panose="020B0604020202020204" pitchFamily="34" charset="0"/>
              <a:buChar char="•"/>
            </a:pPr>
            <a:r>
              <a:rPr lang="en-US" sz="4400" dirty="0"/>
              <a:t>Overhaul the screen transition system to feature React Navigation.</a:t>
            </a:r>
          </a:p>
          <a:p>
            <a:pPr marL="571500" indent="-571500">
              <a:buFont typeface="Arial" panose="020B0604020202020204" pitchFamily="34" charset="0"/>
              <a:buChar char="•"/>
            </a:pPr>
            <a:r>
              <a:rPr lang="en-US" sz="4400" dirty="0"/>
              <a:t>Reduce the Female Condom files from six to a single file in order to clean up the code directory.</a:t>
            </a:r>
          </a:p>
        </p:txBody>
      </p:sp>
      <p:pic>
        <p:nvPicPr>
          <p:cNvPr id="23" name="Picture 2" descr="React Native is an open-source mobile application framework. ">
            <a:extLst>
              <a:ext uri="{FF2B5EF4-FFF2-40B4-BE49-F238E27FC236}">
                <a16:creationId xmlns:a16="http://schemas.microsoft.com/office/drawing/2014/main" id="{0B5CB443-4BA8-4770-9E94-86602AF546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46263" y="17994443"/>
            <a:ext cx="6273799" cy="291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Text&#10;&#10;Description automatically generated">
            <a:extLst>
              <a:ext uri="{FF2B5EF4-FFF2-40B4-BE49-F238E27FC236}">
                <a16:creationId xmlns:a16="http://schemas.microsoft.com/office/drawing/2014/main" id="{02389D5D-BE1B-4B0B-816A-25EA68FFC9C1}"/>
              </a:ext>
            </a:extLst>
          </p:cNvPr>
          <p:cNvPicPr>
            <a:picLocks noChangeAspect="1"/>
          </p:cNvPicPr>
          <p:nvPr/>
        </p:nvPicPr>
        <p:blipFill>
          <a:blip r:embed="rId4"/>
          <a:stretch>
            <a:fillRect/>
          </a:stretch>
        </p:blipFill>
        <p:spPr>
          <a:xfrm>
            <a:off x="24046263" y="24298392"/>
            <a:ext cx="6273799" cy="2914644"/>
          </a:xfrm>
          <a:prstGeom prst="rect">
            <a:avLst/>
          </a:prstGeom>
        </p:spPr>
      </p:pic>
      <p:pic>
        <p:nvPicPr>
          <p:cNvPr id="10" name="Picture 9" descr="Icon&#10;&#10;Description automatically generated">
            <a:extLst>
              <a:ext uri="{FF2B5EF4-FFF2-40B4-BE49-F238E27FC236}">
                <a16:creationId xmlns:a16="http://schemas.microsoft.com/office/drawing/2014/main" id="{00673246-D4A6-4F17-9F45-8CE1A66420AB}"/>
              </a:ext>
            </a:extLst>
          </p:cNvPr>
          <p:cNvPicPr>
            <a:picLocks noChangeAspect="1"/>
          </p:cNvPicPr>
          <p:nvPr/>
        </p:nvPicPr>
        <p:blipFill>
          <a:blip r:embed="rId5"/>
          <a:stretch>
            <a:fillRect/>
          </a:stretch>
        </p:blipFill>
        <p:spPr>
          <a:xfrm>
            <a:off x="26252254" y="21449236"/>
            <a:ext cx="2594975" cy="2594975"/>
          </a:xfrm>
          <a:prstGeom prst="rect">
            <a:avLst/>
          </a:prstGeom>
        </p:spPr>
      </p:pic>
      <p:pic>
        <p:nvPicPr>
          <p:cNvPr id="12" name="Picture 11" descr="Icon&#10;&#10;Description automatically generated">
            <a:extLst>
              <a:ext uri="{FF2B5EF4-FFF2-40B4-BE49-F238E27FC236}">
                <a16:creationId xmlns:a16="http://schemas.microsoft.com/office/drawing/2014/main" id="{1F364926-2E23-4077-8FFC-0219A89A0989}"/>
              </a:ext>
            </a:extLst>
          </p:cNvPr>
          <p:cNvPicPr>
            <a:picLocks noChangeAspect="1"/>
          </p:cNvPicPr>
          <p:nvPr/>
        </p:nvPicPr>
        <p:blipFill>
          <a:blip r:embed="rId6"/>
          <a:stretch>
            <a:fillRect/>
          </a:stretch>
        </p:blipFill>
        <p:spPr>
          <a:xfrm>
            <a:off x="24046263" y="21493609"/>
            <a:ext cx="2205991" cy="2205991"/>
          </a:xfrm>
          <a:prstGeom prst="rect">
            <a:avLst/>
          </a:prstGeom>
        </p:spPr>
      </p:pic>
      <p:pic>
        <p:nvPicPr>
          <p:cNvPr id="15" name="Picture 14" descr="Icon&#10;&#10;Description automatically generated">
            <a:extLst>
              <a:ext uri="{FF2B5EF4-FFF2-40B4-BE49-F238E27FC236}">
                <a16:creationId xmlns:a16="http://schemas.microsoft.com/office/drawing/2014/main" id="{9421176A-F7D5-42F1-906B-28D517F04C0C}"/>
              </a:ext>
            </a:extLst>
          </p:cNvPr>
          <p:cNvPicPr>
            <a:picLocks noChangeAspect="1"/>
          </p:cNvPicPr>
          <p:nvPr/>
        </p:nvPicPr>
        <p:blipFill>
          <a:blip r:embed="rId7"/>
          <a:stretch>
            <a:fillRect/>
          </a:stretch>
        </p:blipFill>
        <p:spPr>
          <a:xfrm>
            <a:off x="28415063" y="21794223"/>
            <a:ext cx="1905000" cy="1905000"/>
          </a:xfrm>
          <a:prstGeom prst="rect">
            <a:avLst/>
          </a:prstGeom>
        </p:spPr>
      </p:pic>
      <p:pic>
        <p:nvPicPr>
          <p:cNvPr id="18" name="Picture 17" descr="Graphical user interface, text, application&#10;&#10;Description automatically generated">
            <a:extLst>
              <a:ext uri="{FF2B5EF4-FFF2-40B4-BE49-F238E27FC236}">
                <a16:creationId xmlns:a16="http://schemas.microsoft.com/office/drawing/2014/main" id="{4739BC34-3DDA-40F4-985B-22063461CB28}"/>
              </a:ext>
            </a:extLst>
          </p:cNvPr>
          <p:cNvPicPr>
            <a:picLocks noChangeAspect="1"/>
          </p:cNvPicPr>
          <p:nvPr/>
        </p:nvPicPr>
        <p:blipFill>
          <a:blip r:embed="rId8"/>
          <a:stretch>
            <a:fillRect/>
          </a:stretch>
        </p:blipFill>
        <p:spPr>
          <a:xfrm>
            <a:off x="2651072" y="36109302"/>
            <a:ext cx="7401831" cy="3106558"/>
          </a:xfrm>
          <a:prstGeom prst="rect">
            <a:avLst/>
          </a:prstGeom>
        </p:spPr>
      </p:pic>
      <p:pic>
        <p:nvPicPr>
          <p:cNvPr id="25" name="Picture 24" descr="Table&#10;&#10;Description automatically generated">
            <a:extLst>
              <a:ext uri="{FF2B5EF4-FFF2-40B4-BE49-F238E27FC236}">
                <a16:creationId xmlns:a16="http://schemas.microsoft.com/office/drawing/2014/main" id="{1CCA3971-8604-44E5-B9D1-77981A68FB97}"/>
              </a:ext>
            </a:extLst>
          </p:cNvPr>
          <p:cNvPicPr>
            <a:picLocks noChangeAspect="1"/>
          </p:cNvPicPr>
          <p:nvPr/>
        </p:nvPicPr>
        <p:blipFill>
          <a:blip r:embed="rId9"/>
          <a:stretch>
            <a:fillRect/>
          </a:stretch>
        </p:blipFill>
        <p:spPr>
          <a:xfrm>
            <a:off x="2651073" y="28289792"/>
            <a:ext cx="7401831" cy="3751991"/>
          </a:xfrm>
          <a:prstGeom prst="rect">
            <a:avLst/>
          </a:prstGeom>
        </p:spPr>
      </p:pic>
      <p:pic>
        <p:nvPicPr>
          <p:cNvPr id="27" name="Picture 26" descr="Table&#10;&#10;Description automatically generated">
            <a:extLst>
              <a:ext uri="{FF2B5EF4-FFF2-40B4-BE49-F238E27FC236}">
                <a16:creationId xmlns:a16="http://schemas.microsoft.com/office/drawing/2014/main" id="{ABE6F14B-2DB1-4331-8486-45B77F3ABC24}"/>
              </a:ext>
            </a:extLst>
          </p:cNvPr>
          <p:cNvPicPr>
            <a:picLocks noChangeAspect="1"/>
          </p:cNvPicPr>
          <p:nvPr/>
        </p:nvPicPr>
        <p:blipFill>
          <a:blip r:embed="rId10"/>
          <a:stretch>
            <a:fillRect/>
          </a:stretch>
        </p:blipFill>
        <p:spPr>
          <a:xfrm>
            <a:off x="2651073" y="32320071"/>
            <a:ext cx="7401831" cy="3205040"/>
          </a:xfrm>
          <a:prstGeom prst="rect">
            <a:avLst/>
          </a:prstGeom>
        </p:spPr>
      </p:pic>
      <p:sp>
        <p:nvSpPr>
          <p:cNvPr id="36" name="TextBox 35">
            <a:extLst>
              <a:ext uri="{FF2B5EF4-FFF2-40B4-BE49-F238E27FC236}">
                <a16:creationId xmlns:a16="http://schemas.microsoft.com/office/drawing/2014/main" id="{128FA925-868B-4CAE-A302-A38EE8CA4F50}"/>
              </a:ext>
            </a:extLst>
          </p:cNvPr>
          <p:cNvSpPr txBox="1"/>
          <p:nvPr/>
        </p:nvSpPr>
        <p:spPr>
          <a:xfrm>
            <a:off x="22799422" y="28289792"/>
            <a:ext cx="9356978" cy="10926068"/>
          </a:xfrm>
          <a:prstGeom prst="rect">
            <a:avLst/>
          </a:prstGeom>
          <a:noFill/>
        </p:spPr>
        <p:style>
          <a:lnRef idx="2">
            <a:schemeClr val="dk1"/>
          </a:lnRef>
          <a:fillRef idx="1">
            <a:schemeClr val="lt1"/>
          </a:fillRef>
          <a:effectRef idx="0">
            <a:schemeClr val="dk1"/>
          </a:effectRef>
          <a:fontRef idx="minor">
            <a:schemeClr val="dk1"/>
          </a:fontRef>
        </p:style>
        <p:txBody>
          <a:bodyPr wrap="square" rtlCol="0">
            <a:spAutoFit/>
          </a:bodyPr>
          <a:lstStyle/>
          <a:p>
            <a:r>
              <a:rPr lang="en-US" sz="4400" dirty="0"/>
              <a:t>The fourth version of the </a:t>
            </a:r>
            <a:r>
              <a:rPr lang="en-US" sz="4400" dirty="0" err="1"/>
              <a:t>NuMom</a:t>
            </a:r>
            <a:r>
              <a:rPr lang="en-US" sz="4400" dirty="0"/>
              <a:t> (Keeping Moms and Infants Health) app has had a lot of new features added, for both developers and users. Developers will have an easier and better understanding on the management and navigation of screens within the app. This version also expands upon the Medicaid and WIC resources tab, providing even more important and relevant information for mothers and their infants, aiding them with a checklist through the application process, finding offices near them, and viewing feeding schedules for </a:t>
            </a:r>
            <a:r>
              <a:rPr lang="en-US" sz="4400"/>
              <a:t>their infant.</a:t>
            </a:r>
            <a:endParaRPr lang="en-US" sz="4400" dirty="0"/>
          </a:p>
        </p:txBody>
      </p:sp>
      <p:pic>
        <p:nvPicPr>
          <p:cNvPr id="9" name="Picture 8" descr="Graphical user interface, application&#10;&#10;Description automatically generated">
            <a:extLst>
              <a:ext uri="{FF2B5EF4-FFF2-40B4-BE49-F238E27FC236}">
                <a16:creationId xmlns:a16="http://schemas.microsoft.com/office/drawing/2014/main" id="{B55FF62D-1098-4F00-96CB-4E96DA2E0755}"/>
              </a:ext>
            </a:extLst>
          </p:cNvPr>
          <p:cNvPicPr>
            <a:picLocks noChangeAspect="1"/>
          </p:cNvPicPr>
          <p:nvPr/>
        </p:nvPicPr>
        <p:blipFill>
          <a:blip r:embed="rId11"/>
          <a:stretch>
            <a:fillRect/>
          </a:stretch>
        </p:blipFill>
        <p:spPr>
          <a:xfrm>
            <a:off x="10657629" y="28289792"/>
            <a:ext cx="2789444" cy="4959011"/>
          </a:xfrm>
          <a:prstGeom prst="rect">
            <a:avLst/>
          </a:prstGeom>
        </p:spPr>
      </p:pic>
      <p:pic>
        <p:nvPicPr>
          <p:cNvPr id="13" name="Picture 12" descr="Graphical user interface, text, application&#10;&#10;Description automatically generated">
            <a:extLst>
              <a:ext uri="{FF2B5EF4-FFF2-40B4-BE49-F238E27FC236}">
                <a16:creationId xmlns:a16="http://schemas.microsoft.com/office/drawing/2014/main" id="{B6C6D1CA-F631-4155-A037-8565954C9FBF}"/>
              </a:ext>
            </a:extLst>
          </p:cNvPr>
          <p:cNvPicPr>
            <a:picLocks noChangeAspect="1"/>
          </p:cNvPicPr>
          <p:nvPr/>
        </p:nvPicPr>
        <p:blipFill>
          <a:blip r:embed="rId12"/>
          <a:stretch>
            <a:fillRect/>
          </a:stretch>
        </p:blipFill>
        <p:spPr>
          <a:xfrm>
            <a:off x="13654977" y="28290723"/>
            <a:ext cx="2788920" cy="4958080"/>
          </a:xfrm>
          <a:prstGeom prst="rect">
            <a:avLst/>
          </a:prstGeom>
        </p:spPr>
      </p:pic>
      <p:pic>
        <p:nvPicPr>
          <p:cNvPr id="26" name="Picture 25" descr="Graphical user interface, application&#10;&#10;Description automatically generated">
            <a:extLst>
              <a:ext uri="{FF2B5EF4-FFF2-40B4-BE49-F238E27FC236}">
                <a16:creationId xmlns:a16="http://schemas.microsoft.com/office/drawing/2014/main" id="{BBA30B6D-9F38-4624-AB60-F127C5DFB90C}"/>
              </a:ext>
            </a:extLst>
          </p:cNvPr>
          <p:cNvPicPr>
            <a:picLocks noChangeAspect="1"/>
          </p:cNvPicPr>
          <p:nvPr/>
        </p:nvPicPr>
        <p:blipFill>
          <a:blip r:embed="rId13"/>
          <a:stretch>
            <a:fillRect/>
          </a:stretch>
        </p:blipFill>
        <p:spPr>
          <a:xfrm>
            <a:off x="16651801" y="28290723"/>
            <a:ext cx="2787778" cy="4956048"/>
          </a:xfrm>
          <a:prstGeom prst="rect">
            <a:avLst/>
          </a:prstGeom>
        </p:spPr>
      </p:pic>
      <p:pic>
        <p:nvPicPr>
          <p:cNvPr id="29" name="Picture 28" descr="Graphical user interface&#10;&#10;Description automatically generated">
            <a:extLst>
              <a:ext uri="{FF2B5EF4-FFF2-40B4-BE49-F238E27FC236}">
                <a16:creationId xmlns:a16="http://schemas.microsoft.com/office/drawing/2014/main" id="{C011A7C4-7381-41DE-90E5-6FB865FC6664}"/>
              </a:ext>
            </a:extLst>
          </p:cNvPr>
          <p:cNvPicPr>
            <a:picLocks noChangeAspect="1"/>
          </p:cNvPicPr>
          <p:nvPr/>
        </p:nvPicPr>
        <p:blipFill>
          <a:blip r:embed="rId14"/>
          <a:stretch>
            <a:fillRect/>
          </a:stretch>
        </p:blipFill>
        <p:spPr>
          <a:xfrm>
            <a:off x="19666256" y="28289792"/>
            <a:ext cx="2787777" cy="4956048"/>
          </a:xfrm>
          <a:prstGeom prst="rect">
            <a:avLst/>
          </a:prstGeom>
        </p:spPr>
      </p:pic>
      <p:pic>
        <p:nvPicPr>
          <p:cNvPr id="33" name="Picture 32" descr="Graphical user interface, application&#10;&#10;Description automatically generated">
            <a:extLst>
              <a:ext uri="{FF2B5EF4-FFF2-40B4-BE49-F238E27FC236}">
                <a16:creationId xmlns:a16="http://schemas.microsoft.com/office/drawing/2014/main" id="{345C099E-3EE3-45C8-912D-BE7DB10B5328}"/>
              </a:ext>
            </a:extLst>
          </p:cNvPr>
          <p:cNvPicPr>
            <a:picLocks noChangeAspect="1"/>
          </p:cNvPicPr>
          <p:nvPr/>
        </p:nvPicPr>
        <p:blipFill>
          <a:blip r:embed="rId15"/>
          <a:stretch>
            <a:fillRect/>
          </a:stretch>
        </p:blipFill>
        <p:spPr>
          <a:xfrm>
            <a:off x="13656120" y="34259812"/>
            <a:ext cx="2787777" cy="4956048"/>
          </a:xfrm>
          <a:prstGeom prst="rect">
            <a:avLst/>
          </a:prstGeom>
        </p:spPr>
      </p:pic>
      <p:pic>
        <p:nvPicPr>
          <p:cNvPr id="38" name="Picture 37" descr="Graphical user interface, text, application&#10;&#10;Description automatically generated">
            <a:extLst>
              <a:ext uri="{FF2B5EF4-FFF2-40B4-BE49-F238E27FC236}">
                <a16:creationId xmlns:a16="http://schemas.microsoft.com/office/drawing/2014/main" id="{6E0AA07C-D713-4788-8016-411336266982}"/>
              </a:ext>
            </a:extLst>
          </p:cNvPr>
          <p:cNvPicPr>
            <a:picLocks noChangeAspect="1"/>
          </p:cNvPicPr>
          <p:nvPr/>
        </p:nvPicPr>
        <p:blipFill>
          <a:blip r:embed="rId16"/>
          <a:stretch>
            <a:fillRect/>
          </a:stretch>
        </p:blipFill>
        <p:spPr>
          <a:xfrm>
            <a:off x="10657629" y="34259812"/>
            <a:ext cx="2787777" cy="4956048"/>
          </a:xfrm>
          <a:prstGeom prst="rect">
            <a:avLst/>
          </a:prstGeom>
        </p:spPr>
      </p:pic>
      <p:pic>
        <p:nvPicPr>
          <p:cNvPr id="42" name="Picture 41" descr="Graphical user interface, text, application, chat or text message&#10;&#10;Description automatically generated">
            <a:extLst>
              <a:ext uri="{FF2B5EF4-FFF2-40B4-BE49-F238E27FC236}">
                <a16:creationId xmlns:a16="http://schemas.microsoft.com/office/drawing/2014/main" id="{1188FD93-0F71-48C2-8521-1C1BA0DBB2D5}"/>
              </a:ext>
            </a:extLst>
          </p:cNvPr>
          <p:cNvPicPr>
            <a:picLocks noChangeAspect="1"/>
          </p:cNvPicPr>
          <p:nvPr/>
        </p:nvPicPr>
        <p:blipFill>
          <a:blip r:embed="rId17"/>
          <a:stretch>
            <a:fillRect/>
          </a:stretch>
        </p:blipFill>
        <p:spPr>
          <a:xfrm>
            <a:off x="16651801" y="34259812"/>
            <a:ext cx="2787777" cy="4956048"/>
          </a:xfrm>
          <a:prstGeom prst="rect">
            <a:avLst/>
          </a:prstGeom>
        </p:spPr>
      </p:pic>
      <p:pic>
        <p:nvPicPr>
          <p:cNvPr id="46" name="Picture 45" descr="Graphical user interface, application&#10;&#10;Description automatically generated">
            <a:extLst>
              <a:ext uri="{FF2B5EF4-FFF2-40B4-BE49-F238E27FC236}">
                <a16:creationId xmlns:a16="http://schemas.microsoft.com/office/drawing/2014/main" id="{93D8FDDA-FD55-4F59-B113-D5EDC7A32A6E}"/>
              </a:ext>
            </a:extLst>
          </p:cNvPr>
          <p:cNvPicPr>
            <a:picLocks noChangeAspect="1"/>
          </p:cNvPicPr>
          <p:nvPr/>
        </p:nvPicPr>
        <p:blipFill>
          <a:blip r:embed="rId18"/>
          <a:stretch>
            <a:fillRect/>
          </a:stretch>
        </p:blipFill>
        <p:spPr>
          <a:xfrm>
            <a:off x="19666256" y="34259812"/>
            <a:ext cx="2787777" cy="4956048"/>
          </a:xfrm>
          <a:prstGeom prst="rect">
            <a:avLst/>
          </a:prstGeom>
        </p:spPr>
      </p:pic>
      <p:pic>
        <p:nvPicPr>
          <p:cNvPr id="49" name="Picture 48" descr="Diagram&#10;&#10;Description automatically generated">
            <a:extLst>
              <a:ext uri="{FF2B5EF4-FFF2-40B4-BE49-F238E27FC236}">
                <a16:creationId xmlns:a16="http://schemas.microsoft.com/office/drawing/2014/main" id="{5248DC9E-B716-4C2A-B765-C1771147BA44}"/>
              </a:ext>
            </a:extLst>
          </p:cNvPr>
          <p:cNvPicPr>
            <a:picLocks noChangeAspect="1"/>
          </p:cNvPicPr>
          <p:nvPr/>
        </p:nvPicPr>
        <p:blipFill>
          <a:blip r:embed="rId19"/>
          <a:stretch>
            <a:fillRect/>
          </a:stretch>
        </p:blipFill>
        <p:spPr>
          <a:xfrm>
            <a:off x="11908328" y="18130504"/>
            <a:ext cx="9709611" cy="9082532"/>
          </a:xfrm>
          <a:prstGeom prst="rect">
            <a:avLst/>
          </a:prstGeom>
        </p:spPr>
      </p:pic>
      <p:pic>
        <p:nvPicPr>
          <p:cNvPr id="51" name="Google Shape;115;p1">
            <a:extLst>
              <a:ext uri="{FF2B5EF4-FFF2-40B4-BE49-F238E27FC236}">
                <a16:creationId xmlns:a16="http://schemas.microsoft.com/office/drawing/2014/main" id="{7202FCCA-852D-4C0B-8094-6F7AF66134A5}"/>
              </a:ext>
            </a:extLst>
          </p:cNvPr>
          <p:cNvPicPr preferRelativeResize="0"/>
          <p:nvPr/>
        </p:nvPicPr>
        <p:blipFill rotWithShape="1">
          <a:blip r:embed="rId20">
            <a:alphaModFix/>
          </a:blip>
          <a:srcRect/>
          <a:stretch/>
        </p:blipFill>
        <p:spPr>
          <a:xfrm>
            <a:off x="1497181" y="18130504"/>
            <a:ext cx="9709611" cy="9082532"/>
          </a:xfrm>
          <a:prstGeom prst="rect">
            <a:avLst/>
          </a:prstGeom>
          <a:noFill/>
          <a:ln>
            <a:noFill/>
          </a:ln>
        </p:spPr>
      </p:pic>
    </p:spTree>
    <p:extLst>
      <p:ext uri="{BB962C8B-B14F-4D97-AF65-F5344CB8AC3E}">
        <p14:creationId xmlns:p14="http://schemas.microsoft.com/office/powerpoint/2010/main" val="1122788831"/>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6" ma:contentTypeDescription="Create a new document." ma:contentTypeScope="" ma:versionID="368c5bd83c88e8dfca99475d3871c9b5">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ebdd37c0a28e067fdd3973fd4e5d6d09"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D23F31-C25F-4A9F-AA54-4FC9590179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899C4F-194D-47FC-918D-4EED357B8EAD}">
  <ds:schemaRefs>
    <ds:schemaRef ds:uri="http://schemas.microsoft.com/office/2006/documentManagement/types"/>
    <ds:schemaRef ds:uri="59a830c1-7073-48e7-a623-528add45a120"/>
    <ds:schemaRef ds:uri="http://www.w3.org/XML/1998/namespace"/>
    <ds:schemaRef ds:uri="http://purl.org/dc/dcmitype/"/>
    <ds:schemaRef ds:uri="http://purl.org/dc/elements/1.1/"/>
    <ds:schemaRef ds:uri="http://purl.org/dc/terms/"/>
    <ds:schemaRef ds:uri="http://schemas.microsoft.com/office/infopath/2007/PartnerControls"/>
    <ds:schemaRef ds:uri="http://schemas.openxmlformats.org/package/2006/metadata/core-properties"/>
    <ds:schemaRef ds:uri="8234652b-4e88-4c30-a994-e272914a045d"/>
    <ds:schemaRef ds:uri="http://schemas.microsoft.com/office/2006/metadata/properties"/>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3620</TotalTime>
  <Words>437</Words>
  <Application>Microsoft Office PowerPoint</Application>
  <PresentationFormat>Custom</PresentationFormat>
  <Paragraphs>25</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Neue Haas Grotesk Text Pro</vt:lpstr>
      <vt:lpstr>2_Office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Leonel Diaz</cp:lastModifiedBy>
  <cp:revision>84</cp:revision>
  <dcterms:created xsi:type="dcterms:W3CDTF">2019-06-25T19:12:02Z</dcterms:created>
  <dcterms:modified xsi:type="dcterms:W3CDTF">2020-12-10T16:21:44Z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