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438912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237"/>
    <a:srgbClr val="00826C"/>
    <a:srgbClr val="00A287"/>
    <a:srgbClr val="00B4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34" d="100"/>
          <a:sy n="34" d="100"/>
        </p:scale>
        <p:origin x="185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1840" y="5387342"/>
            <a:ext cx="37307520" cy="11460480"/>
          </a:xfrm>
        </p:spPr>
        <p:txBody>
          <a:bodyPr anchor="b"/>
          <a:lstStyle>
            <a:lvl1pPr algn="ctr"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6400" y="17289782"/>
            <a:ext cx="32918400" cy="7947658"/>
          </a:xfrm>
        </p:spPr>
        <p:txBody>
          <a:bodyPr/>
          <a:lstStyle>
            <a:lvl1pPr marL="0" indent="0" algn="ctr">
              <a:buNone/>
              <a:defRPr sz="11520"/>
            </a:lvl1pPr>
            <a:lvl2pPr marL="2194560" indent="0" algn="ctr">
              <a:buNone/>
              <a:defRPr sz="9600"/>
            </a:lvl2pPr>
            <a:lvl3pPr marL="4389120" indent="0" algn="ctr">
              <a:buNone/>
              <a:defRPr sz="8640"/>
            </a:lvl3pPr>
            <a:lvl4pPr marL="6583680" indent="0" algn="ctr">
              <a:buNone/>
              <a:defRPr sz="7680"/>
            </a:lvl4pPr>
            <a:lvl5pPr marL="8778240" indent="0" algn="ctr">
              <a:buNone/>
              <a:defRPr sz="7680"/>
            </a:lvl5pPr>
            <a:lvl6pPr marL="10972800" indent="0" algn="ctr">
              <a:buNone/>
              <a:defRPr sz="7680"/>
            </a:lvl6pPr>
            <a:lvl7pPr marL="13167360" indent="0" algn="ctr">
              <a:buNone/>
              <a:defRPr sz="7680"/>
            </a:lvl7pPr>
            <a:lvl8pPr marL="15361920" indent="0" algn="ctr">
              <a:buNone/>
              <a:defRPr sz="7680"/>
            </a:lvl8pPr>
            <a:lvl9pPr marL="17556480" indent="0" algn="ctr">
              <a:buNone/>
              <a:defRPr sz="76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152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918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409642" y="1752600"/>
            <a:ext cx="9464040" cy="2789682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7522" y="1752600"/>
            <a:ext cx="27843480" cy="2789682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366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056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4662" y="8206749"/>
            <a:ext cx="37856160" cy="13693138"/>
          </a:xfrm>
        </p:spPr>
        <p:txBody>
          <a:bodyPr anchor="b"/>
          <a:lstStyle>
            <a:lvl1pPr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94662" y="22029429"/>
            <a:ext cx="37856160" cy="7200898"/>
          </a:xfrm>
        </p:spPr>
        <p:txBody>
          <a:bodyPr/>
          <a:lstStyle>
            <a:lvl1pPr marL="0" indent="0">
              <a:buNone/>
              <a:defRPr sz="11520">
                <a:solidFill>
                  <a:schemeClr val="tx1"/>
                </a:solidFill>
              </a:defRPr>
            </a:lvl1pPr>
            <a:lvl2pPr marL="2194560" indent="0">
              <a:buNone/>
              <a:defRPr sz="9600">
                <a:solidFill>
                  <a:schemeClr val="tx1">
                    <a:tint val="75000"/>
                  </a:schemeClr>
                </a:solidFill>
              </a:defRPr>
            </a:lvl2pPr>
            <a:lvl3pPr marL="4389120" indent="0">
              <a:buNone/>
              <a:defRPr sz="8640">
                <a:solidFill>
                  <a:schemeClr val="tx1">
                    <a:tint val="75000"/>
                  </a:schemeClr>
                </a:solidFill>
              </a:defRPr>
            </a:lvl3pPr>
            <a:lvl4pPr marL="65836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4pPr>
            <a:lvl5pPr marL="877824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5pPr>
            <a:lvl6pPr marL="1097280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6pPr>
            <a:lvl7pPr marL="1316736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7pPr>
            <a:lvl8pPr marL="1536192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8pPr>
            <a:lvl9pPr marL="175564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645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75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2199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776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1752607"/>
            <a:ext cx="37856160" cy="6362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23242" y="8069582"/>
            <a:ext cx="18568032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23242" y="12024360"/>
            <a:ext cx="18568032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19922" y="8069582"/>
            <a:ext cx="18659477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19922" y="12024360"/>
            <a:ext cx="18659477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034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2757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530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59477" y="4739647"/>
            <a:ext cx="22219920" cy="23393400"/>
          </a:xfrm>
        </p:spPr>
        <p:txBody>
          <a:bodyPr/>
          <a:lstStyle>
            <a:lvl1pPr>
              <a:defRPr sz="15360"/>
            </a:lvl1pPr>
            <a:lvl2pPr>
              <a:defRPr sz="13440"/>
            </a:lvl2pPr>
            <a:lvl3pPr>
              <a:defRPr sz="11520"/>
            </a:lvl3pPr>
            <a:lvl4pPr>
              <a:defRPr sz="9600"/>
            </a:lvl4pPr>
            <a:lvl5pPr>
              <a:defRPr sz="9600"/>
            </a:lvl5pPr>
            <a:lvl6pPr>
              <a:defRPr sz="9600"/>
            </a:lvl6pPr>
            <a:lvl7pPr>
              <a:defRPr sz="9600"/>
            </a:lvl7pPr>
            <a:lvl8pPr>
              <a:defRPr sz="9600"/>
            </a:lvl8pPr>
            <a:lvl9pPr>
              <a:defRPr sz="9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438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659477" y="4739647"/>
            <a:ext cx="22219920" cy="23393400"/>
          </a:xfrm>
        </p:spPr>
        <p:txBody>
          <a:bodyPr anchor="t"/>
          <a:lstStyle>
            <a:lvl1pPr marL="0" indent="0">
              <a:buNone/>
              <a:defRPr sz="15360"/>
            </a:lvl1pPr>
            <a:lvl2pPr marL="2194560" indent="0">
              <a:buNone/>
              <a:defRPr sz="13440"/>
            </a:lvl2pPr>
            <a:lvl3pPr marL="4389120" indent="0">
              <a:buNone/>
              <a:defRPr sz="11520"/>
            </a:lvl3pPr>
            <a:lvl4pPr marL="6583680" indent="0">
              <a:buNone/>
              <a:defRPr sz="9600"/>
            </a:lvl4pPr>
            <a:lvl5pPr marL="8778240" indent="0">
              <a:buNone/>
              <a:defRPr sz="9600"/>
            </a:lvl5pPr>
            <a:lvl6pPr marL="10972800" indent="0">
              <a:buNone/>
              <a:defRPr sz="9600"/>
            </a:lvl6pPr>
            <a:lvl7pPr marL="13167360" indent="0">
              <a:buNone/>
              <a:defRPr sz="9600"/>
            </a:lvl7pPr>
            <a:lvl8pPr marL="15361920" indent="0">
              <a:buNone/>
              <a:defRPr sz="9600"/>
            </a:lvl8pPr>
            <a:lvl9pPr marL="17556480" indent="0">
              <a:buNone/>
              <a:defRPr sz="9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831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17520" y="1752607"/>
            <a:ext cx="37856160" cy="6362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0" y="8763000"/>
            <a:ext cx="37856160" cy="208864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1752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4F30C8-A0EF-4970-B6DC-ACE9256418D7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38960" y="30510487"/>
            <a:ext cx="1481328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99816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236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9120" rtl="0" eaLnBrk="1" latinLnBrk="0" hangingPunct="1">
        <a:lnSpc>
          <a:spcPct val="90000"/>
        </a:lnSpc>
        <a:spcBef>
          <a:spcPct val="0"/>
        </a:spcBef>
        <a:buNone/>
        <a:defRPr sz="211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280" indent="-1097280" algn="l" defTabSz="4389120" rtl="0" eaLnBrk="1" latinLnBrk="0" hangingPunct="1">
        <a:lnSpc>
          <a:spcPct val="90000"/>
        </a:lnSpc>
        <a:spcBef>
          <a:spcPts val="4800"/>
        </a:spcBef>
        <a:buFont typeface="Arial" panose="020B0604020202020204" pitchFamily="34" charset="0"/>
        <a:buChar char="•"/>
        <a:defRPr sz="13440" kern="1200">
          <a:solidFill>
            <a:schemeClr val="tx1"/>
          </a:solidFill>
          <a:latin typeface="+mn-lt"/>
          <a:ea typeface="+mn-ea"/>
          <a:cs typeface="+mn-cs"/>
        </a:defRPr>
      </a:lvl1pPr>
      <a:lvl2pPr marL="32918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1152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987552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6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2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7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3891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877824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3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9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4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EEB22E3-DC8A-4E07-9701-C243589369A7}"/>
              </a:ext>
            </a:extLst>
          </p:cNvPr>
          <p:cNvSpPr/>
          <p:nvPr/>
        </p:nvSpPr>
        <p:spPr>
          <a:xfrm>
            <a:off x="21824413" y="162745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ADA4073-7E0F-412F-92F9-5696C9A8EF80}"/>
              </a:ext>
            </a:extLst>
          </p:cNvPr>
          <p:cNvSpPr/>
          <p:nvPr/>
        </p:nvSpPr>
        <p:spPr>
          <a:xfrm>
            <a:off x="0" y="0"/>
            <a:ext cx="4904509" cy="32918400"/>
          </a:xfrm>
          <a:prstGeom prst="rect">
            <a:avLst/>
          </a:prstGeom>
          <a:solidFill>
            <a:srgbClr val="00B4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C3D14E2-E0A7-4A47-96AE-835AAA6CDA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02" y="891970"/>
            <a:ext cx="4282303" cy="4282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D56DC67-AB3D-4512-BC50-3295CA33E243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454" y="28727400"/>
            <a:ext cx="3329057" cy="329903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98EF4514-E422-4311-BBC7-5D90353F9C03}"/>
              </a:ext>
            </a:extLst>
          </p:cNvPr>
          <p:cNvSpPr/>
          <p:nvPr/>
        </p:nvSpPr>
        <p:spPr>
          <a:xfrm>
            <a:off x="6428508" y="1124962"/>
            <a:ext cx="17396558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12000" b="0" cap="none" spc="0" dirty="0">
                <a:ln w="0">
                  <a:noFill/>
                </a:ln>
                <a:solidFill>
                  <a:srgbClr val="00A287"/>
                </a:solidFill>
                <a:latin typeface="Arial Black" panose="020B0A04020102020204" pitchFamily="34" charset="0"/>
              </a:rPr>
              <a:t>Patrol Bid Scheduler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A9B8B9F-5D89-45B0-903E-C8FF9B72192E}"/>
              </a:ext>
            </a:extLst>
          </p:cNvPr>
          <p:cNvSpPr/>
          <p:nvPr/>
        </p:nvSpPr>
        <p:spPr>
          <a:xfrm>
            <a:off x="29151597" y="1145123"/>
            <a:ext cx="13393410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en-US" sz="5000" b="0" cap="none" spc="0" dirty="0">
                <a:ln w="0">
                  <a:noFill/>
                </a:ln>
                <a:solidFill>
                  <a:srgbClr val="00A2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School of Computing &amp; Informational Sciences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0CE4763-3D2B-4DEF-B9CF-7EB59B66E42D}"/>
              </a:ext>
            </a:extLst>
          </p:cNvPr>
          <p:cNvSpPr/>
          <p:nvPr/>
        </p:nvSpPr>
        <p:spPr>
          <a:xfrm>
            <a:off x="32791152" y="1955975"/>
            <a:ext cx="9725739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en-US" sz="5000" b="0" cap="none" spc="0" dirty="0">
                <a:ln w="0">
                  <a:noFill/>
                </a:ln>
                <a:solidFill>
                  <a:srgbClr val="00A2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Fall 2020 – Senior Project Design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1233EB94-17E1-4BC9-B21F-FB24ED1B9C3D}"/>
              </a:ext>
            </a:extLst>
          </p:cNvPr>
          <p:cNvGrpSpPr/>
          <p:nvPr/>
        </p:nvGrpSpPr>
        <p:grpSpPr>
          <a:xfrm>
            <a:off x="6409764" y="3905574"/>
            <a:ext cx="10551642" cy="7187263"/>
            <a:chOff x="6409764" y="6511636"/>
            <a:chExt cx="10551642" cy="7187263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A1CA867D-7FED-43CF-8940-BDDB0782ABB5}"/>
                </a:ext>
              </a:extLst>
            </p:cNvPr>
            <p:cNvGrpSpPr/>
            <p:nvPr/>
          </p:nvGrpSpPr>
          <p:grpSpPr>
            <a:xfrm>
              <a:off x="6409764" y="6511636"/>
              <a:ext cx="10551642" cy="1455934"/>
              <a:chOff x="6409764" y="6511636"/>
              <a:chExt cx="10551642" cy="1455934"/>
            </a:xfrm>
          </p:grpSpPr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06592ABE-3185-4698-A2CF-E80F440C90FA}"/>
                  </a:ext>
                </a:extLst>
              </p:cNvPr>
              <p:cNvSpPr/>
              <p:nvPr/>
            </p:nvSpPr>
            <p:spPr>
              <a:xfrm>
                <a:off x="6428508" y="6511636"/>
                <a:ext cx="10532898" cy="1455934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1ACFCA57-0F99-40D1-8E26-56E637A69951}"/>
                  </a:ext>
                </a:extLst>
              </p:cNvPr>
              <p:cNvSpPr/>
              <p:nvPr/>
            </p:nvSpPr>
            <p:spPr>
              <a:xfrm>
                <a:off x="6409764" y="6779479"/>
                <a:ext cx="10532898" cy="938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5500" b="0" cap="none" spc="0" dirty="0">
                    <a:ln w="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The Problem</a:t>
                </a:r>
              </a:p>
            </p:txBody>
          </p:sp>
        </p:grpSp>
        <p:sp>
          <p:nvSpPr>
            <p:cNvPr id="85" name="Text Box 72">
              <a:extLst>
                <a:ext uri="{FF2B5EF4-FFF2-40B4-BE49-F238E27FC236}">
                  <a16:creationId xmlns:a16="http://schemas.microsoft.com/office/drawing/2014/main" id="{661EE534-2F66-41C7-B48A-696028ED16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30200" y="8327467"/>
              <a:ext cx="10431206" cy="2383037"/>
            </a:xfrm>
            <a:prstGeom prst="rect">
              <a:avLst/>
            </a:prstGeom>
            <a:noFill/>
            <a:ln w="635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73991" tIns="36995" rIns="73991" bIns="36995" anchor="t">
              <a:spAutoFit/>
            </a:bodyPr>
            <a:lstStyle>
              <a:lvl1pPr marL="493713" indent="-493713" defTabSz="985838">
                <a:spcBef>
                  <a:spcPct val="20000"/>
                </a:spcBef>
                <a:buChar char="•"/>
                <a:defRPr sz="1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 defTabSz="985838">
                <a:spcBef>
                  <a:spcPct val="20000"/>
                </a:spcBef>
                <a:buChar char="–"/>
                <a:defRPr sz="9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5356225" indent="-1071563" defTabSz="985838">
                <a:spcBef>
                  <a:spcPct val="20000"/>
                </a:spcBef>
                <a:buChar char="•"/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7497763" indent="-1071563" defTabSz="985838">
                <a:spcBef>
                  <a:spcPct val="20000"/>
                </a:spcBef>
                <a:buChar char="–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9640888" indent="-1071563" defTabSz="985838">
                <a:spcBef>
                  <a:spcPct val="20000"/>
                </a:spcBef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100980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105552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10124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14696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indent="0" fontAlgn="base">
                <a:buNone/>
              </a:pPr>
              <a:r>
                <a:rPr lang="en-US" sz="3000" dirty="0"/>
                <a:t>The Pinecrest Police Department keeps track of their department’s minimum staffing needs through a paper-excel spreadsheet system. Though in use for quite some time, </a:t>
              </a:r>
              <a:r>
                <a:rPr lang="en-US" sz="3000" b="1" dirty="0"/>
                <a:t>their current system </a:t>
              </a:r>
              <a:r>
                <a:rPr lang="en-US" sz="3000" dirty="0"/>
                <a:t>is outdated, inefficient and hard to scale. ​</a:t>
              </a:r>
            </a:p>
          </p:txBody>
        </p:sp>
        <p:sp>
          <p:nvSpPr>
            <p:cNvPr id="87" name="Rectangle 9">
              <a:extLst>
                <a:ext uri="{FF2B5EF4-FFF2-40B4-BE49-F238E27FC236}">
                  <a16:creationId xmlns:a16="http://schemas.microsoft.com/office/drawing/2014/main" id="{5CA61CCC-C4B8-4A0D-9E21-F1A6285CC7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2712" y="10853647"/>
              <a:ext cx="10449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Information needs to be processed in a </a:t>
              </a:r>
              <a:r>
                <a:rPr lang="en-US" altLang="en-US" sz="30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timely</a:t>
              </a: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 manner, despite being done </a:t>
              </a:r>
              <a:r>
                <a:rPr lang="en-US" altLang="en-US" sz="30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manually</a:t>
              </a: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88" name="Rectangle 9">
              <a:extLst>
                <a:ext uri="{FF2B5EF4-FFF2-40B4-BE49-F238E27FC236}">
                  <a16:creationId xmlns:a16="http://schemas.microsoft.com/office/drawing/2014/main" id="{D429959F-D0F1-4FE9-BA84-DD6AD8B21E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5475" y="11997257"/>
              <a:ext cx="10449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If an officer is not responding or unavailable, the process needs to accommodate the officer, thus </a:t>
              </a:r>
              <a:r>
                <a:rPr lang="en-US" altLang="en-US" sz="30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slowing</a:t>
              </a: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 it down.</a:t>
              </a:r>
            </a:p>
          </p:txBody>
        </p:sp>
        <p:sp>
          <p:nvSpPr>
            <p:cNvPr id="89" name="Rectangle 9">
              <a:extLst>
                <a:ext uri="{FF2B5EF4-FFF2-40B4-BE49-F238E27FC236}">
                  <a16:creationId xmlns:a16="http://schemas.microsoft.com/office/drawing/2014/main" id="{A3387216-97A8-497C-82E2-5D23DAB00B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2712" y="13144901"/>
              <a:ext cx="10449950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The process can </a:t>
              </a:r>
              <a:r>
                <a:rPr lang="en-US" altLang="en-US" sz="30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easily be automated</a:t>
              </a: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, but it is not. </a:t>
              </a:r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FF7DD397-6D7A-451E-981C-DB6A3EF79C73}"/>
              </a:ext>
            </a:extLst>
          </p:cNvPr>
          <p:cNvGrpSpPr/>
          <p:nvPr/>
        </p:nvGrpSpPr>
        <p:grpSpPr>
          <a:xfrm>
            <a:off x="19146453" y="3850458"/>
            <a:ext cx="10570386" cy="7035442"/>
            <a:chOff x="19146453" y="6456520"/>
            <a:chExt cx="10570386" cy="7035442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3A5E7269-A705-485F-B43A-F713D5FB8EB6}"/>
                </a:ext>
              </a:extLst>
            </p:cNvPr>
            <p:cNvGrpSpPr/>
            <p:nvPr/>
          </p:nvGrpSpPr>
          <p:grpSpPr>
            <a:xfrm>
              <a:off x="19146453" y="6456520"/>
              <a:ext cx="10551642" cy="1455934"/>
              <a:chOff x="6409764" y="6511636"/>
              <a:chExt cx="10551642" cy="1455934"/>
            </a:xfrm>
          </p:grpSpPr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E6F7287C-3A31-4E91-BF08-6266379B4359}"/>
                  </a:ext>
                </a:extLst>
              </p:cNvPr>
              <p:cNvSpPr/>
              <p:nvPr/>
            </p:nvSpPr>
            <p:spPr>
              <a:xfrm>
                <a:off x="6428508" y="6511636"/>
                <a:ext cx="10532898" cy="1455934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0092B896-26B9-4A07-9E47-2ECE748AE9C5}"/>
                  </a:ext>
                </a:extLst>
              </p:cNvPr>
              <p:cNvSpPr/>
              <p:nvPr/>
            </p:nvSpPr>
            <p:spPr>
              <a:xfrm>
                <a:off x="6409764" y="6779479"/>
                <a:ext cx="10532898" cy="938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5500" b="0" cap="none" spc="0" dirty="0">
                    <a:ln w="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Current System</a:t>
                </a:r>
              </a:p>
            </p:txBody>
          </p:sp>
        </p:grpSp>
        <p:sp>
          <p:nvSpPr>
            <p:cNvPr id="90" name="Text Box 72">
              <a:extLst>
                <a:ext uri="{FF2B5EF4-FFF2-40B4-BE49-F238E27FC236}">
                  <a16:creationId xmlns:a16="http://schemas.microsoft.com/office/drawing/2014/main" id="{F2054A7D-3465-47FC-9AE4-4B8675FAFE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66889" y="8336618"/>
              <a:ext cx="10431206" cy="998042"/>
            </a:xfrm>
            <a:prstGeom prst="rect">
              <a:avLst/>
            </a:prstGeom>
            <a:noFill/>
            <a:ln w="635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73991" tIns="36995" rIns="73991" bIns="36995" anchor="t">
              <a:spAutoFit/>
            </a:bodyPr>
            <a:lstStyle>
              <a:lvl1pPr marL="493713" indent="-493713" defTabSz="985838">
                <a:spcBef>
                  <a:spcPct val="20000"/>
                </a:spcBef>
                <a:buChar char="•"/>
                <a:defRPr sz="1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 defTabSz="985838">
                <a:spcBef>
                  <a:spcPct val="20000"/>
                </a:spcBef>
                <a:buChar char="–"/>
                <a:defRPr sz="9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5356225" indent="-1071563" defTabSz="985838">
                <a:spcBef>
                  <a:spcPct val="20000"/>
                </a:spcBef>
                <a:buChar char="•"/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7497763" indent="-1071563" defTabSz="985838">
                <a:spcBef>
                  <a:spcPct val="20000"/>
                </a:spcBef>
                <a:buChar char="–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9640888" indent="-1071563" defTabSz="985838">
                <a:spcBef>
                  <a:spcPct val="20000"/>
                </a:spcBef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100980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105552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10124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14696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indent="0" fontAlgn="base">
                <a:buNone/>
              </a:pPr>
              <a:r>
                <a:rPr lang="en-US" sz="3000" dirty="0"/>
                <a:t>Currently, the department utilizes a </a:t>
              </a:r>
              <a:r>
                <a:rPr lang="en-US" sz="3000" b="1" dirty="0"/>
                <a:t>paper-excel spreadsheet system</a:t>
              </a:r>
              <a:r>
                <a:rPr lang="en-US" sz="3000" dirty="0"/>
                <a:t> to track it’s staffing needs.</a:t>
              </a:r>
            </a:p>
          </p:txBody>
        </p:sp>
        <p:sp>
          <p:nvSpPr>
            <p:cNvPr id="94" name="Rectangle 9">
              <a:extLst>
                <a:ext uri="{FF2B5EF4-FFF2-40B4-BE49-F238E27FC236}">
                  <a16:creationId xmlns:a16="http://schemas.microsoft.com/office/drawing/2014/main" id="{5F1F526F-7FE7-4379-90E4-55348B39B9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66889" y="9481255"/>
              <a:ext cx="10449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An assigned sergeant oversees inputting and assigning the time slots in a schedule </a:t>
              </a:r>
              <a:r>
                <a:rPr lang="en-US" altLang="en-US" sz="30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manually</a:t>
              </a: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95" name="Rectangle 9">
              <a:extLst>
                <a:ext uri="{FF2B5EF4-FFF2-40B4-BE49-F238E27FC236}">
                  <a16:creationId xmlns:a16="http://schemas.microsoft.com/office/drawing/2014/main" id="{3AEFFEF0-6054-4BA9-979E-0F6BADBEA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66889" y="10631938"/>
              <a:ext cx="10449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When bidding for slots begins, an officer </a:t>
              </a:r>
              <a:r>
                <a:rPr lang="en-US" altLang="en-US" sz="30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must sign a document</a:t>
              </a: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 to confirm their selection.</a:t>
              </a:r>
            </a:p>
          </p:txBody>
        </p:sp>
        <p:sp>
          <p:nvSpPr>
            <p:cNvPr id="97" name="Rectangle 9">
              <a:extLst>
                <a:ext uri="{FF2B5EF4-FFF2-40B4-BE49-F238E27FC236}">
                  <a16:creationId xmlns:a16="http://schemas.microsoft.com/office/drawing/2014/main" id="{16CDBAC6-7CBF-456E-897F-18FB21F85E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66889" y="11782103"/>
              <a:ext cx="10449950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An </a:t>
              </a:r>
              <a:r>
                <a:rPr lang="en-US" altLang="en-US" sz="30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order</a:t>
              </a: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 determining which officer selects first exists. </a:t>
              </a:r>
            </a:p>
          </p:txBody>
        </p:sp>
        <p:sp>
          <p:nvSpPr>
            <p:cNvPr id="98" name="Rectangle 9">
              <a:extLst>
                <a:ext uri="{FF2B5EF4-FFF2-40B4-BE49-F238E27FC236}">
                  <a16:creationId xmlns:a16="http://schemas.microsoft.com/office/drawing/2014/main" id="{EB293990-6F71-48C5-95FE-4D196BD74A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96194" y="12476299"/>
              <a:ext cx="9883157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Courier New" panose="02070309020205020404" pitchFamily="49" charset="0"/>
                <a:buChar char="o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If an officer is not present to sign, the sergeant will have </a:t>
              </a:r>
              <a:r>
                <a:rPr lang="en-US" altLang="en-US" sz="30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to chase </a:t>
              </a: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the absent officer down.</a:t>
              </a: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37751E6D-6C85-486C-8238-1EC744E62BF2}"/>
              </a:ext>
            </a:extLst>
          </p:cNvPr>
          <p:cNvGrpSpPr/>
          <p:nvPr/>
        </p:nvGrpSpPr>
        <p:grpSpPr>
          <a:xfrm>
            <a:off x="31845655" y="3846542"/>
            <a:ext cx="10699352" cy="7110676"/>
            <a:chOff x="31845655" y="6452604"/>
            <a:chExt cx="10699352" cy="7110676"/>
          </a:xfrm>
        </p:grpSpPr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3AA3912F-83C7-465B-9963-1631A44927E2}"/>
                </a:ext>
              </a:extLst>
            </p:cNvPr>
            <p:cNvGrpSpPr/>
            <p:nvPr/>
          </p:nvGrpSpPr>
          <p:grpSpPr>
            <a:xfrm>
              <a:off x="31845655" y="6452604"/>
              <a:ext cx="10551642" cy="1455934"/>
              <a:chOff x="6409764" y="6511636"/>
              <a:chExt cx="10551642" cy="1455934"/>
            </a:xfrm>
          </p:grpSpPr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3A975603-7202-438C-B42C-FA708093BCDB}"/>
                  </a:ext>
                </a:extLst>
              </p:cNvPr>
              <p:cNvSpPr/>
              <p:nvPr/>
            </p:nvSpPr>
            <p:spPr>
              <a:xfrm>
                <a:off x="6428508" y="6511636"/>
                <a:ext cx="10532898" cy="1455934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43220B38-89E8-4E41-B513-95FB58724CE7}"/>
                  </a:ext>
                </a:extLst>
              </p:cNvPr>
              <p:cNvSpPr/>
              <p:nvPr/>
            </p:nvSpPr>
            <p:spPr>
              <a:xfrm>
                <a:off x="6409764" y="6779479"/>
                <a:ext cx="10532898" cy="938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5500" b="0" cap="none" spc="0" dirty="0">
                    <a:ln w="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Our Solution</a:t>
                </a:r>
              </a:p>
            </p:txBody>
          </p:sp>
        </p:grpSp>
        <p:sp>
          <p:nvSpPr>
            <p:cNvPr id="99" name="Text Box 72">
              <a:extLst>
                <a:ext uri="{FF2B5EF4-FFF2-40B4-BE49-F238E27FC236}">
                  <a16:creationId xmlns:a16="http://schemas.microsoft.com/office/drawing/2014/main" id="{A9476E44-3F85-4AD6-95F1-508C51D8DC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095057" y="8336618"/>
              <a:ext cx="10431206" cy="998042"/>
            </a:xfrm>
            <a:prstGeom prst="rect">
              <a:avLst/>
            </a:prstGeom>
            <a:noFill/>
            <a:ln w="635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73991" tIns="36995" rIns="73991" bIns="36995" anchor="t">
              <a:spAutoFit/>
            </a:bodyPr>
            <a:lstStyle>
              <a:lvl1pPr marL="493713" indent="-493713" defTabSz="985838">
                <a:spcBef>
                  <a:spcPct val="20000"/>
                </a:spcBef>
                <a:buChar char="•"/>
                <a:defRPr sz="1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 defTabSz="985838">
                <a:spcBef>
                  <a:spcPct val="20000"/>
                </a:spcBef>
                <a:buChar char="–"/>
                <a:defRPr sz="9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5356225" indent="-1071563" defTabSz="985838">
                <a:spcBef>
                  <a:spcPct val="20000"/>
                </a:spcBef>
                <a:buChar char="•"/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7497763" indent="-1071563" defTabSz="985838">
                <a:spcBef>
                  <a:spcPct val="20000"/>
                </a:spcBef>
                <a:buChar char="–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9640888" indent="-1071563" defTabSz="985838">
                <a:spcBef>
                  <a:spcPct val="20000"/>
                </a:spcBef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100980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105552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10124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14696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indent="0" fontAlgn="base">
                <a:buNone/>
              </a:pPr>
              <a:r>
                <a:rPr lang="en-US" sz="3000" dirty="0"/>
                <a:t>To solve this predicament, we created a </a:t>
              </a:r>
              <a:r>
                <a:rPr lang="en-US" sz="3000" b="1" dirty="0"/>
                <a:t>user-friendly</a:t>
              </a:r>
              <a:r>
                <a:rPr lang="en-US" sz="3000" dirty="0"/>
                <a:t>, responsive dashboard. The goals of the dashboards are to…</a:t>
              </a:r>
            </a:p>
          </p:txBody>
        </p:sp>
        <p:sp>
          <p:nvSpPr>
            <p:cNvPr id="100" name="Rectangle 9">
              <a:extLst>
                <a:ext uri="{FF2B5EF4-FFF2-40B4-BE49-F238E27FC236}">
                  <a16:creationId xmlns:a16="http://schemas.microsoft.com/office/drawing/2014/main" id="{116A0FB9-C047-4857-B719-F7F580B1E2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51701" y="9475521"/>
              <a:ext cx="10449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Automate the current schedule bidding process and make it easier to view an officer’s current shifts</a:t>
              </a:r>
            </a:p>
          </p:txBody>
        </p:sp>
        <p:sp>
          <p:nvSpPr>
            <p:cNvPr id="104" name="Rectangle 9">
              <a:extLst>
                <a:ext uri="{FF2B5EF4-FFF2-40B4-BE49-F238E27FC236}">
                  <a16:creationId xmlns:a16="http://schemas.microsoft.com/office/drawing/2014/main" id="{7E3486F3-759A-4859-9C0E-CEBB138C62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51701" y="10649544"/>
              <a:ext cx="10449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Allow an admin to create, edit or delete positions, schedules, shifts, skills, time slots and users</a:t>
              </a:r>
            </a:p>
          </p:txBody>
        </p:sp>
        <p:sp>
          <p:nvSpPr>
            <p:cNvPr id="105" name="Rectangle 9">
              <a:extLst>
                <a:ext uri="{FF2B5EF4-FFF2-40B4-BE49-F238E27FC236}">
                  <a16:creationId xmlns:a16="http://schemas.microsoft.com/office/drawing/2014/main" id="{FD981C08-96CB-40C1-A8FE-B508BA9EA2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66941" y="11828269"/>
              <a:ext cx="10449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Allow a user to view their upcoming shifts as well as their information in the database</a:t>
              </a:r>
            </a:p>
          </p:txBody>
        </p:sp>
        <p:sp>
          <p:nvSpPr>
            <p:cNvPr id="106" name="Rectangle 9">
              <a:extLst>
                <a:ext uri="{FF2B5EF4-FFF2-40B4-BE49-F238E27FC236}">
                  <a16:creationId xmlns:a16="http://schemas.microsoft.com/office/drawing/2014/main" id="{C9BF0AF7-7256-447E-9437-31AC22BAA4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95057" y="13009282"/>
              <a:ext cx="10449950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Provide read-only access to dispatchers</a:t>
              </a:r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49885B16-B650-4A24-A20E-1CD70A014184}"/>
              </a:ext>
            </a:extLst>
          </p:cNvPr>
          <p:cNvGrpSpPr/>
          <p:nvPr/>
        </p:nvGrpSpPr>
        <p:grpSpPr>
          <a:xfrm>
            <a:off x="6391020" y="11652068"/>
            <a:ext cx="10551642" cy="10778233"/>
            <a:chOff x="6391020" y="14617688"/>
            <a:chExt cx="10551642" cy="10778233"/>
          </a:xfrm>
        </p:grpSpPr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39DBBC79-142F-49A1-BFFD-61C52DEEB9D2}"/>
                </a:ext>
              </a:extLst>
            </p:cNvPr>
            <p:cNvGrpSpPr/>
            <p:nvPr/>
          </p:nvGrpSpPr>
          <p:grpSpPr>
            <a:xfrm>
              <a:off x="6391020" y="14617688"/>
              <a:ext cx="10551642" cy="1455934"/>
              <a:chOff x="6409764" y="6511636"/>
              <a:chExt cx="10551642" cy="1455934"/>
            </a:xfrm>
          </p:grpSpPr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ADAD3E0A-B545-4DA1-8630-15E29E1468F6}"/>
                  </a:ext>
                </a:extLst>
              </p:cNvPr>
              <p:cNvSpPr/>
              <p:nvPr/>
            </p:nvSpPr>
            <p:spPr>
              <a:xfrm>
                <a:off x="6428508" y="6511636"/>
                <a:ext cx="10532898" cy="1455934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CDCEA51F-5408-46F2-9F86-5F98E98B1189}"/>
                  </a:ext>
                </a:extLst>
              </p:cNvPr>
              <p:cNvSpPr/>
              <p:nvPr/>
            </p:nvSpPr>
            <p:spPr>
              <a:xfrm>
                <a:off x="6409764" y="6779479"/>
                <a:ext cx="10532898" cy="938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5500" dirty="0">
                    <a:ln w="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Our Object Design</a:t>
                </a:r>
                <a:endParaRPr lang="en-US" sz="5500" b="0" cap="none" spc="0" dirty="0">
                  <a:ln w="0">
                    <a:noFill/>
                  </a:ln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09" name="Picture 108" descr="A close up of a map&#10;&#10;Description automatically generated">
              <a:extLst>
                <a:ext uri="{FF2B5EF4-FFF2-40B4-BE49-F238E27FC236}">
                  <a16:creationId xmlns:a16="http://schemas.microsoft.com/office/drawing/2014/main" id="{8B672A65-8136-404B-9C4A-A3B7FBCB1C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71"/>
            <a:stretch/>
          </p:blipFill>
          <p:spPr>
            <a:xfrm>
              <a:off x="6567540" y="16530549"/>
              <a:ext cx="10225308" cy="7026549"/>
            </a:xfrm>
            <a:prstGeom prst="rect">
              <a:avLst/>
            </a:prstGeom>
          </p:spPr>
        </p:pic>
        <p:sp>
          <p:nvSpPr>
            <p:cNvPr id="110" name="Rectangle 106">
              <a:extLst>
                <a:ext uri="{FF2B5EF4-FFF2-40B4-BE49-F238E27FC236}">
                  <a16:creationId xmlns:a16="http://schemas.microsoft.com/office/drawing/2014/main" id="{4E47F014-2D3D-4781-A2E8-B8AEB5233A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508" y="23918593"/>
              <a:ext cx="10170555" cy="1477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/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Figure 1 </a:t>
              </a: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: A general use-case diagram for our entire application. The main functionality of our application can be seen here.</a:t>
              </a:r>
            </a:p>
          </p:txBody>
        </p: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2BC8329E-39FC-4D3A-A8B3-F343C87CAE90}"/>
              </a:ext>
            </a:extLst>
          </p:cNvPr>
          <p:cNvGrpSpPr/>
          <p:nvPr/>
        </p:nvGrpSpPr>
        <p:grpSpPr>
          <a:xfrm>
            <a:off x="19127709" y="11624661"/>
            <a:ext cx="10551642" cy="10775472"/>
            <a:chOff x="19127709" y="14562572"/>
            <a:chExt cx="10551642" cy="10775472"/>
          </a:xfrm>
        </p:grpSpPr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DE48F1CE-3519-44E3-8018-BDFB5270C69F}"/>
                </a:ext>
              </a:extLst>
            </p:cNvPr>
            <p:cNvGrpSpPr/>
            <p:nvPr/>
          </p:nvGrpSpPr>
          <p:grpSpPr>
            <a:xfrm>
              <a:off x="19127709" y="14562572"/>
              <a:ext cx="10551642" cy="1455934"/>
              <a:chOff x="6409764" y="6511636"/>
              <a:chExt cx="10551642" cy="1455934"/>
            </a:xfrm>
          </p:grpSpPr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F53A093B-4991-49B6-9A81-226670F80363}"/>
                  </a:ext>
                </a:extLst>
              </p:cNvPr>
              <p:cNvSpPr/>
              <p:nvPr/>
            </p:nvSpPr>
            <p:spPr>
              <a:xfrm>
                <a:off x="6428508" y="6511636"/>
                <a:ext cx="10532898" cy="1455934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F67E8C49-4E1B-4BEB-8669-717B785A9B59}"/>
                  </a:ext>
                </a:extLst>
              </p:cNvPr>
              <p:cNvSpPr/>
              <p:nvPr/>
            </p:nvSpPr>
            <p:spPr>
              <a:xfrm>
                <a:off x="6409764" y="6779479"/>
                <a:ext cx="10532898" cy="938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5500" b="0" cap="none" spc="0" dirty="0">
                    <a:ln w="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Our System Design</a:t>
                </a:r>
              </a:p>
            </p:txBody>
          </p:sp>
        </p:grpSp>
        <p:sp>
          <p:nvSpPr>
            <p:cNvPr id="119" name="Rectangle 106">
              <a:extLst>
                <a:ext uri="{FF2B5EF4-FFF2-40B4-BE49-F238E27FC236}">
                  <a16:creationId xmlns:a16="http://schemas.microsoft.com/office/drawing/2014/main" id="{CD70A776-914C-4CA6-BB8B-704ABEABA5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03538" y="21092232"/>
              <a:ext cx="425920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/>
              <a:r>
                <a:rPr lang="en-US" altLang="en-US" sz="3600" b="1" dirty="0">
                  <a:solidFill>
                    <a:srgbClr val="004237"/>
                  </a:solidFill>
                  <a:latin typeface="Arial Black" panose="020B0A04020102020204" pitchFamily="34" charset="0"/>
                </a:rPr>
                <a:t>Our Frontend</a:t>
              </a:r>
              <a:endParaRPr lang="en-US" altLang="en-US" sz="1000" dirty="0">
                <a:solidFill>
                  <a:srgbClr val="004237"/>
                </a:solidFill>
                <a:latin typeface="Arial Black" panose="020B0A04020102020204" pitchFamily="34" charset="0"/>
              </a:endParaRPr>
            </a:p>
          </p:txBody>
        </p:sp>
        <p:cxnSp>
          <p:nvCxnSpPr>
            <p:cNvPr id="120" name="Straight Arrow Connector 119">
              <a:extLst>
                <a:ext uri="{FF2B5EF4-FFF2-40B4-BE49-F238E27FC236}">
                  <a16:creationId xmlns:a16="http://schemas.microsoft.com/office/drawing/2014/main" id="{88B5A38D-904B-4780-B6F0-4C0F504ADE5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839508" y="20909199"/>
              <a:ext cx="426863" cy="829683"/>
            </a:xfrm>
            <a:prstGeom prst="straightConnector1">
              <a:avLst/>
            </a:prstGeom>
            <a:ln w="76200">
              <a:solidFill>
                <a:srgbClr val="004237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B3DB27CA-8C45-43C1-90E5-AD14161675D4}"/>
                </a:ext>
              </a:extLst>
            </p:cNvPr>
            <p:cNvGrpSpPr/>
            <p:nvPr/>
          </p:nvGrpSpPr>
          <p:grpSpPr>
            <a:xfrm>
              <a:off x="19972226" y="21977010"/>
              <a:ext cx="8336413" cy="3361034"/>
              <a:chOff x="22699072" y="24537411"/>
              <a:chExt cx="8336413" cy="3361034"/>
            </a:xfrm>
          </p:grpSpPr>
          <p:sp>
            <p:nvSpPr>
              <p:cNvPr id="122" name="Rectangle 121">
                <a:extLst>
                  <a:ext uri="{FF2B5EF4-FFF2-40B4-BE49-F238E27FC236}">
                    <a16:creationId xmlns:a16="http://schemas.microsoft.com/office/drawing/2014/main" id="{22ACB1D6-0726-4C72-9ADA-20B939ECEBA5}"/>
                  </a:ext>
                </a:extLst>
              </p:cNvPr>
              <p:cNvSpPr/>
              <p:nvPr/>
            </p:nvSpPr>
            <p:spPr>
              <a:xfrm>
                <a:off x="23074172" y="24537411"/>
                <a:ext cx="7961313" cy="3361034"/>
              </a:xfrm>
              <a:prstGeom prst="rect">
                <a:avLst/>
              </a:prstGeom>
              <a:noFill/>
              <a:ln w="76200">
                <a:solidFill>
                  <a:srgbClr val="00B4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23" name="Picture 2" descr="React (web framework) - Wikipedia">
                <a:extLst>
                  <a:ext uri="{FF2B5EF4-FFF2-40B4-BE49-F238E27FC236}">
                    <a16:creationId xmlns:a16="http://schemas.microsoft.com/office/drawing/2014/main" id="{40B5FBA6-1B51-4ED1-A1DB-C112FA0A9DF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699072" y="24680246"/>
                <a:ext cx="4395383" cy="310617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4" name="Picture 8">
                <a:extLst>
                  <a:ext uri="{FF2B5EF4-FFF2-40B4-BE49-F238E27FC236}">
                    <a16:creationId xmlns:a16="http://schemas.microsoft.com/office/drawing/2014/main" id="{258BDA4F-9FA0-4435-95A9-D86C28867DD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125948" y="25081581"/>
                <a:ext cx="1216387" cy="96905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5" name="Picture 10" descr="Typescript Icon of Flat style - Available in SVG, PNG, EPS, AI ...">
                <a:extLst>
                  <a:ext uri="{FF2B5EF4-FFF2-40B4-BE49-F238E27FC236}">
                    <a16:creationId xmlns:a16="http://schemas.microsoft.com/office/drawing/2014/main" id="{E3DBFA07-3023-47BA-B5B2-1282EDF1382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120384" y="24978152"/>
                <a:ext cx="1099577" cy="109957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6" name="Picture 12">
                <a:extLst>
                  <a:ext uri="{FF2B5EF4-FFF2-40B4-BE49-F238E27FC236}">
                    <a16:creationId xmlns:a16="http://schemas.microsoft.com/office/drawing/2014/main" id="{53A1C66D-4FA6-4759-86E1-EEEDCFE5CC5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973380" y="26240404"/>
                <a:ext cx="1760761" cy="137700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CC7011EA-9ABC-4E44-A78B-F768E3C4F521}"/>
                </a:ext>
              </a:extLst>
            </p:cNvPr>
            <p:cNvGrpSpPr/>
            <p:nvPr/>
          </p:nvGrpSpPr>
          <p:grpSpPr>
            <a:xfrm>
              <a:off x="20347327" y="16531012"/>
              <a:ext cx="8735080" cy="4202566"/>
              <a:chOff x="20347327" y="16531012"/>
              <a:chExt cx="8735080" cy="4202566"/>
            </a:xfrm>
          </p:grpSpPr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30844565-9844-47EE-9C35-BFC5CECAF0BA}"/>
                  </a:ext>
                </a:extLst>
              </p:cNvPr>
              <p:cNvSpPr/>
              <p:nvPr/>
            </p:nvSpPr>
            <p:spPr>
              <a:xfrm>
                <a:off x="20347327" y="17372544"/>
                <a:ext cx="7961313" cy="3361034"/>
              </a:xfrm>
              <a:prstGeom prst="rect">
                <a:avLst/>
              </a:prstGeom>
              <a:noFill/>
              <a:ln w="76200">
                <a:solidFill>
                  <a:srgbClr val="00B4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17" name="Picture 12" descr="A close up of a logo&#10;&#10;Description automatically generated">
                <a:extLst>
                  <a:ext uri="{FF2B5EF4-FFF2-40B4-BE49-F238E27FC236}">
                    <a16:creationId xmlns:a16="http://schemas.microsoft.com/office/drawing/2014/main" id="{E6E23A28-F7D5-4CEB-96A0-8732701CF93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l="6889" t="10997" r="7555" b="11574"/>
              <a:stretch/>
            </p:blipFill>
            <p:spPr>
              <a:xfrm>
                <a:off x="20547353" y="16579244"/>
                <a:ext cx="3072389" cy="1337120"/>
              </a:xfrm>
              <a:prstGeom prst="rect">
                <a:avLst/>
              </a:prstGeom>
            </p:spPr>
          </p:pic>
          <p:sp>
            <p:nvSpPr>
              <p:cNvPr id="118" name="Rectangle 106">
                <a:extLst>
                  <a:ext uri="{FF2B5EF4-FFF2-40B4-BE49-F238E27FC236}">
                    <a16:creationId xmlns:a16="http://schemas.microsoft.com/office/drawing/2014/main" id="{ED6BD596-6EA5-4303-A1B6-85041DDFEF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36274" y="16531012"/>
                <a:ext cx="4346133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/>
                <a:r>
                  <a:rPr lang="en-US" altLang="en-US" sz="3600" b="1" dirty="0">
                    <a:solidFill>
                      <a:srgbClr val="004237"/>
                    </a:solidFill>
                    <a:latin typeface="Arial Black" panose="020B0A04020102020204" pitchFamily="34" charset="0"/>
                  </a:rPr>
                  <a:t>Our Backend</a:t>
                </a:r>
                <a:endParaRPr lang="en-US" altLang="en-US" sz="1000" dirty="0">
                  <a:solidFill>
                    <a:srgbClr val="004237"/>
                  </a:solidFill>
                  <a:latin typeface="Arial Black" panose="020B0A04020102020204" pitchFamily="34" charset="0"/>
                </a:endParaRPr>
              </a:p>
            </p:txBody>
          </p:sp>
          <p:pic>
            <p:nvPicPr>
              <p:cNvPr id="1038" name="Picture 14" descr="Rust Programming Language">
                <a:extLst>
                  <a:ext uri="{FF2B5EF4-FFF2-40B4-BE49-F238E27FC236}">
                    <a16:creationId xmlns:a16="http://schemas.microsoft.com/office/drawing/2014/main" id="{EF453F42-3A68-4B56-BBEE-09DF75A8B1C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642263" y="18497604"/>
                <a:ext cx="3938014" cy="19690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40" name="Picture 16" descr="rocket - Rust">
                <a:extLst>
                  <a:ext uri="{FF2B5EF4-FFF2-40B4-BE49-F238E27FC236}">
                    <a16:creationId xmlns:a16="http://schemas.microsoft.com/office/drawing/2014/main" id="{B76BDFC4-4116-4F1E-AA54-848FAAAB11A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035580" y="19354566"/>
                <a:ext cx="950888" cy="9508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42" name="Picture 18" descr="diesel - crates.io: Rust Package Registry">
                <a:extLst>
                  <a:ext uri="{FF2B5EF4-FFF2-40B4-BE49-F238E27FC236}">
                    <a16:creationId xmlns:a16="http://schemas.microsoft.com/office/drawing/2014/main" id="{03A500CC-34BB-48C3-BFE1-14A65C2C77F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599357" y="19115691"/>
                <a:ext cx="981354" cy="127576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44" name="Picture 20" descr="Mailserver: PostgreSQL Configuration - Part 3 - Devin's Tech Blog">
                <a:extLst>
                  <a:ext uri="{FF2B5EF4-FFF2-40B4-BE49-F238E27FC236}">
                    <a16:creationId xmlns:a16="http://schemas.microsoft.com/office/drawing/2014/main" id="{92636B39-475B-4F69-8A77-44ED585B7C3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545764" y="17564013"/>
                <a:ext cx="3162300" cy="1447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024" name="Group 1023">
            <a:extLst>
              <a:ext uri="{FF2B5EF4-FFF2-40B4-BE49-F238E27FC236}">
                <a16:creationId xmlns:a16="http://schemas.microsoft.com/office/drawing/2014/main" id="{31BFD8D4-7B5C-4B19-8F85-362E54292EE7}"/>
              </a:ext>
            </a:extLst>
          </p:cNvPr>
          <p:cNvGrpSpPr/>
          <p:nvPr/>
        </p:nvGrpSpPr>
        <p:grpSpPr>
          <a:xfrm>
            <a:off x="31826911" y="11593036"/>
            <a:ext cx="10551642" cy="11049899"/>
            <a:chOff x="31826911" y="14558656"/>
            <a:chExt cx="10551642" cy="11049899"/>
          </a:xfrm>
        </p:grpSpPr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98058FB7-61F5-4A13-BD45-79E90A81D0B5}"/>
                </a:ext>
              </a:extLst>
            </p:cNvPr>
            <p:cNvGrpSpPr/>
            <p:nvPr/>
          </p:nvGrpSpPr>
          <p:grpSpPr>
            <a:xfrm>
              <a:off x="31826911" y="14558656"/>
              <a:ext cx="10551642" cy="1455934"/>
              <a:chOff x="6409764" y="6511636"/>
              <a:chExt cx="10551642" cy="1455934"/>
            </a:xfrm>
          </p:grpSpPr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807DFC83-5D52-4523-96C2-79ACDC4E3E21}"/>
                  </a:ext>
                </a:extLst>
              </p:cNvPr>
              <p:cNvSpPr/>
              <p:nvPr/>
            </p:nvSpPr>
            <p:spPr>
              <a:xfrm>
                <a:off x="6428508" y="6511636"/>
                <a:ext cx="10532898" cy="1455934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218E7280-F855-4A18-9726-48CFF24E95C7}"/>
                  </a:ext>
                </a:extLst>
              </p:cNvPr>
              <p:cNvSpPr/>
              <p:nvPr/>
            </p:nvSpPr>
            <p:spPr>
              <a:xfrm>
                <a:off x="6409764" y="6779479"/>
                <a:ext cx="10532898" cy="938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5500" b="0" cap="none" spc="0" dirty="0">
                    <a:ln w="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Verification</a:t>
                </a:r>
              </a:p>
            </p:txBody>
          </p:sp>
        </p:grpSp>
        <p:sp>
          <p:nvSpPr>
            <p:cNvPr id="132" name="Rectangle 106">
              <a:extLst>
                <a:ext uri="{FF2B5EF4-FFF2-40B4-BE49-F238E27FC236}">
                  <a16:creationId xmlns:a16="http://schemas.microsoft.com/office/drawing/2014/main" id="{BB4E482C-F459-4658-A7C2-F5A499701B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45651" y="16672738"/>
              <a:ext cx="6396172" cy="1938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/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Our </a:t>
              </a:r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backend</a:t>
              </a: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 components, such as the API, were tested using the built-in </a:t>
              </a:r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Rust testing system</a:t>
              </a: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. The testing coverage about 95%.</a:t>
              </a:r>
            </a:p>
          </p:txBody>
        </p:sp>
        <p:pic>
          <p:nvPicPr>
            <p:cNvPr id="1046" name="Picture 22" descr="Rust (programming language) - Wikipedia">
              <a:extLst>
                <a:ext uri="{FF2B5EF4-FFF2-40B4-BE49-F238E27FC236}">
                  <a16:creationId xmlns:a16="http://schemas.microsoft.com/office/drawing/2014/main" id="{83F55DAD-2897-47CD-8FE9-AA64E20AF11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88753" y="16531114"/>
              <a:ext cx="3290843" cy="21988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" name="Rectangle 106">
              <a:extLst>
                <a:ext uri="{FF2B5EF4-FFF2-40B4-BE49-F238E27FC236}">
                  <a16:creationId xmlns:a16="http://schemas.microsoft.com/office/drawing/2014/main" id="{2F32FD69-0F48-4870-9818-4157A6CE18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77382" y="19637870"/>
              <a:ext cx="6396172" cy="1938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/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Our </a:t>
              </a:r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frontend</a:t>
              </a: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 components were tested using </a:t>
              </a:r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Jest </a:t>
              </a: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and</a:t>
              </a:r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 </a:t>
              </a:r>
              <a:r>
                <a:rPr lang="en-US" altLang="en-US" sz="3000" b="1" dirty="0" err="1">
                  <a:solidFill>
                    <a:srgbClr val="004237"/>
                  </a:solidFill>
                  <a:cs typeface="Arial" panose="020B0604020202020204" pitchFamily="34" charset="0"/>
                </a:rPr>
                <a:t>React’s</a:t>
              </a:r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 </a:t>
              </a: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new testing utilities. The testing coverage is about 90%.</a:t>
              </a:r>
            </a:p>
          </p:txBody>
        </p:sp>
        <p:pic>
          <p:nvPicPr>
            <p:cNvPr id="1048" name="Picture 24">
              <a:extLst>
                <a:ext uri="{FF2B5EF4-FFF2-40B4-BE49-F238E27FC236}">
                  <a16:creationId xmlns:a16="http://schemas.microsoft.com/office/drawing/2014/main" id="{9F8C658C-72DF-4759-B265-871D25DD283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88233" y="19545814"/>
              <a:ext cx="2063345" cy="22757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" name="Rectangle 106">
              <a:extLst>
                <a:ext uri="{FF2B5EF4-FFF2-40B4-BE49-F238E27FC236}">
                  <a16:creationId xmlns:a16="http://schemas.microsoft.com/office/drawing/2014/main" id="{65D23AD0-8787-4209-943B-3464B99248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77382" y="22795824"/>
              <a:ext cx="6396172" cy="1477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/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Our </a:t>
              </a:r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end-to-end integration </a:t>
              </a: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testing was done using Nightwatch.js. The testing coverage is about 90%.</a:t>
              </a:r>
            </a:p>
          </p:txBody>
        </p:sp>
        <p:pic>
          <p:nvPicPr>
            <p:cNvPr id="1050" name="Picture 26" descr="Nightwatch.js | Node.js powered End-to-End testing framework">
              <a:extLst>
                <a:ext uri="{FF2B5EF4-FFF2-40B4-BE49-F238E27FC236}">
                  <a16:creationId xmlns:a16="http://schemas.microsoft.com/office/drawing/2014/main" id="{E2D7F410-C3CB-4342-B8F8-A959939D6C8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34733" y="22395241"/>
              <a:ext cx="2198882" cy="21988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" name="Rectangle 106">
              <a:extLst>
                <a:ext uri="{FF2B5EF4-FFF2-40B4-BE49-F238E27FC236}">
                  <a16:creationId xmlns:a16="http://schemas.microsoft.com/office/drawing/2014/main" id="{C25311E5-5076-4AF0-B99F-C8C26E566E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57408" y="25054557"/>
              <a:ext cx="969395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Everything is hooked up using the </a:t>
              </a:r>
              <a:r>
                <a:rPr lang="en-US" altLang="en-US" sz="3000" b="1" dirty="0" err="1">
                  <a:solidFill>
                    <a:srgbClr val="004237"/>
                  </a:solidFill>
                  <a:cs typeface="Arial" panose="020B0604020202020204" pitchFamily="34" charset="0"/>
                </a:rPr>
                <a:t>Github</a:t>
              </a:r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 CI</a:t>
              </a: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. 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251077E4-3255-4FEC-8E3E-3B3C41FF9E81}"/>
              </a:ext>
            </a:extLst>
          </p:cNvPr>
          <p:cNvGrpSpPr/>
          <p:nvPr/>
        </p:nvGrpSpPr>
        <p:grpSpPr>
          <a:xfrm>
            <a:off x="6235990" y="23200452"/>
            <a:ext cx="36142563" cy="1455934"/>
            <a:chOff x="6409764" y="6511636"/>
            <a:chExt cx="10551642" cy="1455934"/>
          </a:xfrm>
        </p:grpSpPr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6849D556-974B-4BF2-9E66-7022A851FBB8}"/>
                </a:ext>
              </a:extLst>
            </p:cNvPr>
            <p:cNvSpPr/>
            <p:nvPr/>
          </p:nvSpPr>
          <p:spPr>
            <a:xfrm>
              <a:off x="6428508" y="6511636"/>
              <a:ext cx="10532898" cy="1455934"/>
            </a:xfrm>
            <a:prstGeom prst="rect">
              <a:avLst/>
            </a:prstGeom>
            <a:solidFill>
              <a:srgbClr val="00B4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</a:t>
              </a: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353688C4-7614-4343-8B7C-76E05C0FF7B2}"/>
                </a:ext>
              </a:extLst>
            </p:cNvPr>
            <p:cNvSpPr/>
            <p:nvPr/>
          </p:nvSpPr>
          <p:spPr>
            <a:xfrm>
              <a:off x="6409764" y="6779479"/>
              <a:ext cx="10532898" cy="93871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5500" b="0" cap="none" spc="0" dirty="0">
                  <a:ln w="0">
                    <a:noFill/>
                  </a:ln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My Contributions</a:t>
              </a:r>
            </a:p>
          </p:txBody>
        </p:sp>
      </p:grpSp>
      <p:pic>
        <p:nvPicPr>
          <p:cNvPr id="158" name="Picture 157">
            <a:extLst>
              <a:ext uri="{FF2B5EF4-FFF2-40B4-BE49-F238E27FC236}">
                <a16:creationId xmlns:a16="http://schemas.microsoft.com/office/drawing/2014/main" id="{63F7A266-60ED-493A-A366-D4D84B237E8D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" r="2320"/>
          <a:stretch/>
        </p:blipFill>
        <p:spPr>
          <a:xfrm>
            <a:off x="33434043" y="26076608"/>
            <a:ext cx="8739511" cy="41108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26CA98F1-C711-49C5-B6CF-3AF164C19342}"/>
              </a:ext>
            </a:extLst>
          </p:cNvPr>
          <p:cNvGrpSpPr/>
          <p:nvPr/>
        </p:nvGrpSpPr>
        <p:grpSpPr>
          <a:xfrm>
            <a:off x="6235990" y="31204132"/>
            <a:ext cx="36877328" cy="1092624"/>
            <a:chOff x="6428508" y="3129818"/>
            <a:chExt cx="36877328" cy="1092624"/>
          </a:xfrm>
        </p:grpSpPr>
        <p:sp>
          <p:nvSpPr>
            <p:cNvPr id="91" name="Rectangle 151">
              <a:extLst>
                <a:ext uri="{FF2B5EF4-FFF2-40B4-BE49-F238E27FC236}">
                  <a16:creationId xmlns:a16="http://schemas.microsoft.com/office/drawing/2014/main" id="{991D05FB-CB6D-47D6-A7B9-08FB0E0CA0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508" y="3129864"/>
              <a:ext cx="1415423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8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Capstone II Team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: Nathan </a:t>
              </a:r>
              <a:r>
                <a:rPr lang="en-US" altLang="en-US" sz="2800" dirty="0" err="1">
                  <a:solidFill>
                    <a:srgbClr val="004237"/>
                  </a:solidFill>
                  <a:cs typeface="Arial" panose="020B0604020202020204" pitchFamily="34" charset="0"/>
                </a:rPr>
                <a:t>Pablon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, Mauricio Santos-</a:t>
              </a:r>
              <a:r>
                <a:rPr lang="en-US" altLang="en-US" sz="2800" dirty="0" err="1">
                  <a:solidFill>
                    <a:srgbClr val="004237"/>
                  </a:solidFill>
                  <a:cs typeface="Arial" panose="020B0604020202020204" pitchFamily="34" charset="0"/>
                </a:rPr>
                <a:t>Hoyos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, Shanna Sit, Victor Suarez </a:t>
              </a:r>
            </a:p>
          </p:txBody>
        </p:sp>
        <p:sp>
          <p:nvSpPr>
            <p:cNvPr id="92" name="Rectangle 151">
              <a:extLst>
                <a:ext uri="{FF2B5EF4-FFF2-40B4-BE49-F238E27FC236}">
                  <a16:creationId xmlns:a16="http://schemas.microsoft.com/office/drawing/2014/main" id="{E8A29C21-990B-46C3-8DFA-5BE268EBCC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508" y="3678917"/>
              <a:ext cx="19174692" cy="543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8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Senior Project Team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: Alejandro </a:t>
              </a:r>
              <a:r>
                <a:rPr lang="en-US" altLang="en-US" sz="2800" dirty="0" err="1">
                  <a:solidFill>
                    <a:srgbClr val="004237"/>
                  </a:solidFill>
                  <a:cs typeface="Arial" panose="020B0604020202020204" pitchFamily="34" charset="0"/>
                </a:rPr>
                <a:t>Barnola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, Luis Gonzalez, German Hinojosa, Ali Mohammad, </a:t>
              </a:r>
              <a:r>
                <a:rPr lang="en-US" altLang="en-US" sz="2800" dirty="0" err="1">
                  <a:solidFill>
                    <a:srgbClr val="004237"/>
                  </a:solidFill>
                  <a:cs typeface="Arial" panose="020B0604020202020204" pitchFamily="34" charset="0"/>
                </a:rPr>
                <a:t>Yuniet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 </a:t>
              </a:r>
              <a:r>
                <a:rPr lang="en-US" altLang="en-US" sz="2800" dirty="0" err="1">
                  <a:solidFill>
                    <a:srgbClr val="004237"/>
                  </a:solidFill>
                  <a:cs typeface="Arial" panose="020B0604020202020204" pitchFamily="34" charset="0"/>
                </a:rPr>
                <a:t>Piloto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  </a:t>
              </a:r>
            </a:p>
          </p:txBody>
        </p:sp>
        <p:sp>
          <p:nvSpPr>
            <p:cNvPr id="93" name="Rectangle 151">
              <a:extLst>
                <a:ext uri="{FF2B5EF4-FFF2-40B4-BE49-F238E27FC236}">
                  <a16:creationId xmlns:a16="http://schemas.microsoft.com/office/drawing/2014/main" id="{A72E9D49-BDF7-4C35-91FF-A70AC11682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51597" y="3129818"/>
              <a:ext cx="1415423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8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Mentor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: Chief Samuel Ceballos Jr, Pinecrest Police Department </a:t>
              </a:r>
            </a:p>
          </p:txBody>
        </p:sp>
        <p:sp>
          <p:nvSpPr>
            <p:cNvPr id="96" name="Rectangle 151">
              <a:extLst>
                <a:ext uri="{FF2B5EF4-FFF2-40B4-BE49-F238E27FC236}">
                  <a16:creationId xmlns:a16="http://schemas.microsoft.com/office/drawing/2014/main" id="{506DEBCF-2352-4AB0-9416-4BB6F6182E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51597" y="3680260"/>
              <a:ext cx="1415423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8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Instructor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: Dr. Masoud </a:t>
              </a:r>
              <a:r>
                <a:rPr lang="en-US" altLang="en-US" sz="2800" dirty="0" err="1">
                  <a:solidFill>
                    <a:srgbClr val="004237"/>
                  </a:solidFill>
                  <a:cs typeface="Arial" panose="020B0604020202020204" pitchFamily="34" charset="0"/>
                </a:rPr>
                <a:t>Sadjadi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, Florida International University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7C6294F7-0C3B-4B43-B946-E87A0A2191D0}"/>
              </a:ext>
            </a:extLst>
          </p:cNvPr>
          <p:cNvGrpSpPr/>
          <p:nvPr/>
        </p:nvGrpSpPr>
        <p:grpSpPr>
          <a:xfrm>
            <a:off x="225830" y="6012630"/>
            <a:ext cx="4282304" cy="4873685"/>
            <a:chOff x="225830" y="5759133"/>
            <a:chExt cx="4282304" cy="4873685"/>
          </a:xfrm>
        </p:grpSpPr>
        <p:sp>
          <p:nvSpPr>
            <p:cNvPr id="165" name="Rectangle 151">
              <a:extLst>
                <a:ext uri="{FF2B5EF4-FFF2-40B4-BE49-F238E27FC236}">
                  <a16:creationId xmlns:a16="http://schemas.microsoft.com/office/drawing/2014/main" id="{85E17157-9BED-4042-845D-6610159195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830" y="5759133"/>
              <a:ext cx="428230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3000" b="1" dirty="0"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Acknowledgement 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196738-6345-4FBA-AD1A-156E3F6C9212}"/>
                </a:ext>
              </a:extLst>
            </p:cNvPr>
            <p:cNvSpPr/>
            <p:nvPr/>
          </p:nvSpPr>
          <p:spPr>
            <a:xfrm>
              <a:off x="326144" y="6385501"/>
              <a:ext cx="4160777" cy="42473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en-US" sz="3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 material presented is built on FIU and the Pinecrest Police Department’s support. We would like to thank Chief Samuel Ceballos Jr and Sgt. </a:t>
              </a:r>
              <a:r>
                <a:rPr lang="en-US" altLang="en-US" sz="30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Schry</a:t>
              </a:r>
              <a:r>
                <a:rPr lang="en-US" altLang="en-US" sz="3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for their assistance in this project.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55A54C8-AA93-45B5-A482-70D3E5081650}"/>
              </a:ext>
            </a:extLst>
          </p:cNvPr>
          <p:cNvGrpSpPr/>
          <p:nvPr/>
        </p:nvGrpSpPr>
        <p:grpSpPr>
          <a:xfrm>
            <a:off x="6409764" y="25180688"/>
            <a:ext cx="8963254" cy="5642400"/>
            <a:chOff x="6409764" y="25230370"/>
            <a:chExt cx="8963254" cy="5158012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7254C11-B13D-4EE8-B8FB-5B224EC720C4}"/>
                </a:ext>
              </a:extLst>
            </p:cNvPr>
            <p:cNvSpPr/>
            <p:nvPr/>
          </p:nvSpPr>
          <p:spPr>
            <a:xfrm>
              <a:off x="6409764" y="25230370"/>
              <a:ext cx="8880306" cy="7130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</a:pPr>
              <a:r>
                <a:rPr lang="en-US" sz="3000" b="1" dirty="0">
                  <a:solidFill>
                    <a:srgbClr val="004237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Quality Assurance (QA)</a:t>
              </a:r>
              <a:endParaRPr lang="en-US" sz="3000" dirty="0">
                <a:solidFill>
                  <a:srgbClr val="000000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" name="Rectangle 9">
              <a:extLst>
                <a:ext uri="{FF2B5EF4-FFF2-40B4-BE49-F238E27FC236}">
                  <a16:creationId xmlns:a16="http://schemas.microsoft.com/office/drawing/2014/main" id="{799C4EFA-46EE-4F82-83FC-C026BA8839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2712" y="26210224"/>
              <a:ext cx="8880306" cy="1477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Implemented a series of end-to-end test cases with the goal of checking the application's workflow from beginning to end.</a:t>
              </a:r>
              <a:endParaRPr lang="en-US" altLang="en-US" sz="300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3" name="Rectangle 9">
              <a:extLst>
                <a:ext uri="{FF2B5EF4-FFF2-40B4-BE49-F238E27FC236}">
                  <a16:creationId xmlns:a16="http://schemas.microsoft.com/office/drawing/2014/main" id="{6DBC6BC1-7339-4C50-828A-67923685D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2158" y="27634730"/>
              <a:ext cx="8880306" cy="1477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Worked with </a:t>
              </a:r>
              <a:r>
                <a:rPr lang="en-US" altLang="en-US" sz="3000" dirty="0" err="1">
                  <a:solidFill>
                    <a:srgbClr val="004237"/>
                  </a:solidFill>
                  <a:cs typeface="Arial" panose="020B0604020202020204" pitchFamily="34" charset="0"/>
                </a:rPr>
                <a:t>Nightwatch</a:t>
              </a: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 JS / Selenium as the testing framework to code and run test cases using </a:t>
              </a:r>
              <a:r>
                <a:rPr lang="en-US" altLang="en-US" sz="3000" dirty="0" err="1">
                  <a:solidFill>
                    <a:srgbClr val="004237"/>
                  </a:solidFill>
                  <a:cs typeface="Arial" panose="020B0604020202020204" pitchFamily="34" charset="0"/>
                </a:rPr>
                <a:t>javascript</a:t>
              </a: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.</a:t>
              </a:r>
              <a:endParaRPr lang="en-US" altLang="en-US" sz="300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4" name="Rectangle 9">
              <a:extLst>
                <a:ext uri="{FF2B5EF4-FFF2-40B4-BE49-F238E27FC236}">
                  <a16:creationId xmlns:a16="http://schemas.microsoft.com/office/drawing/2014/main" id="{A19C20E9-D359-498C-9F4F-DC3B6A970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2158" y="29037879"/>
              <a:ext cx="8880306" cy="1350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Wrote tests documentation accordingly with the goal of recording every detail, step, as well as any possible outcome of the test</a:t>
              </a:r>
              <a:endParaRPr lang="en-US" altLang="en-US" sz="300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2D84439-7ACD-4FE2-9644-F80BE5F0E3BE}"/>
              </a:ext>
            </a:extLst>
          </p:cNvPr>
          <p:cNvGrpSpPr/>
          <p:nvPr/>
        </p:nvGrpSpPr>
        <p:grpSpPr>
          <a:xfrm>
            <a:off x="15362464" y="25181590"/>
            <a:ext cx="8880306" cy="5018628"/>
            <a:chOff x="15362464" y="25388767"/>
            <a:chExt cx="8880306" cy="5018628"/>
          </a:xfrm>
        </p:grpSpPr>
        <p:pic>
          <p:nvPicPr>
            <p:cNvPr id="160" name="Picture 159">
              <a:extLst>
                <a:ext uri="{FF2B5EF4-FFF2-40B4-BE49-F238E27FC236}">
                  <a16:creationId xmlns:a16="http://schemas.microsoft.com/office/drawing/2014/main" id="{5F2B879F-DE7F-4953-AB19-ADF4A780DE2D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395" b="19395"/>
            <a:stretch/>
          </p:blipFill>
          <p:spPr>
            <a:xfrm>
              <a:off x="15807859" y="26347763"/>
              <a:ext cx="8017207" cy="405963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D03C1FDB-3B68-46C1-BE3D-D261EA684108}"/>
                </a:ext>
              </a:extLst>
            </p:cNvPr>
            <p:cNvSpPr/>
            <p:nvPr/>
          </p:nvSpPr>
          <p:spPr>
            <a:xfrm>
              <a:off x="15362464" y="25388767"/>
              <a:ext cx="8880306" cy="7130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50000"/>
                </a:lnSpc>
              </a:pPr>
              <a:r>
                <a:rPr lang="en-US" sz="3000" b="1" dirty="0">
                  <a:solidFill>
                    <a:srgbClr val="004237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Test Case Sample Output</a:t>
              </a:r>
              <a:endParaRPr lang="en-US" sz="3000" dirty="0">
                <a:solidFill>
                  <a:srgbClr val="000000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B1A9D69F-13DD-491D-B4CC-692C481223E8}"/>
              </a:ext>
            </a:extLst>
          </p:cNvPr>
          <p:cNvGrpSpPr/>
          <p:nvPr/>
        </p:nvGrpSpPr>
        <p:grpSpPr>
          <a:xfrm>
            <a:off x="24367608" y="25293747"/>
            <a:ext cx="8623363" cy="5287892"/>
            <a:chOff x="6482158" y="26210224"/>
            <a:chExt cx="8890860" cy="5904489"/>
          </a:xfrm>
        </p:grpSpPr>
        <p:sp>
          <p:nvSpPr>
            <p:cNvPr id="129" name="Rectangle 9">
              <a:extLst>
                <a:ext uri="{FF2B5EF4-FFF2-40B4-BE49-F238E27FC236}">
                  <a16:creationId xmlns:a16="http://schemas.microsoft.com/office/drawing/2014/main" id="{444EB7F2-A081-45EF-917D-458644902B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2712" y="26210224"/>
              <a:ext cx="8880306" cy="4155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Some of the tested software functionalities:</a:t>
              </a:r>
            </a:p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endParaRPr lang="en-US" sz="2800" dirty="0">
                <a:solidFill>
                  <a:srgbClr val="004237"/>
                </a:solidFill>
                <a:cs typeface="Arial" panose="020B0604020202020204" pitchFamily="34" charset="0"/>
              </a:endParaRPr>
            </a:p>
            <a:p>
              <a:pPr marL="914400" lvl="1" indent="-457200" algn="just">
                <a:buClr>
                  <a:srgbClr val="00B497"/>
                </a:buClr>
                <a:buSzPct val="120000"/>
                <a:buFont typeface="Wingdings" panose="05000000000000000000" pitchFamily="2" charset="2"/>
                <a:buChar char="ü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Users are able to access the help page</a:t>
              </a:r>
            </a:p>
            <a:p>
              <a:pPr marL="914400" lvl="1" indent="-457200" algn="just">
                <a:buClr>
                  <a:srgbClr val="00B497"/>
                </a:buClr>
                <a:buSzPct val="120000"/>
                <a:buFont typeface="Wingdings" panose="05000000000000000000" pitchFamily="2" charset="2"/>
                <a:buChar char="ü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Users are able to use the navigation bar</a:t>
              </a:r>
            </a:p>
            <a:p>
              <a:pPr marL="914400" lvl="1" indent="-457200" algn="just">
                <a:buClr>
                  <a:srgbClr val="00B497"/>
                </a:buClr>
                <a:buSzPct val="120000"/>
                <a:buFont typeface="Wingdings" panose="05000000000000000000" pitchFamily="2" charset="2"/>
                <a:buChar char="ü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Administrators can edit positions</a:t>
              </a:r>
            </a:p>
            <a:p>
              <a:pPr marL="914400" lvl="1" indent="-457200" algn="just">
                <a:buClr>
                  <a:srgbClr val="00B497"/>
                </a:buClr>
                <a:buSzPct val="120000"/>
                <a:buFont typeface="Wingdings" panose="05000000000000000000" pitchFamily="2" charset="2"/>
                <a:buChar char="ü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Administrators can edit shifts</a:t>
              </a:r>
            </a:p>
            <a:p>
              <a:pPr marL="914400" lvl="1" indent="-457200" algn="just">
                <a:buClr>
                  <a:srgbClr val="00B497"/>
                </a:buClr>
                <a:buSzPct val="120000"/>
                <a:buFont typeface="Wingdings" panose="05000000000000000000" pitchFamily="2" charset="2"/>
                <a:buChar char="ü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Administrators can create time slots</a:t>
              </a:r>
            </a:p>
          </p:txBody>
        </p:sp>
        <p:sp>
          <p:nvSpPr>
            <p:cNvPr id="131" name="Rectangle 9">
              <a:extLst>
                <a:ext uri="{FF2B5EF4-FFF2-40B4-BE49-F238E27FC236}">
                  <a16:creationId xmlns:a16="http://schemas.microsoft.com/office/drawing/2014/main" id="{E63230C9-E21B-4CA8-9BBC-08F578E5A3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2158" y="29949624"/>
              <a:ext cx="8880306" cy="2165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Reported and opened </a:t>
              </a:r>
              <a:r>
                <a:rPr lang="en-US" altLang="en-US" sz="3000" dirty="0" err="1">
                  <a:solidFill>
                    <a:srgbClr val="000000"/>
                  </a:solidFill>
                  <a:cs typeface="Arial" panose="020B0604020202020204" pitchFamily="34" charset="0"/>
                </a:rPr>
                <a:t>Github</a:t>
              </a: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 issues on bugs, failures and inconsistencies on the application’s workflow, all gathered throughout my testing stages and thoroughly documented</a:t>
              </a:r>
            </a:p>
          </p:txBody>
        </p:sp>
      </p:grpSp>
      <p:sp>
        <p:nvSpPr>
          <p:cNvPr id="135" name="Rectangle 134">
            <a:extLst>
              <a:ext uri="{FF2B5EF4-FFF2-40B4-BE49-F238E27FC236}">
                <a16:creationId xmlns:a16="http://schemas.microsoft.com/office/drawing/2014/main" id="{D88C8A44-7890-430E-9C4E-B30E3F67C016}"/>
              </a:ext>
            </a:extLst>
          </p:cNvPr>
          <p:cNvSpPr/>
          <p:nvPr/>
        </p:nvSpPr>
        <p:spPr>
          <a:xfrm>
            <a:off x="33434043" y="25099206"/>
            <a:ext cx="8880306" cy="713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</a:pPr>
            <a:r>
              <a:rPr lang="en-US" sz="3000" b="1" dirty="0">
                <a:solidFill>
                  <a:srgbClr val="00423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Test Case Sample Code</a:t>
            </a:r>
            <a:endParaRPr lang="en-US" sz="3000" dirty="0">
              <a:solidFill>
                <a:srgbClr val="0000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2897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305</TotalTime>
  <Words>603</Words>
  <Application>Microsoft Office PowerPoint</Application>
  <PresentationFormat>Custom</PresentationFormat>
  <Paragraphs>59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Arial Black</vt:lpstr>
      <vt:lpstr>Calibri</vt:lpstr>
      <vt:lpstr>Calibri Light</vt:lpstr>
      <vt:lpstr>Courier New</vt:lpstr>
      <vt:lpstr>Times New Roman</vt:lpstr>
      <vt:lpstr>Wingdings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sitshanna@gmail.com</dc:creator>
  <cp:lastModifiedBy>Yuniet</cp:lastModifiedBy>
  <cp:revision>29</cp:revision>
  <dcterms:created xsi:type="dcterms:W3CDTF">2020-11-25T23:30:49Z</dcterms:created>
  <dcterms:modified xsi:type="dcterms:W3CDTF">2020-12-01T01:44:19Z</dcterms:modified>
</cp:coreProperties>
</file>