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Arial Black"/>
      <p:regular r:id="rId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hkalyS0KaqkM9NO/oNVaOoZlZS8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font" Target="fonts/ArialBlack-regular.fntdata"/><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3"/>
          <p:cNvSpPr txBox="1"/>
          <p:nvPr>
            <p:ph type="ctrTitle"/>
          </p:nvPr>
        </p:nvSpPr>
        <p:spPr>
          <a:xfrm>
            <a:off x="3291840" y="5387342"/>
            <a:ext cx="37307519" cy="1146048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8800"/>
              <a:buFont typeface="Calibri"/>
              <a:buNone/>
              <a:defRPr sz="2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3"/>
          <p:cNvSpPr txBox="1"/>
          <p:nvPr>
            <p:ph idx="1" type="subTitle"/>
          </p:nvPr>
        </p:nvSpPr>
        <p:spPr>
          <a:xfrm>
            <a:off x="5486400" y="17289781"/>
            <a:ext cx="32918401" cy="794765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4800"/>
              </a:spcBef>
              <a:spcAft>
                <a:spcPts val="0"/>
              </a:spcAft>
              <a:buClr>
                <a:schemeClr val="dk1"/>
              </a:buClr>
              <a:buSzPts val="11520"/>
              <a:buNone/>
              <a:defRPr sz="11520"/>
            </a:lvl1pPr>
            <a:lvl2pPr lvl="1" algn="ctr">
              <a:lnSpc>
                <a:spcPct val="90000"/>
              </a:lnSpc>
              <a:spcBef>
                <a:spcPts val="2400"/>
              </a:spcBef>
              <a:spcAft>
                <a:spcPts val="0"/>
              </a:spcAft>
              <a:buClr>
                <a:schemeClr val="dk1"/>
              </a:buClr>
              <a:buSzPts val="9600"/>
              <a:buNone/>
              <a:defRPr sz="9600"/>
            </a:lvl2pPr>
            <a:lvl3pPr lvl="2" algn="ctr">
              <a:lnSpc>
                <a:spcPct val="90000"/>
              </a:lnSpc>
              <a:spcBef>
                <a:spcPts val="2400"/>
              </a:spcBef>
              <a:spcAft>
                <a:spcPts val="0"/>
              </a:spcAft>
              <a:buClr>
                <a:schemeClr val="dk1"/>
              </a:buClr>
              <a:buSzPts val="8640"/>
              <a:buNone/>
              <a:defRPr sz="8640"/>
            </a:lvl3pPr>
            <a:lvl4pPr lvl="3" algn="ctr">
              <a:lnSpc>
                <a:spcPct val="90000"/>
              </a:lnSpc>
              <a:spcBef>
                <a:spcPts val="2400"/>
              </a:spcBef>
              <a:spcAft>
                <a:spcPts val="0"/>
              </a:spcAft>
              <a:buClr>
                <a:schemeClr val="dk1"/>
              </a:buClr>
              <a:buSzPts val="7680"/>
              <a:buNone/>
              <a:defRPr sz="7680"/>
            </a:lvl4pPr>
            <a:lvl5pPr lvl="4" algn="ctr">
              <a:lnSpc>
                <a:spcPct val="90000"/>
              </a:lnSpc>
              <a:spcBef>
                <a:spcPts val="2400"/>
              </a:spcBef>
              <a:spcAft>
                <a:spcPts val="0"/>
              </a:spcAft>
              <a:buClr>
                <a:schemeClr val="dk1"/>
              </a:buClr>
              <a:buSzPts val="7680"/>
              <a:buNone/>
              <a:defRPr sz="7680"/>
            </a:lvl5pPr>
            <a:lvl6pPr lvl="5" algn="ctr">
              <a:lnSpc>
                <a:spcPct val="90000"/>
              </a:lnSpc>
              <a:spcBef>
                <a:spcPts val="2400"/>
              </a:spcBef>
              <a:spcAft>
                <a:spcPts val="0"/>
              </a:spcAft>
              <a:buClr>
                <a:schemeClr val="dk1"/>
              </a:buClr>
              <a:buSzPts val="7680"/>
              <a:buNone/>
              <a:defRPr sz="7680"/>
            </a:lvl6pPr>
            <a:lvl7pPr lvl="6" algn="ctr">
              <a:lnSpc>
                <a:spcPct val="90000"/>
              </a:lnSpc>
              <a:spcBef>
                <a:spcPts val="2400"/>
              </a:spcBef>
              <a:spcAft>
                <a:spcPts val="0"/>
              </a:spcAft>
              <a:buClr>
                <a:schemeClr val="dk1"/>
              </a:buClr>
              <a:buSzPts val="7680"/>
              <a:buNone/>
              <a:defRPr sz="7680"/>
            </a:lvl7pPr>
            <a:lvl8pPr lvl="7" algn="ctr">
              <a:lnSpc>
                <a:spcPct val="90000"/>
              </a:lnSpc>
              <a:spcBef>
                <a:spcPts val="2400"/>
              </a:spcBef>
              <a:spcAft>
                <a:spcPts val="0"/>
              </a:spcAft>
              <a:buClr>
                <a:schemeClr val="dk1"/>
              </a:buClr>
              <a:buSzPts val="7680"/>
              <a:buNone/>
              <a:defRPr sz="7680"/>
            </a:lvl8pPr>
            <a:lvl9pPr lvl="8" algn="ctr">
              <a:lnSpc>
                <a:spcPct val="90000"/>
              </a:lnSpc>
              <a:spcBef>
                <a:spcPts val="2400"/>
              </a:spcBef>
              <a:spcAft>
                <a:spcPts val="0"/>
              </a:spcAft>
              <a:buClr>
                <a:schemeClr val="dk1"/>
              </a:buClr>
              <a:buSzPts val="7680"/>
              <a:buNone/>
              <a:defRPr sz="7680"/>
            </a:lvl9pPr>
          </a:lstStyle>
          <a:p/>
        </p:txBody>
      </p:sp>
      <p:sp>
        <p:nvSpPr>
          <p:cNvPr id="14" name="Google Shape;14;p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2"/>
          <p:cNvSpPr txBox="1"/>
          <p:nvPr>
            <p:ph idx="1" type="body"/>
          </p:nvPr>
        </p:nvSpPr>
        <p:spPr>
          <a:xfrm rot="5400000">
            <a:off x="11502390" y="278131"/>
            <a:ext cx="20886422" cy="3785616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1" name="Google Shape;71;p1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22193250" y="10968991"/>
            <a:ext cx="27896822" cy="946404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3"/>
          <p:cNvSpPr txBox="1"/>
          <p:nvPr>
            <p:ph idx="1" type="body"/>
          </p:nvPr>
        </p:nvSpPr>
        <p:spPr>
          <a:xfrm rot="5400000">
            <a:off x="2990852" y="1779270"/>
            <a:ext cx="27896822" cy="2784348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7" name="Google Shape;77;p1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4"/>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4"/>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20" name="Google Shape;20;p4"/>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4"/>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4"/>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5"/>
          <p:cNvSpPr txBox="1"/>
          <p:nvPr>
            <p:ph type="title"/>
          </p:nvPr>
        </p:nvSpPr>
        <p:spPr>
          <a:xfrm>
            <a:off x="2994662" y="8206749"/>
            <a:ext cx="37856160" cy="13693138"/>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800"/>
              <a:buFont typeface="Calibri"/>
              <a:buNone/>
              <a:defRPr sz="2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5"/>
          <p:cNvSpPr txBox="1"/>
          <p:nvPr>
            <p:ph idx="1" type="body"/>
          </p:nvPr>
        </p:nvSpPr>
        <p:spPr>
          <a:xfrm>
            <a:off x="2994662" y="22029430"/>
            <a:ext cx="37856160" cy="720089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sz="11520">
                <a:solidFill>
                  <a:schemeClr val="dk1"/>
                </a:solidFill>
              </a:defRPr>
            </a:lvl1pPr>
            <a:lvl2pPr indent="-228600" lvl="1" marL="914400" algn="l">
              <a:lnSpc>
                <a:spcPct val="90000"/>
              </a:lnSpc>
              <a:spcBef>
                <a:spcPts val="2400"/>
              </a:spcBef>
              <a:spcAft>
                <a:spcPts val="0"/>
              </a:spcAft>
              <a:buClr>
                <a:srgbClr val="888888"/>
              </a:buClr>
              <a:buSzPts val="9600"/>
              <a:buNone/>
              <a:defRPr sz="9600">
                <a:solidFill>
                  <a:srgbClr val="888888"/>
                </a:solidFill>
              </a:defRPr>
            </a:lvl2pPr>
            <a:lvl3pPr indent="-228600" lvl="2" marL="1371600" algn="l">
              <a:lnSpc>
                <a:spcPct val="90000"/>
              </a:lnSpc>
              <a:spcBef>
                <a:spcPts val="2400"/>
              </a:spcBef>
              <a:spcAft>
                <a:spcPts val="0"/>
              </a:spcAft>
              <a:buClr>
                <a:srgbClr val="888888"/>
              </a:buClr>
              <a:buSzPts val="8640"/>
              <a:buNone/>
              <a:defRPr sz="8640">
                <a:solidFill>
                  <a:srgbClr val="888888"/>
                </a:solidFill>
              </a:defRPr>
            </a:lvl3pPr>
            <a:lvl4pPr indent="-228600" lvl="3" marL="1828800" algn="l">
              <a:lnSpc>
                <a:spcPct val="90000"/>
              </a:lnSpc>
              <a:spcBef>
                <a:spcPts val="2400"/>
              </a:spcBef>
              <a:spcAft>
                <a:spcPts val="0"/>
              </a:spcAft>
              <a:buClr>
                <a:srgbClr val="888888"/>
              </a:buClr>
              <a:buSzPts val="7680"/>
              <a:buNone/>
              <a:defRPr sz="7680">
                <a:solidFill>
                  <a:srgbClr val="888888"/>
                </a:solidFill>
              </a:defRPr>
            </a:lvl4pPr>
            <a:lvl5pPr indent="-228600" lvl="4" marL="2286000" algn="l">
              <a:lnSpc>
                <a:spcPct val="90000"/>
              </a:lnSpc>
              <a:spcBef>
                <a:spcPts val="2400"/>
              </a:spcBef>
              <a:spcAft>
                <a:spcPts val="0"/>
              </a:spcAft>
              <a:buClr>
                <a:srgbClr val="888888"/>
              </a:buClr>
              <a:buSzPts val="7680"/>
              <a:buNone/>
              <a:defRPr sz="7680">
                <a:solidFill>
                  <a:srgbClr val="888888"/>
                </a:solidFill>
              </a:defRPr>
            </a:lvl5pPr>
            <a:lvl6pPr indent="-228600" lvl="5" marL="2743200" algn="l">
              <a:lnSpc>
                <a:spcPct val="90000"/>
              </a:lnSpc>
              <a:spcBef>
                <a:spcPts val="2400"/>
              </a:spcBef>
              <a:spcAft>
                <a:spcPts val="0"/>
              </a:spcAft>
              <a:buClr>
                <a:srgbClr val="888888"/>
              </a:buClr>
              <a:buSzPts val="7680"/>
              <a:buNone/>
              <a:defRPr sz="7680">
                <a:solidFill>
                  <a:srgbClr val="888888"/>
                </a:solidFill>
              </a:defRPr>
            </a:lvl6pPr>
            <a:lvl7pPr indent="-228600" lvl="6" marL="3200400" algn="l">
              <a:lnSpc>
                <a:spcPct val="90000"/>
              </a:lnSpc>
              <a:spcBef>
                <a:spcPts val="2400"/>
              </a:spcBef>
              <a:spcAft>
                <a:spcPts val="0"/>
              </a:spcAft>
              <a:buClr>
                <a:srgbClr val="888888"/>
              </a:buClr>
              <a:buSzPts val="7680"/>
              <a:buNone/>
              <a:defRPr sz="7680">
                <a:solidFill>
                  <a:srgbClr val="888888"/>
                </a:solidFill>
              </a:defRPr>
            </a:lvl7pPr>
            <a:lvl8pPr indent="-228600" lvl="7" marL="3657600" algn="l">
              <a:lnSpc>
                <a:spcPct val="90000"/>
              </a:lnSpc>
              <a:spcBef>
                <a:spcPts val="2400"/>
              </a:spcBef>
              <a:spcAft>
                <a:spcPts val="0"/>
              </a:spcAft>
              <a:buClr>
                <a:srgbClr val="888888"/>
              </a:buClr>
              <a:buSzPts val="7680"/>
              <a:buNone/>
              <a:defRPr sz="7680">
                <a:solidFill>
                  <a:srgbClr val="888888"/>
                </a:solidFill>
              </a:defRPr>
            </a:lvl8pPr>
            <a:lvl9pPr indent="-228600" lvl="8" marL="4114800" algn="l">
              <a:lnSpc>
                <a:spcPct val="90000"/>
              </a:lnSpc>
              <a:spcBef>
                <a:spcPts val="2400"/>
              </a:spcBef>
              <a:spcAft>
                <a:spcPts val="0"/>
              </a:spcAft>
              <a:buClr>
                <a:srgbClr val="888888"/>
              </a:buClr>
              <a:buSzPts val="7680"/>
              <a:buNone/>
              <a:defRPr sz="7680">
                <a:solidFill>
                  <a:srgbClr val="888888"/>
                </a:solidFill>
              </a:defRPr>
            </a:lvl9pPr>
          </a:lstStyle>
          <a:p/>
        </p:txBody>
      </p:sp>
      <p:sp>
        <p:nvSpPr>
          <p:cNvPr id="26" name="Google Shape;26;p5"/>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5"/>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5"/>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6"/>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6"/>
          <p:cNvSpPr txBox="1"/>
          <p:nvPr>
            <p:ph idx="1" type="body"/>
          </p:nvPr>
        </p:nvSpPr>
        <p:spPr>
          <a:xfrm>
            <a:off x="30175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2" name="Google Shape;32;p6"/>
          <p:cNvSpPr txBox="1"/>
          <p:nvPr>
            <p:ph idx="2" type="body"/>
          </p:nvPr>
        </p:nvSpPr>
        <p:spPr>
          <a:xfrm>
            <a:off x="222199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3" name="Google Shape;33;p6"/>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6"/>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7"/>
          <p:cNvSpPr txBox="1"/>
          <p:nvPr>
            <p:ph type="title"/>
          </p:nvPr>
        </p:nvSpPr>
        <p:spPr>
          <a:xfrm>
            <a:off x="3023237"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7"/>
          <p:cNvSpPr txBox="1"/>
          <p:nvPr>
            <p:ph idx="1" type="body"/>
          </p:nvPr>
        </p:nvSpPr>
        <p:spPr>
          <a:xfrm>
            <a:off x="3023242" y="8069582"/>
            <a:ext cx="18568032"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39" name="Google Shape;39;p7"/>
          <p:cNvSpPr txBox="1"/>
          <p:nvPr>
            <p:ph idx="2" type="body"/>
          </p:nvPr>
        </p:nvSpPr>
        <p:spPr>
          <a:xfrm>
            <a:off x="3023242" y="12024360"/>
            <a:ext cx="18568032"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0" name="Google Shape;40;p7"/>
          <p:cNvSpPr txBox="1"/>
          <p:nvPr>
            <p:ph idx="3" type="body"/>
          </p:nvPr>
        </p:nvSpPr>
        <p:spPr>
          <a:xfrm>
            <a:off x="22219922" y="8069582"/>
            <a:ext cx="18659477"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41" name="Google Shape;41;p7"/>
          <p:cNvSpPr txBox="1"/>
          <p:nvPr>
            <p:ph idx="4" type="body"/>
          </p:nvPr>
        </p:nvSpPr>
        <p:spPr>
          <a:xfrm>
            <a:off x="22219922" y="12024360"/>
            <a:ext cx="18659477"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2" name="Google Shape;42;p7"/>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8"/>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8"/>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9"/>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9"/>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9"/>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Calibri"/>
              <a:buNone/>
              <a:defRPr sz="1536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0"/>
          <p:cNvSpPr txBox="1"/>
          <p:nvPr>
            <p:ph idx="1" type="body"/>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indent="-1203960" lvl="0" marL="457200" algn="l">
              <a:lnSpc>
                <a:spcPct val="90000"/>
              </a:lnSpc>
              <a:spcBef>
                <a:spcPts val="4800"/>
              </a:spcBef>
              <a:spcAft>
                <a:spcPts val="0"/>
              </a:spcAft>
              <a:buClr>
                <a:schemeClr val="dk1"/>
              </a:buClr>
              <a:buSzPts val="15360"/>
              <a:buChar char="•"/>
              <a:defRPr sz="15360"/>
            </a:lvl1pPr>
            <a:lvl2pPr indent="-1082040" lvl="1" marL="914400" algn="l">
              <a:lnSpc>
                <a:spcPct val="90000"/>
              </a:lnSpc>
              <a:spcBef>
                <a:spcPts val="2400"/>
              </a:spcBef>
              <a:spcAft>
                <a:spcPts val="0"/>
              </a:spcAft>
              <a:buClr>
                <a:schemeClr val="dk1"/>
              </a:buClr>
              <a:buSzPts val="13440"/>
              <a:buChar char="•"/>
              <a:defRPr sz="13439"/>
            </a:lvl2pPr>
            <a:lvl3pPr indent="-960120" lvl="2" marL="1371600" algn="l">
              <a:lnSpc>
                <a:spcPct val="90000"/>
              </a:lnSpc>
              <a:spcBef>
                <a:spcPts val="2400"/>
              </a:spcBef>
              <a:spcAft>
                <a:spcPts val="0"/>
              </a:spcAft>
              <a:buClr>
                <a:schemeClr val="dk1"/>
              </a:buClr>
              <a:buSzPts val="11520"/>
              <a:buChar char="•"/>
              <a:defRPr sz="11520"/>
            </a:lvl3pPr>
            <a:lvl4pPr indent="-838200" lvl="3" marL="1828800" algn="l">
              <a:lnSpc>
                <a:spcPct val="90000"/>
              </a:lnSpc>
              <a:spcBef>
                <a:spcPts val="2400"/>
              </a:spcBef>
              <a:spcAft>
                <a:spcPts val="0"/>
              </a:spcAft>
              <a:buClr>
                <a:schemeClr val="dk1"/>
              </a:buClr>
              <a:buSzPts val="9600"/>
              <a:buChar char="•"/>
              <a:defRPr sz="9600"/>
            </a:lvl4pPr>
            <a:lvl5pPr indent="-838200" lvl="4" marL="2286000" algn="l">
              <a:lnSpc>
                <a:spcPct val="90000"/>
              </a:lnSpc>
              <a:spcBef>
                <a:spcPts val="2400"/>
              </a:spcBef>
              <a:spcAft>
                <a:spcPts val="0"/>
              </a:spcAft>
              <a:buClr>
                <a:schemeClr val="dk1"/>
              </a:buClr>
              <a:buSzPts val="9600"/>
              <a:buChar char="•"/>
              <a:defRPr sz="9600"/>
            </a:lvl5pPr>
            <a:lvl6pPr indent="-838200" lvl="5" marL="2743200" algn="l">
              <a:lnSpc>
                <a:spcPct val="90000"/>
              </a:lnSpc>
              <a:spcBef>
                <a:spcPts val="2400"/>
              </a:spcBef>
              <a:spcAft>
                <a:spcPts val="0"/>
              </a:spcAft>
              <a:buClr>
                <a:schemeClr val="dk1"/>
              </a:buClr>
              <a:buSzPts val="9600"/>
              <a:buChar char="•"/>
              <a:defRPr sz="9600"/>
            </a:lvl6pPr>
            <a:lvl7pPr indent="-838200" lvl="6" marL="3200400" algn="l">
              <a:lnSpc>
                <a:spcPct val="90000"/>
              </a:lnSpc>
              <a:spcBef>
                <a:spcPts val="2400"/>
              </a:spcBef>
              <a:spcAft>
                <a:spcPts val="0"/>
              </a:spcAft>
              <a:buClr>
                <a:schemeClr val="dk1"/>
              </a:buClr>
              <a:buSzPts val="9600"/>
              <a:buChar char="•"/>
              <a:defRPr sz="9600"/>
            </a:lvl7pPr>
            <a:lvl8pPr indent="-838200" lvl="7" marL="3657600" algn="l">
              <a:lnSpc>
                <a:spcPct val="90000"/>
              </a:lnSpc>
              <a:spcBef>
                <a:spcPts val="2400"/>
              </a:spcBef>
              <a:spcAft>
                <a:spcPts val="0"/>
              </a:spcAft>
              <a:buClr>
                <a:schemeClr val="dk1"/>
              </a:buClr>
              <a:buSzPts val="9600"/>
              <a:buChar char="•"/>
              <a:defRPr sz="9600"/>
            </a:lvl8pPr>
            <a:lvl9pPr indent="-838200" lvl="8" marL="4114800" algn="l">
              <a:lnSpc>
                <a:spcPct val="90000"/>
              </a:lnSpc>
              <a:spcBef>
                <a:spcPts val="2400"/>
              </a:spcBef>
              <a:spcAft>
                <a:spcPts val="0"/>
              </a:spcAft>
              <a:buClr>
                <a:schemeClr val="dk1"/>
              </a:buClr>
              <a:buSzPts val="9600"/>
              <a:buChar char="•"/>
              <a:defRPr sz="9600"/>
            </a:lvl9pPr>
          </a:lstStyle>
          <a:p/>
        </p:txBody>
      </p:sp>
      <p:sp>
        <p:nvSpPr>
          <p:cNvPr id="57" name="Google Shape;57;p10"/>
          <p:cNvSpPr txBox="1"/>
          <p:nvPr>
            <p:ph idx="2"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58" name="Google Shape;58;p10"/>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Calibri"/>
              <a:buNone/>
              <a:defRPr sz="1536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1"/>
          <p:cNvSpPr/>
          <p:nvPr>
            <p:ph idx="2" type="pic"/>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4800"/>
              </a:spcBef>
              <a:spcAft>
                <a:spcPts val="0"/>
              </a:spcAft>
              <a:buClr>
                <a:schemeClr val="dk1"/>
              </a:buClr>
              <a:buSzPts val="15360"/>
              <a:buFont typeface="Arial"/>
              <a:buNone/>
              <a:defRPr b="0" i="0" sz="15360" u="none" cap="none" strike="noStrike">
                <a:solidFill>
                  <a:schemeClr val="dk1"/>
                </a:solidFill>
                <a:latin typeface="Calibri"/>
                <a:ea typeface="Calibri"/>
                <a:cs typeface="Calibri"/>
                <a:sym typeface="Calibri"/>
              </a:defRPr>
            </a:lvl1pPr>
            <a:lvl2pPr lvl="1" marR="0" rtl="0" algn="l">
              <a:lnSpc>
                <a:spcPct val="90000"/>
              </a:lnSpc>
              <a:spcBef>
                <a:spcPts val="2400"/>
              </a:spcBef>
              <a:spcAft>
                <a:spcPts val="0"/>
              </a:spcAft>
              <a:buClr>
                <a:schemeClr val="dk1"/>
              </a:buClr>
              <a:buSzPts val="13440"/>
              <a:buFont typeface="Arial"/>
              <a:buNone/>
              <a:defRPr b="0" i="0" sz="13439" u="none" cap="none" strike="noStrike">
                <a:solidFill>
                  <a:schemeClr val="dk1"/>
                </a:solidFill>
                <a:latin typeface="Calibri"/>
                <a:ea typeface="Calibri"/>
                <a:cs typeface="Calibri"/>
                <a:sym typeface="Calibri"/>
              </a:defRPr>
            </a:lvl2pPr>
            <a:lvl3pPr lvl="2" marR="0" rtl="0" algn="l">
              <a:lnSpc>
                <a:spcPct val="90000"/>
              </a:lnSpc>
              <a:spcBef>
                <a:spcPts val="2400"/>
              </a:spcBef>
              <a:spcAft>
                <a:spcPts val="0"/>
              </a:spcAft>
              <a:buClr>
                <a:schemeClr val="dk1"/>
              </a:buClr>
              <a:buSzPts val="11520"/>
              <a:buFont typeface="Arial"/>
              <a:buNone/>
              <a:defRPr b="0" i="0" sz="11520" u="none" cap="none" strike="noStrike">
                <a:solidFill>
                  <a:schemeClr val="dk1"/>
                </a:solidFill>
                <a:latin typeface="Calibri"/>
                <a:ea typeface="Calibri"/>
                <a:cs typeface="Calibri"/>
                <a:sym typeface="Calibri"/>
              </a:defRPr>
            </a:lvl3pPr>
            <a:lvl4pPr lvl="3"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4pPr>
            <a:lvl5pPr lvl="4"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5pPr>
            <a:lvl6pPr lvl="5"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6pPr>
            <a:lvl7pPr lvl="6"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7pPr>
            <a:lvl8pPr lvl="7"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8pPr>
            <a:lvl9pPr lvl="8"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9pPr>
          </a:lstStyle>
          <a:p/>
        </p:txBody>
      </p:sp>
      <p:sp>
        <p:nvSpPr>
          <p:cNvPr id="64" name="Google Shape;64;p11"/>
          <p:cNvSpPr txBox="1"/>
          <p:nvPr>
            <p:ph idx="1"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65" name="Google Shape;65;p11"/>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1"/>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1"/>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21120"/>
              <a:buFont typeface="Calibri"/>
              <a:buNone/>
              <a:defRPr b="0" i="0" sz="2112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1082040" lvl="0" marL="457200" marR="0" rtl="0" algn="l">
              <a:lnSpc>
                <a:spcPct val="90000"/>
              </a:lnSpc>
              <a:spcBef>
                <a:spcPts val="4800"/>
              </a:spcBef>
              <a:spcAft>
                <a:spcPts val="0"/>
              </a:spcAft>
              <a:buClr>
                <a:schemeClr val="dk1"/>
              </a:buClr>
              <a:buSzPts val="13440"/>
              <a:buFont typeface="Arial"/>
              <a:buChar char="•"/>
              <a:defRPr b="0" i="0" sz="13439" u="none" cap="none" strike="noStrike">
                <a:solidFill>
                  <a:schemeClr val="dk1"/>
                </a:solidFill>
                <a:latin typeface="Calibri"/>
                <a:ea typeface="Calibri"/>
                <a:cs typeface="Calibri"/>
                <a:sym typeface="Calibri"/>
              </a:defRPr>
            </a:lvl1pPr>
            <a:lvl2pPr indent="-960120" lvl="1" marL="914400" marR="0" rtl="0" algn="l">
              <a:lnSpc>
                <a:spcPct val="90000"/>
              </a:lnSpc>
              <a:spcBef>
                <a:spcPts val="2400"/>
              </a:spcBef>
              <a:spcAft>
                <a:spcPts val="0"/>
              </a:spcAft>
              <a:buClr>
                <a:schemeClr val="dk1"/>
              </a:buClr>
              <a:buSzPts val="11520"/>
              <a:buFont typeface="Arial"/>
              <a:buChar char="•"/>
              <a:defRPr b="0" i="0" sz="11520" u="none" cap="none" strike="noStrike">
                <a:solidFill>
                  <a:schemeClr val="dk1"/>
                </a:solidFill>
                <a:latin typeface="Calibri"/>
                <a:ea typeface="Calibri"/>
                <a:cs typeface="Calibri"/>
                <a:sym typeface="Calibri"/>
              </a:defRPr>
            </a:lvl2pPr>
            <a:lvl3pPr indent="-838200" lvl="2" marL="1371600" marR="0" rtl="0" algn="l">
              <a:lnSpc>
                <a:spcPct val="90000"/>
              </a:lnSpc>
              <a:spcBef>
                <a:spcPts val="240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3pPr>
            <a:lvl4pPr indent="-777239" lvl="3" marL="1828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4pPr>
            <a:lvl5pPr indent="-777239" lvl="4" marL="22860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5pPr>
            <a:lvl6pPr indent="-777239" lvl="5" marL="27432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6pPr>
            <a:lvl7pPr indent="-777239" lvl="6" marL="32004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7pPr>
            <a:lvl8pPr indent="-777239" lvl="7" marL="36576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8pPr>
            <a:lvl9pPr indent="-777240" lvl="8" marL="4114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9pPr>
          </a:lstStyle>
          <a:p/>
        </p:txBody>
      </p:sp>
      <p:sp>
        <p:nvSpPr>
          <p:cNvPr id="8" name="Google Shape;8;p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png"/><Relationship Id="rId11" Type="http://schemas.openxmlformats.org/officeDocument/2006/relationships/image" Target="../media/image17.jpg"/><Relationship Id="rId10" Type="http://schemas.openxmlformats.org/officeDocument/2006/relationships/image" Target="../media/image8.png"/><Relationship Id="rId21" Type="http://schemas.openxmlformats.org/officeDocument/2006/relationships/image" Target="../media/image12.png"/><Relationship Id="rId13" Type="http://schemas.openxmlformats.org/officeDocument/2006/relationships/image" Target="../media/image3.png"/><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18.png"/><Relationship Id="rId15" Type="http://schemas.openxmlformats.org/officeDocument/2006/relationships/image" Target="../media/image14.png"/><Relationship Id="rId14" Type="http://schemas.openxmlformats.org/officeDocument/2006/relationships/image" Target="../media/image19.png"/><Relationship Id="rId17" Type="http://schemas.openxmlformats.org/officeDocument/2006/relationships/image" Target="../media/image9.png"/><Relationship Id="rId16" Type="http://schemas.openxmlformats.org/officeDocument/2006/relationships/image" Target="../media/image2.png"/><Relationship Id="rId5" Type="http://schemas.openxmlformats.org/officeDocument/2006/relationships/image" Target="../media/image7.png"/><Relationship Id="rId19" Type="http://schemas.openxmlformats.org/officeDocument/2006/relationships/image" Target="../media/image6.png"/><Relationship Id="rId6" Type="http://schemas.openxmlformats.org/officeDocument/2006/relationships/image" Target="../media/image11.png"/><Relationship Id="rId18" Type="http://schemas.openxmlformats.org/officeDocument/2006/relationships/image" Target="../media/image16.png"/><Relationship Id="rId7" Type="http://schemas.openxmlformats.org/officeDocument/2006/relationships/image" Target="../media/image15.png"/><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21824413" y="16274534"/>
            <a:ext cx="24237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rgbClr val="000000"/>
                </a:solidFill>
                <a:latin typeface="Times New Roman"/>
                <a:ea typeface="Times New Roman"/>
                <a:cs typeface="Times New Roman"/>
                <a:sym typeface="Times New Roman"/>
              </a:rPr>
              <a:t> </a:t>
            </a:r>
            <a:endParaRPr sz="1800">
              <a:solidFill>
                <a:schemeClr val="dk1"/>
              </a:solidFill>
              <a:latin typeface="Calibri"/>
              <a:ea typeface="Calibri"/>
              <a:cs typeface="Calibri"/>
              <a:sym typeface="Calibri"/>
            </a:endParaRPr>
          </a:p>
        </p:txBody>
      </p:sp>
      <p:sp>
        <p:nvSpPr>
          <p:cNvPr id="85" name="Google Shape;85;p1"/>
          <p:cNvSpPr/>
          <p:nvPr/>
        </p:nvSpPr>
        <p:spPr>
          <a:xfrm>
            <a:off x="0" y="0"/>
            <a:ext cx="4904509" cy="32918401"/>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86" name="Google Shape;86;p1"/>
          <p:cNvPicPr preferRelativeResize="0"/>
          <p:nvPr/>
        </p:nvPicPr>
        <p:blipFill rotWithShape="1">
          <a:blip r:embed="rId3">
            <a:alphaModFix/>
          </a:blip>
          <a:srcRect b="0" l="0" r="0" t="0"/>
          <a:stretch/>
        </p:blipFill>
        <p:spPr>
          <a:xfrm>
            <a:off x="311102" y="891970"/>
            <a:ext cx="4282303" cy="4282303"/>
          </a:xfrm>
          <a:prstGeom prst="rect">
            <a:avLst/>
          </a:prstGeom>
          <a:noFill/>
          <a:ln>
            <a:noFill/>
          </a:ln>
        </p:spPr>
      </p:pic>
      <p:pic>
        <p:nvPicPr>
          <p:cNvPr id="87" name="Google Shape;87;p1"/>
          <p:cNvPicPr preferRelativeResize="0"/>
          <p:nvPr/>
        </p:nvPicPr>
        <p:blipFill rotWithShape="1">
          <a:blip r:embed="rId4">
            <a:alphaModFix/>
          </a:blip>
          <a:srcRect b="0" l="0" r="0" t="0"/>
          <a:stretch/>
        </p:blipFill>
        <p:spPr>
          <a:xfrm>
            <a:off x="702454" y="28727400"/>
            <a:ext cx="3329057" cy="3299030"/>
          </a:xfrm>
          <a:prstGeom prst="rect">
            <a:avLst/>
          </a:prstGeom>
          <a:noFill/>
          <a:ln>
            <a:noFill/>
          </a:ln>
        </p:spPr>
      </p:pic>
      <p:sp>
        <p:nvSpPr>
          <p:cNvPr id="88" name="Google Shape;88;p1"/>
          <p:cNvSpPr/>
          <p:nvPr/>
        </p:nvSpPr>
        <p:spPr>
          <a:xfrm>
            <a:off x="6428508" y="1124962"/>
            <a:ext cx="17396557"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lang="en-US" sz="12000" cap="none">
                <a:solidFill>
                  <a:srgbClr val="00A287"/>
                </a:solidFill>
                <a:latin typeface="Arial Black"/>
                <a:ea typeface="Arial Black"/>
                <a:cs typeface="Arial Black"/>
                <a:sym typeface="Arial Black"/>
              </a:rPr>
              <a:t>Patrol Bid Scheduler</a:t>
            </a:r>
            <a:endParaRPr/>
          </a:p>
        </p:txBody>
      </p:sp>
      <p:sp>
        <p:nvSpPr>
          <p:cNvPr id="89" name="Google Shape;89;p1"/>
          <p:cNvSpPr/>
          <p:nvPr/>
        </p:nvSpPr>
        <p:spPr>
          <a:xfrm>
            <a:off x="29151597" y="1145123"/>
            <a:ext cx="13393410" cy="86177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lang="en-US" sz="5000" cap="none">
                <a:solidFill>
                  <a:srgbClr val="00A287"/>
                </a:solidFill>
                <a:latin typeface="Arial"/>
                <a:ea typeface="Arial"/>
                <a:cs typeface="Arial"/>
                <a:sym typeface="Arial"/>
              </a:rPr>
              <a:t>School of Computing &amp; Informational Sciences</a:t>
            </a:r>
            <a:endParaRPr/>
          </a:p>
        </p:txBody>
      </p:sp>
      <p:sp>
        <p:nvSpPr>
          <p:cNvPr id="90" name="Google Shape;90;p1"/>
          <p:cNvSpPr/>
          <p:nvPr/>
        </p:nvSpPr>
        <p:spPr>
          <a:xfrm>
            <a:off x="32791153" y="1955975"/>
            <a:ext cx="9725739" cy="86177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lang="en-US" sz="5000" cap="none">
                <a:solidFill>
                  <a:srgbClr val="00A287"/>
                </a:solidFill>
                <a:latin typeface="Arial"/>
                <a:ea typeface="Arial"/>
                <a:cs typeface="Arial"/>
                <a:sym typeface="Arial"/>
              </a:rPr>
              <a:t>Fall 2020 – Senior Project Design</a:t>
            </a:r>
            <a:endParaRPr/>
          </a:p>
        </p:txBody>
      </p:sp>
      <p:grpSp>
        <p:nvGrpSpPr>
          <p:cNvPr id="91" name="Google Shape;91;p1"/>
          <p:cNvGrpSpPr/>
          <p:nvPr/>
        </p:nvGrpSpPr>
        <p:grpSpPr>
          <a:xfrm>
            <a:off x="6409764" y="3905574"/>
            <a:ext cx="10551642" cy="7187264"/>
            <a:chOff x="6409764" y="6511636"/>
            <a:chExt cx="10551642" cy="7187264"/>
          </a:xfrm>
        </p:grpSpPr>
        <p:grpSp>
          <p:nvGrpSpPr>
            <p:cNvPr id="92" name="Google Shape;92;p1"/>
            <p:cNvGrpSpPr/>
            <p:nvPr/>
          </p:nvGrpSpPr>
          <p:grpSpPr>
            <a:xfrm>
              <a:off x="6409764" y="6511636"/>
              <a:ext cx="10551642" cy="1455934"/>
              <a:chOff x="6409764" y="6511636"/>
              <a:chExt cx="10551642" cy="1455934"/>
            </a:xfrm>
          </p:grpSpPr>
          <p:sp>
            <p:nvSpPr>
              <p:cNvPr id="93" name="Google Shape;93;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94" name="Google Shape;94;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The Problem</a:t>
                </a:r>
                <a:endParaRPr/>
              </a:p>
            </p:txBody>
          </p:sp>
        </p:grpSp>
        <p:sp>
          <p:nvSpPr>
            <p:cNvPr id="95" name="Google Shape;95;p1"/>
            <p:cNvSpPr txBox="1"/>
            <p:nvPr/>
          </p:nvSpPr>
          <p:spPr>
            <a:xfrm>
              <a:off x="6530200" y="8327467"/>
              <a:ext cx="10431206" cy="2383037"/>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The Pinecrest Police Department keeps track of their department’s minimum staffing needs through a paper-excel spreadsheet system. Though in use for quite some time, </a:t>
              </a:r>
              <a:r>
                <a:rPr b="1" lang="en-US" sz="3000" u="none">
                  <a:solidFill>
                    <a:schemeClr val="dk1"/>
                  </a:solidFill>
                  <a:latin typeface="Arial"/>
                  <a:ea typeface="Arial"/>
                  <a:cs typeface="Arial"/>
                  <a:sym typeface="Arial"/>
                </a:rPr>
                <a:t>their current system </a:t>
              </a:r>
              <a:r>
                <a:rPr lang="en-US" sz="3000">
                  <a:solidFill>
                    <a:schemeClr val="dk1"/>
                  </a:solidFill>
                </a:rPr>
                <a:t>has some pain points that could be improved upon</a:t>
              </a:r>
              <a:endParaRPr/>
            </a:p>
          </p:txBody>
        </p:sp>
        <p:sp>
          <p:nvSpPr>
            <p:cNvPr id="96" name="Google Shape;96;p1"/>
            <p:cNvSpPr/>
            <p:nvPr/>
          </p:nvSpPr>
          <p:spPr>
            <a:xfrm>
              <a:off x="6492712" y="10853647"/>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Information needs to be processed in a </a:t>
              </a:r>
              <a:r>
                <a:rPr b="1" lang="en-US" sz="3000" u="none">
                  <a:solidFill>
                    <a:srgbClr val="000000"/>
                  </a:solidFill>
                  <a:latin typeface="Arial"/>
                  <a:ea typeface="Arial"/>
                  <a:cs typeface="Arial"/>
                  <a:sym typeface="Arial"/>
                </a:rPr>
                <a:t>timely</a:t>
              </a:r>
              <a:r>
                <a:rPr b="0" lang="en-US" sz="3000" u="none">
                  <a:solidFill>
                    <a:srgbClr val="000000"/>
                  </a:solidFill>
                  <a:latin typeface="Arial"/>
                  <a:ea typeface="Arial"/>
                  <a:cs typeface="Arial"/>
                  <a:sym typeface="Arial"/>
                </a:rPr>
                <a:t> manner, despite being done </a:t>
              </a:r>
              <a:r>
                <a:rPr b="1" lang="en-US" sz="3000" u="none">
                  <a:solidFill>
                    <a:srgbClr val="000000"/>
                  </a:solidFill>
                  <a:latin typeface="Arial"/>
                  <a:ea typeface="Arial"/>
                  <a:cs typeface="Arial"/>
                  <a:sym typeface="Arial"/>
                </a:rPr>
                <a:t>manually</a:t>
              </a:r>
              <a:r>
                <a:rPr b="0" lang="en-US" sz="3000" u="none">
                  <a:solidFill>
                    <a:srgbClr val="000000"/>
                  </a:solidFill>
                  <a:latin typeface="Arial"/>
                  <a:ea typeface="Arial"/>
                  <a:cs typeface="Arial"/>
                  <a:sym typeface="Arial"/>
                </a:rPr>
                <a:t>.</a:t>
              </a:r>
              <a:endParaRPr/>
            </a:p>
          </p:txBody>
        </p:sp>
        <p:sp>
          <p:nvSpPr>
            <p:cNvPr id="97" name="Google Shape;97;p1"/>
            <p:cNvSpPr/>
            <p:nvPr/>
          </p:nvSpPr>
          <p:spPr>
            <a:xfrm>
              <a:off x="6495475" y="11997257"/>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If an officer is not responding or unavailable, the process needs to accommodate the officer, thus </a:t>
              </a:r>
              <a:r>
                <a:rPr b="1" lang="en-US" sz="3000" u="none">
                  <a:solidFill>
                    <a:srgbClr val="000000"/>
                  </a:solidFill>
                  <a:latin typeface="Arial"/>
                  <a:ea typeface="Arial"/>
                  <a:cs typeface="Arial"/>
                  <a:sym typeface="Arial"/>
                </a:rPr>
                <a:t>slowing</a:t>
              </a:r>
              <a:r>
                <a:rPr b="0" lang="en-US" sz="3000" u="none">
                  <a:solidFill>
                    <a:srgbClr val="000000"/>
                  </a:solidFill>
                  <a:latin typeface="Arial"/>
                  <a:ea typeface="Arial"/>
                  <a:cs typeface="Arial"/>
                  <a:sym typeface="Arial"/>
                </a:rPr>
                <a:t> it down.</a:t>
              </a:r>
              <a:endParaRPr/>
            </a:p>
          </p:txBody>
        </p:sp>
        <p:sp>
          <p:nvSpPr>
            <p:cNvPr id="98" name="Google Shape;98;p1"/>
            <p:cNvSpPr/>
            <p:nvPr/>
          </p:nvSpPr>
          <p:spPr>
            <a:xfrm>
              <a:off x="6492712" y="13144902"/>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The process can </a:t>
              </a:r>
              <a:r>
                <a:rPr b="1" lang="en-US" sz="3000" u="none">
                  <a:solidFill>
                    <a:srgbClr val="000000"/>
                  </a:solidFill>
                  <a:latin typeface="Arial"/>
                  <a:ea typeface="Arial"/>
                  <a:cs typeface="Arial"/>
                  <a:sym typeface="Arial"/>
                </a:rPr>
                <a:t>easily be automated</a:t>
              </a:r>
              <a:r>
                <a:rPr b="0" lang="en-US" sz="3000" u="none">
                  <a:solidFill>
                    <a:srgbClr val="000000"/>
                  </a:solidFill>
                  <a:latin typeface="Arial"/>
                  <a:ea typeface="Arial"/>
                  <a:cs typeface="Arial"/>
                  <a:sym typeface="Arial"/>
                </a:rPr>
                <a:t>, but it is not. </a:t>
              </a:r>
              <a:endParaRPr/>
            </a:p>
          </p:txBody>
        </p:sp>
      </p:grpSp>
      <p:grpSp>
        <p:nvGrpSpPr>
          <p:cNvPr id="99" name="Google Shape;99;p1"/>
          <p:cNvGrpSpPr/>
          <p:nvPr/>
        </p:nvGrpSpPr>
        <p:grpSpPr>
          <a:xfrm>
            <a:off x="19146453" y="3850458"/>
            <a:ext cx="10570386" cy="7035442"/>
            <a:chOff x="19146453" y="6456520"/>
            <a:chExt cx="10570386" cy="7035442"/>
          </a:xfrm>
        </p:grpSpPr>
        <p:grpSp>
          <p:nvGrpSpPr>
            <p:cNvPr id="100" name="Google Shape;100;p1"/>
            <p:cNvGrpSpPr/>
            <p:nvPr/>
          </p:nvGrpSpPr>
          <p:grpSpPr>
            <a:xfrm>
              <a:off x="19146453" y="6456520"/>
              <a:ext cx="10551642" cy="1455934"/>
              <a:chOff x="6409764" y="6511636"/>
              <a:chExt cx="10551642" cy="1455934"/>
            </a:xfrm>
          </p:grpSpPr>
          <p:sp>
            <p:nvSpPr>
              <p:cNvPr id="101" name="Google Shape;101;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02" name="Google Shape;102;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Current System</a:t>
                </a:r>
                <a:endParaRPr/>
              </a:p>
            </p:txBody>
          </p:sp>
        </p:grpSp>
        <p:sp>
          <p:nvSpPr>
            <p:cNvPr id="103" name="Google Shape;103;p1"/>
            <p:cNvSpPr txBox="1"/>
            <p:nvPr/>
          </p:nvSpPr>
          <p:spPr>
            <a:xfrm>
              <a:off x="19266889" y="8336618"/>
              <a:ext cx="10431206" cy="998042"/>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Currently, the department utilizes a </a:t>
              </a:r>
              <a:r>
                <a:rPr b="1" lang="en-US" sz="3000" u="none">
                  <a:solidFill>
                    <a:schemeClr val="dk1"/>
                  </a:solidFill>
                  <a:latin typeface="Arial"/>
                  <a:ea typeface="Arial"/>
                  <a:cs typeface="Arial"/>
                  <a:sym typeface="Arial"/>
                </a:rPr>
                <a:t>paper-excel spreadsheet system</a:t>
              </a:r>
              <a:r>
                <a:rPr b="0" lang="en-US" sz="3000" u="none">
                  <a:solidFill>
                    <a:schemeClr val="dk1"/>
                  </a:solidFill>
                  <a:latin typeface="Arial"/>
                  <a:ea typeface="Arial"/>
                  <a:cs typeface="Arial"/>
                  <a:sym typeface="Arial"/>
                </a:rPr>
                <a:t> to track it’s staffing needs.</a:t>
              </a:r>
              <a:endParaRPr/>
            </a:p>
          </p:txBody>
        </p:sp>
        <p:sp>
          <p:nvSpPr>
            <p:cNvPr id="104" name="Google Shape;104;p1"/>
            <p:cNvSpPr/>
            <p:nvPr/>
          </p:nvSpPr>
          <p:spPr>
            <a:xfrm>
              <a:off x="19266889" y="9481255"/>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An assigned sergeant oversees inputting and assigning the time slots in a schedule </a:t>
              </a:r>
              <a:r>
                <a:rPr b="1" lang="en-US" sz="3000" u="none">
                  <a:solidFill>
                    <a:srgbClr val="000000"/>
                  </a:solidFill>
                  <a:latin typeface="Arial"/>
                  <a:ea typeface="Arial"/>
                  <a:cs typeface="Arial"/>
                  <a:sym typeface="Arial"/>
                </a:rPr>
                <a:t>manually</a:t>
              </a:r>
              <a:r>
                <a:rPr b="0" lang="en-US" sz="3000" u="none">
                  <a:solidFill>
                    <a:srgbClr val="000000"/>
                  </a:solidFill>
                  <a:latin typeface="Arial"/>
                  <a:ea typeface="Arial"/>
                  <a:cs typeface="Arial"/>
                  <a:sym typeface="Arial"/>
                </a:rPr>
                <a:t>.</a:t>
              </a:r>
              <a:endParaRPr/>
            </a:p>
          </p:txBody>
        </p:sp>
        <p:sp>
          <p:nvSpPr>
            <p:cNvPr id="105" name="Google Shape;105;p1"/>
            <p:cNvSpPr/>
            <p:nvPr/>
          </p:nvSpPr>
          <p:spPr>
            <a:xfrm>
              <a:off x="19266889" y="10631938"/>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When bidding for slots begins, an officer </a:t>
              </a:r>
              <a:r>
                <a:rPr b="1" lang="en-US" sz="3000" u="none">
                  <a:solidFill>
                    <a:srgbClr val="000000"/>
                  </a:solidFill>
                  <a:latin typeface="Arial"/>
                  <a:ea typeface="Arial"/>
                  <a:cs typeface="Arial"/>
                  <a:sym typeface="Arial"/>
                </a:rPr>
                <a:t>must sign a document</a:t>
              </a:r>
              <a:r>
                <a:rPr b="0" lang="en-US" sz="3000" u="none">
                  <a:solidFill>
                    <a:srgbClr val="000000"/>
                  </a:solidFill>
                  <a:latin typeface="Arial"/>
                  <a:ea typeface="Arial"/>
                  <a:cs typeface="Arial"/>
                  <a:sym typeface="Arial"/>
                </a:rPr>
                <a:t> to confirm their selection.</a:t>
              </a:r>
              <a:endParaRPr/>
            </a:p>
          </p:txBody>
        </p:sp>
        <p:sp>
          <p:nvSpPr>
            <p:cNvPr id="106" name="Google Shape;106;p1"/>
            <p:cNvSpPr/>
            <p:nvPr/>
          </p:nvSpPr>
          <p:spPr>
            <a:xfrm>
              <a:off x="19266889" y="11782103"/>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An </a:t>
              </a:r>
              <a:r>
                <a:rPr b="1" lang="en-US" sz="3000" u="none">
                  <a:solidFill>
                    <a:srgbClr val="000000"/>
                  </a:solidFill>
                  <a:latin typeface="Arial"/>
                  <a:ea typeface="Arial"/>
                  <a:cs typeface="Arial"/>
                  <a:sym typeface="Arial"/>
                </a:rPr>
                <a:t>order</a:t>
              </a:r>
              <a:r>
                <a:rPr b="0" lang="en-US" sz="3000" u="none">
                  <a:solidFill>
                    <a:srgbClr val="000000"/>
                  </a:solidFill>
                  <a:latin typeface="Arial"/>
                  <a:ea typeface="Arial"/>
                  <a:cs typeface="Arial"/>
                  <a:sym typeface="Arial"/>
                </a:rPr>
                <a:t> determining which officer selects first exists. </a:t>
              </a:r>
              <a:endParaRPr/>
            </a:p>
          </p:txBody>
        </p:sp>
        <p:sp>
          <p:nvSpPr>
            <p:cNvPr id="107" name="Google Shape;107;p1"/>
            <p:cNvSpPr/>
            <p:nvPr/>
          </p:nvSpPr>
          <p:spPr>
            <a:xfrm>
              <a:off x="19796194" y="12476299"/>
              <a:ext cx="9883157"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Courier New"/>
                <a:buChar char="o"/>
              </a:pPr>
              <a:r>
                <a:rPr b="0" lang="en-US" sz="3000" u="none">
                  <a:solidFill>
                    <a:srgbClr val="000000"/>
                  </a:solidFill>
                  <a:latin typeface="Arial"/>
                  <a:ea typeface="Arial"/>
                  <a:cs typeface="Arial"/>
                  <a:sym typeface="Arial"/>
                </a:rPr>
                <a:t>If an officer is not present to sign, the sergeant will have </a:t>
              </a:r>
              <a:r>
                <a:rPr b="1" lang="en-US" sz="3000"/>
                <a:t>individually contact</a:t>
              </a:r>
              <a:r>
                <a:rPr lang="en-US" sz="3000"/>
                <a:t> missing officers</a:t>
              </a:r>
              <a:endParaRPr/>
            </a:p>
          </p:txBody>
        </p:sp>
      </p:grpSp>
      <p:grpSp>
        <p:nvGrpSpPr>
          <p:cNvPr id="108" name="Google Shape;108;p1"/>
          <p:cNvGrpSpPr/>
          <p:nvPr/>
        </p:nvGrpSpPr>
        <p:grpSpPr>
          <a:xfrm>
            <a:off x="31845655" y="3846542"/>
            <a:ext cx="10699352" cy="7110676"/>
            <a:chOff x="31845655" y="6452604"/>
            <a:chExt cx="10699352" cy="7110676"/>
          </a:xfrm>
        </p:grpSpPr>
        <p:grpSp>
          <p:nvGrpSpPr>
            <p:cNvPr id="109" name="Google Shape;109;p1"/>
            <p:cNvGrpSpPr/>
            <p:nvPr/>
          </p:nvGrpSpPr>
          <p:grpSpPr>
            <a:xfrm>
              <a:off x="31845655" y="6452604"/>
              <a:ext cx="10551642" cy="1455934"/>
              <a:chOff x="6409764" y="6511636"/>
              <a:chExt cx="10551642" cy="1455934"/>
            </a:xfrm>
          </p:grpSpPr>
          <p:sp>
            <p:nvSpPr>
              <p:cNvPr id="110" name="Google Shape;110;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11" name="Google Shape;111;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Our Solution</a:t>
                </a:r>
                <a:endParaRPr/>
              </a:p>
            </p:txBody>
          </p:sp>
        </p:grpSp>
        <p:sp>
          <p:nvSpPr>
            <p:cNvPr id="112" name="Google Shape;112;p1"/>
            <p:cNvSpPr txBox="1"/>
            <p:nvPr/>
          </p:nvSpPr>
          <p:spPr>
            <a:xfrm>
              <a:off x="32095056" y="8336618"/>
              <a:ext cx="10431206" cy="998042"/>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To solve this predicament, we created a </a:t>
              </a:r>
              <a:r>
                <a:rPr b="1" lang="en-US" sz="3000" u="none">
                  <a:solidFill>
                    <a:schemeClr val="dk1"/>
                  </a:solidFill>
                  <a:latin typeface="Arial"/>
                  <a:ea typeface="Arial"/>
                  <a:cs typeface="Arial"/>
                  <a:sym typeface="Arial"/>
                </a:rPr>
                <a:t>user-friendly</a:t>
              </a:r>
              <a:r>
                <a:rPr b="0" lang="en-US" sz="3000" u="none">
                  <a:solidFill>
                    <a:schemeClr val="dk1"/>
                  </a:solidFill>
                  <a:latin typeface="Arial"/>
                  <a:ea typeface="Arial"/>
                  <a:cs typeface="Arial"/>
                  <a:sym typeface="Arial"/>
                </a:rPr>
                <a:t>, responsive dashboard. The goals of the dashboards are to…</a:t>
              </a:r>
              <a:endParaRPr/>
            </a:p>
          </p:txBody>
        </p:sp>
        <p:sp>
          <p:nvSpPr>
            <p:cNvPr id="113" name="Google Shape;113;p1"/>
            <p:cNvSpPr/>
            <p:nvPr/>
          </p:nvSpPr>
          <p:spPr>
            <a:xfrm>
              <a:off x="32051700" y="9475521"/>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Automate the current schedule bidding process and make it easier to view an officer’s current shifts</a:t>
              </a:r>
              <a:endParaRPr/>
            </a:p>
          </p:txBody>
        </p:sp>
        <p:sp>
          <p:nvSpPr>
            <p:cNvPr id="114" name="Google Shape;114;p1"/>
            <p:cNvSpPr/>
            <p:nvPr/>
          </p:nvSpPr>
          <p:spPr>
            <a:xfrm>
              <a:off x="32051700" y="10649544"/>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Allow an admin to create, edit or delete positions, schedules, shifts, skills, time slots and users</a:t>
              </a:r>
              <a:endParaRPr/>
            </a:p>
          </p:txBody>
        </p:sp>
        <p:sp>
          <p:nvSpPr>
            <p:cNvPr id="115" name="Google Shape;115;p1"/>
            <p:cNvSpPr/>
            <p:nvPr/>
          </p:nvSpPr>
          <p:spPr>
            <a:xfrm>
              <a:off x="32066941" y="11828269"/>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Allow a user to view their upcoming shifts as well as their information in the database</a:t>
              </a:r>
              <a:endParaRPr/>
            </a:p>
          </p:txBody>
        </p:sp>
        <p:sp>
          <p:nvSpPr>
            <p:cNvPr id="116" name="Google Shape;116;p1"/>
            <p:cNvSpPr/>
            <p:nvPr/>
          </p:nvSpPr>
          <p:spPr>
            <a:xfrm>
              <a:off x="32095056" y="13009282"/>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Provide read-only access to dispatchers</a:t>
              </a:r>
              <a:endParaRPr/>
            </a:p>
          </p:txBody>
        </p:sp>
      </p:grpSp>
      <p:grpSp>
        <p:nvGrpSpPr>
          <p:cNvPr id="117" name="Google Shape;117;p1"/>
          <p:cNvGrpSpPr/>
          <p:nvPr/>
        </p:nvGrpSpPr>
        <p:grpSpPr>
          <a:xfrm>
            <a:off x="6391020" y="11652068"/>
            <a:ext cx="10551642" cy="10181630"/>
            <a:chOff x="6391020" y="14617688"/>
            <a:chExt cx="10551642" cy="10181630"/>
          </a:xfrm>
        </p:grpSpPr>
        <p:grpSp>
          <p:nvGrpSpPr>
            <p:cNvPr id="118" name="Google Shape;118;p1"/>
            <p:cNvGrpSpPr/>
            <p:nvPr/>
          </p:nvGrpSpPr>
          <p:grpSpPr>
            <a:xfrm>
              <a:off x="6391020" y="14617688"/>
              <a:ext cx="10551642" cy="1455934"/>
              <a:chOff x="6409764" y="6511636"/>
              <a:chExt cx="10551642" cy="1455934"/>
            </a:xfrm>
          </p:grpSpPr>
          <p:sp>
            <p:nvSpPr>
              <p:cNvPr id="119" name="Google Shape;119;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20" name="Google Shape;120;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500">
                    <a:solidFill>
                      <a:schemeClr val="lt1"/>
                    </a:solidFill>
                    <a:latin typeface="Arial Black"/>
                    <a:ea typeface="Arial Black"/>
                    <a:cs typeface="Arial Black"/>
                    <a:sym typeface="Arial Black"/>
                  </a:rPr>
                  <a:t>Our Object Design</a:t>
                </a:r>
                <a:endParaRPr b="0" sz="5500" cap="none">
                  <a:solidFill>
                    <a:schemeClr val="lt1"/>
                  </a:solidFill>
                  <a:latin typeface="Arial Black"/>
                  <a:ea typeface="Arial Black"/>
                  <a:cs typeface="Arial Black"/>
                  <a:sym typeface="Arial Black"/>
                </a:endParaRPr>
              </a:p>
            </p:txBody>
          </p:sp>
        </p:grpSp>
        <p:pic>
          <p:nvPicPr>
            <p:cNvPr descr="A close up of a map&#10;&#10;Description automatically generated" id="121" name="Google Shape;121;p1"/>
            <p:cNvPicPr preferRelativeResize="0"/>
            <p:nvPr/>
          </p:nvPicPr>
          <p:blipFill rotWithShape="1">
            <a:blip r:embed="rId5">
              <a:alphaModFix/>
            </a:blip>
            <a:srcRect b="0" l="0" r="0" t="7370"/>
            <a:stretch/>
          </p:blipFill>
          <p:spPr>
            <a:xfrm>
              <a:off x="6574475" y="16179020"/>
              <a:ext cx="9878624" cy="6788325"/>
            </a:xfrm>
            <a:prstGeom prst="rect">
              <a:avLst/>
            </a:prstGeom>
            <a:noFill/>
            <a:ln>
              <a:noFill/>
            </a:ln>
          </p:spPr>
        </p:pic>
        <p:sp>
          <p:nvSpPr>
            <p:cNvPr id="122" name="Google Shape;122;p1"/>
            <p:cNvSpPr/>
            <p:nvPr/>
          </p:nvSpPr>
          <p:spPr>
            <a:xfrm>
              <a:off x="6428508" y="23322119"/>
              <a:ext cx="10170600" cy="147720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000" u="none">
                  <a:solidFill>
                    <a:srgbClr val="004237"/>
                  </a:solidFill>
                  <a:latin typeface="Arial"/>
                  <a:ea typeface="Arial"/>
                  <a:cs typeface="Arial"/>
                  <a:sym typeface="Arial"/>
                </a:rPr>
                <a:t>Figure 1 </a:t>
              </a:r>
              <a:r>
                <a:rPr b="0" lang="en-US" sz="3000" u="none">
                  <a:solidFill>
                    <a:srgbClr val="004237"/>
                  </a:solidFill>
                  <a:latin typeface="Arial"/>
                  <a:ea typeface="Arial"/>
                  <a:cs typeface="Arial"/>
                  <a:sym typeface="Arial"/>
                </a:rPr>
                <a:t>: A general use-case diagram for our entire application. The main functionality of our application can be seen here. M</a:t>
              </a:r>
              <a:r>
                <a:rPr lang="en-US" sz="3000">
                  <a:solidFill>
                    <a:srgbClr val="004237"/>
                  </a:solidFill>
                </a:rPr>
                <a:t>y main contributions were focused on CRUD Skills and Crud Timeslots via the notes feature but I also did work on CRUD Users and Schedules via the emails functionality.</a:t>
              </a:r>
              <a:endParaRPr/>
            </a:p>
          </p:txBody>
        </p:sp>
      </p:grpSp>
      <p:grpSp>
        <p:nvGrpSpPr>
          <p:cNvPr id="123" name="Google Shape;123;p1"/>
          <p:cNvGrpSpPr/>
          <p:nvPr/>
        </p:nvGrpSpPr>
        <p:grpSpPr>
          <a:xfrm>
            <a:off x="19127709" y="11624661"/>
            <a:ext cx="10551642" cy="10775472"/>
            <a:chOff x="19127709" y="14562572"/>
            <a:chExt cx="10551642" cy="10775472"/>
          </a:xfrm>
        </p:grpSpPr>
        <p:grpSp>
          <p:nvGrpSpPr>
            <p:cNvPr id="124" name="Google Shape;124;p1"/>
            <p:cNvGrpSpPr/>
            <p:nvPr/>
          </p:nvGrpSpPr>
          <p:grpSpPr>
            <a:xfrm>
              <a:off x="19127709" y="14562572"/>
              <a:ext cx="10551642" cy="1455934"/>
              <a:chOff x="6409764" y="6511636"/>
              <a:chExt cx="10551642" cy="1455934"/>
            </a:xfrm>
          </p:grpSpPr>
          <p:sp>
            <p:nvSpPr>
              <p:cNvPr id="125" name="Google Shape;12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26" name="Google Shape;12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Our System Design</a:t>
                </a:r>
                <a:endParaRPr/>
              </a:p>
            </p:txBody>
          </p:sp>
        </p:grpSp>
        <p:sp>
          <p:nvSpPr>
            <p:cNvPr id="127" name="Google Shape;127;p1"/>
            <p:cNvSpPr/>
            <p:nvPr/>
          </p:nvSpPr>
          <p:spPr>
            <a:xfrm>
              <a:off x="24703538" y="21092231"/>
              <a:ext cx="4259207"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600" u="none">
                  <a:solidFill>
                    <a:srgbClr val="004237"/>
                  </a:solidFill>
                  <a:latin typeface="Arial Black"/>
                  <a:ea typeface="Arial Black"/>
                  <a:cs typeface="Arial Black"/>
                  <a:sym typeface="Arial Black"/>
                </a:rPr>
                <a:t>Our Frontend</a:t>
              </a:r>
              <a:endParaRPr b="0" sz="1000" u="none">
                <a:solidFill>
                  <a:srgbClr val="004237"/>
                </a:solidFill>
                <a:latin typeface="Arial Black"/>
                <a:ea typeface="Arial Black"/>
                <a:cs typeface="Arial Black"/>
                <a:sym typeface="Arial Black"/>
              </a:endParaRPr>
            </a:p>
          </p:txBody>
        </p:sp>
        <p:cxnSp>
          <p:nvCxnSpPr>
            <p:cNvPr id="128" name="Google Shape;128;p1"/>
            <p:cNvCxnSpPr/>
            <p:nvPr/>
          </p:nvCxnSpPr>
          <p:spPr>
            <a:xfrm flipH="1">
              <a:off x="22839507" y="20909198"/>
              <a:ext cx="426863" cy="829683"/>
            </a:xfrm>
            <a:prstGeom prst="straightConnector1">
              <a:avLst/>
            </a:prstGeom>
            <a:noFill/>
            <a:ln cap="flat" cmpd="sng" w="76200">
              <a:solidFill>
                <a:srgbClr val="004237"/>
              </a:solidFill>
              <a:prstDash val="solid"/>
              <a:miter lim="800000"/>
              <a:headEnd len="sm" w="sm" type="none"/>
              <a:tailEnd len="med" w="med" type="triangle"/>
            </a:ln>
          </p:spPr>
        </p:cxnSp>
        <p:grpSp>
          <p:nvGrpSpPr>
            <p:cNvPr id="129" name="Google Shape;129;p1"/>
            <p:cNvGrpSpPr/>
            <p:nvPr/>
          </p:nvGrpSpPr>
          <p:grpSpPr>
            <a:xfrm>
              <a:off x="19972226" y="21977010"/>
              <a:ext cx="8336413" cy="3361034"/>
              <a:chOff x="22699072" y="24537411"/>
              <a:chExt cx="8336413" cy="3361034"/>
            </a:xfrm>
          </p:grpSpPr>
          <p:sp>
            <p:nvSpPr>
              <p:cNvPr id="130" name="Google Shape;130;p1"/>
              <p:cNvSpPr/>
              <p:nvPr/>
            </p:nvSpPr>
            <p:spPr>
              <a:xfrm>
                <a:off x="23074172" y="24537411"/>
                <a:ext cx="7961313" cy="3361034"/>
              </a:xfrm>
              <a:prstGeom prst="rect">
                <a:avLst/>
              </a:prstGeom>
              <a:noFill/>
              <a:ln cap="flat" cmpd="sng" w="76200">
                <a:solidFill>
                  <a:srgbClr val="00B49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React (web framework) - Wikipedia" id="131" name="Google Shape;131;p1"/>
              <p:cNvPicPr preferRelativeResize="0"/>
              <p:nvPr/>
            </p:nvPicPr>
            <p:blipFill rotWithShape="1">
              <a:blip r:embed="rId6">
                <a:alphaModFix/>
              </a:blip>
              <a:srcRect b="0" l="0" r="0" t="0"/>
              <a:stretch/>
            </p:blipFill>
            <p:spPr>
              <a:xfrm>
                <a:off x="22699072" y="24680245"/>
                <a:ext cx="4395383" cy="3106177"/>
              </a:xfrm>
              <a:prstGeom prst="rect">
                <a:avLst/>
              </a:prstGeom>
              <a:noFill/>
              <a:ln>
                <a:noFill/>
              </a:ln>
            </p:spPr>
          </p:pic>
          <p:pic>
            <p:nvPicPr>
              <p:cNvPr id="132" name="Google Shape;132;p1"/>
              <p:cNvPicPr preferRelativeResize="0"/>
              <p:nvPr/>
            </p:nvPicPr>
            <p:blipFill rotWithShape="1">
              <a:blip r:embed="rId7">
                <a:alphaModFix/>
              </a:blip>
              <a:srcRect b="0" l="0" r="0" t="0"/>
              <a:stretch/>
            </p:blipFill>
            <p:spPr>
              <a:xfrm>
                <a:off x="29125947" y="25081581"/>
                <a:ext cx="1216387" cy="969055"/>
              </a:xfrm>
              <a:prstGeom prst="rect">
                <a:avLst/>
              </a:prstGeom>
              <a:noFill/>
              <a:ln>
                <a:noFill/>
              </a:ln>
            </p:spPr>
          </p:pic>
          <p:pic>
            <p:nvPicPr>
              <p:cNvPr descr="Typescript Icon of Flat style - Available in SVG, PNG, EPS, AI ..." id="133" name="Google Shape;133;p1"/>
              <p:cNvPicPr preferRelativeResize="0"/>
              <p:nvPr/>
            </p:nvPicPr>
            <p:blipFill rotWithShape="1">
              <a:blip r:embed="rId8">
                <a:alphaModFix/>
              </a:blip>
              <a:srcRect b="0" l="0" r="0" t="0"/>
              <a:stretch/>
            </p:blipFill>
            <p:spPr>
              <a:xfrm>
                <a:off x="27120384" y="24978152"/>
                <a:ext cx="1099577" cy="1099577"/>
              </a:xfrm>
              <a:prstGeom prst="rect">
                <a:avLst/>
              </a:prstGeom>
              <a:noFill/>
              <a:ln>
                <a:noFill/>
              </a:ln>
            </p:spPr>
          </p:pic>
          <p:pic>
            <p:nvPicPr>
              <p:cNvPr id="134" name="Google Shape;134;p1"/>
              <p:cNvPicPr preferRelativeResize="0"/>
              <p:nvPr/>
            </p:nvPicPr>
            <p:blipFill rotWithShape="1">
              <a:blip r:embed="rId9">
                <a:alphaModFix/>
              </a:blip>
              <a:srcRect b="0" l="0" r="0" t="0"/>
              <a:stretch/>
            </p:blipFill>
            <p:spPr>
              <a:xfrm>
                <a:off x="27973381" y="26240403"/>
                <a:ext cx="1760761" cy="1377006"/>
              </a:xfrm>
              <a:prstGeom prst="rect">
                <a:avLst/>
              </a:prstGeom>
              <a:noFill/>
              <a:ln>
                <a:noFill/>
              </a:ln>
            </p:spPr>
          </p:pic>
        </p:grpSp>
        <p:grpSp>
          <p:nvGrpSpPr>
            <p:cNvPr id="135" name="Google Shape;135;p1"/>
            <p:cNvGrpSpPr/>
            <p:nvPr/>
          </p:nvGrpSpPr>
          <p:grpSpPr>
            <a:xfrm>
              <a:off x="20347327" y="16531013"/>
              <a:ext cx="8735080" cy="4202565"/>
              <a:chOff x="20347327" y="16531013"/>
              <a:chExt cx="8735080" cy="4202565"/>
            </a:xfrm>
          </p:grpSpPr>
          <p:sp>
            <p:nvSpPr>
              <p:cNvPr id="136" name="Google Shape;136;p1"/>
              <p:cNvSpPr/>
              <p:nvPr/>
            </p:nvSpPr>
            <p:spPr>
              <a:xfrm>
                <a:off x="20347327" y="17372544"/>
                <a:ext cx="7961313" cy="3361034"/>
              </a:xfrm>
              <a:prstGeom prst="rect">
                <a:avLst/>
              </a:prstGeom>
              <a:noFill/>
              <a:ln cap="flat" cmpd="sng" w="76200">
                <a:solidFill>
                  <a:srgbClr val="00B49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logo&#10;&#10;Description automatically generated" id="137" name="Google Shape;137;p1"/>
              <p:cNvPicPr preferRelativeResize="0"/>
              <p:nvPr/>
            </p:nvPicPr>
            <p:blipFill rotWithShape="1">
              <a:blip r:embed="rId10">
                <a:alphaModFix/>
              </a:blip>
              <a:srcRect b="11573" l="6889" r="7555" t="10997"/>
              <a:stretch/>
            </p:blipFill>
            <p:spPr>
              <a:xfrm>
                <a:off x="20547353" y="16579244"/>
                <a:ext cx="3072389" cy="1337120"/>
              </a:xfrm>
              <a:prstGeom prst="rect">
                <a:avLst/>
              </a:prstGeom>
              <a:noFill/>
              <a:ln>
                <a:noFill/>
              </a:ln>
            </p:spPr>
          </p:pic>
          <p:sp>
            <p:nvSpPr>
              <p:cNvPr id="138" name="Google Shape;138;p1"/>
              <p:cNvSpPr/>
              <p:nvPr/>
            </p:nvSpPr>
            <p:spPr>
              <a:xfrm>
                <a:off x="24736273" y="16531013"/>
                <a:ext cx="4346133"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600" u="none">
                    <a:solidFill>
                      <a:srgbClr val="004237"/>
                    </a:solidFill>
                    <a:latin typeface="Arial Black"/>
                    <a:ea typeface="Arial Black"/>
                    <a:cs typeface="Arial Black"/>
                    <a:sym typeface="Arial Black"/>
                  </a:rPr>
                  <a:t>Our Backend</a:t>
                </a:r>
                <a:endParaRPr b="0" sz="1000" u="none">
                  <a:solidFill>
                    <a:srgbClr val="004237"/>
                  </a:solidFill>
                  <a:latin typeface="Arial Black"/>
                  <a:ea typeface="Arial Black"/>
                  <a:cs typeface="Arial Black"/>
                  <a:sym typeface="Arial Black"/>
                </a:endParaRPr>
              </a:p>
            </p:txBody>
          </p:sp>
          <p:pic>
            <p:nvPicPr>
              <p:cNvPr descr="Rust Programming Language" id="139" name="Google Shape;139;p1"/>
              <p:cNvPicPr preferRelativeResize="0"/>
              <p:nvPr/>
            </p:nvPicPr>
            <p:blipFill rotWithShape="1">
              <a:blip r:embed="rId11">
                <a:alphaModFix/>
              </a:blip>
              <a:srcRect b="0" l="0" r="0" t="0"/>
              <a:stretch/>
            </p:blipFill>
            <p:spPr>
              <a:xfrm>
                <a:off x="20642263" y="18497605"/>
                <a:ext cx="3938014" cy="1969007"/>
              </a:xfrm>
              <a:prstGeom prst="rect">
                <a:avLst/>
              </a:prstGeom>
              <a:noFill/>
              <a:ln>
                <a:noFill/>
              </a:ln>
            </p:spPr>
          </p:pic>
          <p:pic>
            <p:nvPicPr>
              <p:cNvPr descr="rocket - Rust" id="140" name="Google Shape;140;p1"/>
              <p:cNvPicPr preferRelativeResize="0"/>
              <p:nvPr/>
            </p:nvPicPr>
            <p:blipFill rotWithShape="1">
              <a:blip r:embed="rId12">
                <a:alphaModFix/>
              </a:blip>
              <a:srcRect b="0" l="0" r="0" t="0"/>
              <a:stretch/>
            </p:blipFill>
            <p:spPr>
              <a:xfrm>
                <a:off x="25035580" y="19354566"/>
                <a:ext cx="950888" cy="950888"/>
              </a:xfrm>
              <a:prstGeom prst="rect">
                <a:avLst/>
              </a:prstGeom>
              <a:noFill/>
              <a:ln>
                <a:noFill/>
              </a:ln>
            </p:spPr>
          </p:pic>
          <p:pic>
            <p:nvPicPr>
              <p:cNvPr descr="diesel - crates.io: Rust Package Registry" id="141" name="Google Shape;141;p1"/>
              <p:cNvPicPr preferRelativeResize="0"/>
              <p:nvPr/>
            </p:nvPicPr>
            <p:blipFill rotWithShape="1">
              <a:blip r:embed="rId13">
                <a:alphaModFix/>
              </a:blip>
              <a:srcRect b="0" l="0" r="0" t="0"/>
              <a:stretch/>
            </p:blipFill>
            <p:spPr>
              <a:xfrm>
                <a:off x="26599356" y="19115691"/>
                <a:ext cx="981354" cy="1275761"/>
              </a:xfrm>
              <a:prstGeom prst="rect">
                <a:avLst/>
              </a:prstGeom>
              <a:noFill/>
              <a:ln>
                <a:noFill/>
              </a:ln>
            </p:spPr>
          </p:pic>
          <p:pic>
            <p:nvPicPr>
              <p:cNvPr descr="Mailserver: PostgreSQL Configuration - Part 3 - Devin's Tech Blog" id="142" name="Google Shape;142;p1"/>
              <p:cNvPicPr preferRelativeResize="0"/>
              <p:nvPr/>
            </p:nvPicPr>
            <p:blipFill rotWithShape="1">
              <a:blip r:embed="rId14">
                <a:alphaModFix/>
              </a:blip>
              <a:srcRect b="0" l="0" r="0" t="0"/>
              <a:stretch/>
            </p:blipFill>
            <p:spPr>
              <a:xfrm>
                <a:off x="24545764" y="17564013"/>
                <a:ext cx="3162300" cy="1447800"/>
              </a:xfrm>
              <a:prstGeom prst="rect">
                <a:avLst/>
              </a:prstGeom>
              <a:noFill/>
              <a:ln>
                <a:noFill/>
              </a:ln>
            </p:spPr>
          </p:pic>
        </p:grpSp>
      </p:grpSp>
      <p:grpSp>
        <p:nvGrpSpPr>
          <p:cNvPr id="143" name="Google Shape;143;p1"/>
          <p:cNvGrpSpPr/>
          <p:nvPr/>
        </p:nvGrpSpPr>
        <p:grpSpPr>
          <a:xfrm>
            <a:off x="31826911" y="11593036"/>
            <a:ext cx="10551642" cy="11049898"/>
            <a:chOff x="31826911" y="14558656"/>
            <a:chExt cx="10551642" cy="11049898"/>
          </a:xfrm>
        </p:grpSpPr>
        <p:grpSp>
          <p:nvGrpSpPr>
            <p:cNvPr id="144" name="Google Shape;144;p1"/>
            <p:cNvGrpSpPr/>
            <p:nvPr/>
          </p:nvGrpSpPr>
          <p:grpSpPr>
            <a:xfrm>
              <a:off x="31826911" y="14558656"/>
              <a:ext cx="10551642" cy="1455934"/>
              <a:chOff x="6409764" y="6511636"/>
              <a:chExt cx="10551642" cy="1455934"/>
            </a:xfrm>
          </p:grpSpPr>
          <p:sp>
            <p:nvSpPr>
              <p:cNvPr id="145" name="Google Shape;14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46" name="Google Shape;14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Verification</a:t>
                </a:r>
                <a:endParaRPr/>
              </a:p>
            </p:txBody>
          </p:sp>
        </p:grpSp>
        <p:sp>
          <p:nvSpPr>
            <p:cNvPr id="147" name="Google Shape;147;p1"/>
            <p:cNvSpPr/>
            <p:nvPr/>
          </p:nvSpPr>
          <p:spPr>
            <a:xfrm>
              <a:off x="35745650" y="16672738"/>
              <a:ext cx="6396172" cy="193899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lang="en-US" sz="3000" u="none">
                  <a:solidFill>
                    <a:srgbClr val="004237"/>
                  </a:solidFill>
                  <a:latin typeface="Arial"/>
                  <a:ea typeface="Arial"/>
                  <a:cs typeface="Arial"/>
                  <a:sym typeface="Arial"/>
                </a:rPr>
                <a:t>Our </a:t>
              </a:r>
              <a:r>
                <a:rPr b="1" lang="en-US" sz="3000" u="none">
                  <a:solidFill>
                    <a:srgbClr val="004237"/>
                  </a:solidFill>
                  <a:latin typeface="Arial"/>
                  <a:ea typeface="Arial"/>
                  <a:cs typeface="Arial"/>
                  <a:sym typeface="Arial"/>
                </a:rPr>
                <a:t>backend</a:t>
              </a:r>
              <a:r>
                <a:rPr b="0" lang="en-US" sz="3000" u="none">
                  <a:solidFill>
                    <a:srgbClr val="004237"/>
                  </a:solidFill>
                  <a:latin typeface="Arial"/>
                  <a:ea typeface="Arial"/>
                  <a:cs typeface="Arial"/>
                  <a:sym typeface="Arial"/>
                </a:rPr>
                <a:t> components, such as the API, were tested using the built-in </a:t>
              </a:r>
              <a:r>
                <a:rPr b="1" lang="en-US" sz="3000" u="none">
                  <a:solidFill>
                    <a:srgbClr val="004237"/>
                  </a:solidFill>
                  <a:latin typeface="Arial"/>
                  <a:ea typeface="Arial"/>
                  <a:cs typeface="Arial"/>
                  <a:sym typeface="Arial"/>
                </a:rPr>
                <a:t>Rust testing system</a:t>
              </a:r>
              <a:r>
                <a:rPr b="0" lang="en-US" sz="3000" u="none">
                  <a:solidFill>
                    <a:srgbClr val="004237"/>
                  </a:solidFill>
                  <a:latin typeface="Arial"/>
                  <a:ea typeface="Arial"/>
                  <a:cs typeface="Arial"/>
                  <a:sym typeface="Arial"/>
                </a:rPr>
                <a:t>. The testing coverage about 95%.</a:t>
              </a:r>
              <a:endParaRPr/>
            </a:p>
          </p:txBody>
        </p:sp>
        <p:pic>
          <p:nvPicPr>
            <p:cNvPr descr="Rust (programming language) - Wikipedia" id="148" name="Google Shape;148;p1"/>
            <p:cNvPicPr preferRelativeResize="0"/>
            <p:nvPr/>
          </p:nvPicPr>
          <p:blipFill rotWithShape="1">
            <a:blip r:embed="rId15">
              <a:alphaModFix/>
            </a:blip>
            <a:srcRect b="0" l="0" r="0" t="0"/>
            <a:stretch/>
          </p:blipFill>
          <p:spPr>
            <a:xfrm>
              <a:off x="32188753" y="16531114"/>
              <a:ext cx="3290843" cy="2198882"/>
            </a:xfrm>
            <a:prstGeom prst="rect">
              <a:avLst/>
            </a:prstGeom>
            <a:noFill/>
            <a:ln>
              <a:noFill/>
            </a:ln>
          </p:spPr>
        </p:pic>
        <p:sp>
          <p:nvSpPr>
            <p:cNvPr id="149" name="Google Shape;149;p1"/>
            <p:cNvSpPr/>
            <p:nvPr/>
          </p:nvSpPr>
          <p:spPr>
            <a:xfrm>
              <a:off x="35777381" y="19637870"/>
              <a:ext cx="6396172" cy="193899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lang="en-US" sz="3000" u="none">
                  <a:solidFill>
                    <a:srgbClr val="004237"/>
                  </a:solidFill>
                  <a:latin typeface="Arial"/>
                  <a:ea typeface="Arial"/>
                  <a:cs typeface="Arial"/>
                  <a:sym typeface="Arial"/>
                </a:rPr>
                <a:t>Our </a:t>
              </a:r>
              <a:r>
                <a:rPr b="1" lang="en-US" sz="3000" u="none">
                  <a:solidFill>
                    <a:srgbClr val="004237"/>
                  </a:solidFill>
                  <a:latin typeface="Arial"/>
                  <a:ea typeface="Arial"/>
                  <a:cs typeface="Arial"/>
                  <a:sym typeface="Arial"/>
                </a:rPr>
                <a:t>frontend</a:t>
              </a:r>
              <a:r>
                <a:rPr b="0" lang="en-US" sz="3000" u="none">
                  <a:solidFill>
                    <a:srgbClr val="004237"/>
                  </a:solidFill>
                  <a:latin typeface="Arial"/>
                  <a:ea typeface="Arial"/>
                  <a:cs typeface="Arial"/>
                  <a:sym typeface="Arial"/>
                </a:rPr>
                <a:t> components were tested using </a:t>
              </a:r>
              <a:r>
                <a:rPr b="1" lang="en-US" sz="3000" u="none">
                  <a:solidFill>
                    <a:srgbClr val="004237"/>
                  </a:solidFill>
                  <a:latin typeface="Arial"/>
                  <a:ea typeface="Arial"/>
                  <a:cs typeface="Arial"/>
                  <a:sym typeface="Arial"/>
                </a:rPr>
                <a:t>Jest </a:t>
              </a:r>
              <a:r>
                <a:rPr b="0" lang="en-US" sz="3000" u="none">
                  <a:solidFill>
                    <a:srgbClr val="004237"/>
                  </a:solidFill>
                  <a:latin typeface="Arial"/>
                  <a:ea typeface="Arial"/>
                  <a:cs typeface="Arial"/>
                  <a:sym typeface="Arial"/>
                </a:rPr>
                <a:t>and</a:t>
              </a:r>
              <a:r>
                <a:rPr b="1" lang="en-US" sz="3000" u="none">
                  <a:solidFill>
                    <a:srgbClr val="004237"/>
                  </a:solidFill>
                  <a:latin typeface="Arial"/>
                  <a:ea typeface="Arial"/>
                  <a:cs typeface="Arial"/>
                  <a:sym typeface="Arial"/>
                </a:rPr>
                <a:t> React’s </a:t>
              </a:r>
              <a:r>
                <a:rPr b="0" lang="en-US" sz="3000" u="none">
                  <a:solidFill>
                    <a:srgbClr val="004237"/>
                  </a:solidFill>
                  <a:latin typeface="Arial"/>
                  <a:ea typeface="Arial"/>
                  <a:cs typeface="Arial"/>
                  <a:sym typeface="Arial"/>
                </a:rPr>
                <a:t>new testing utilities. The testing coverage is about 90%.</a:t>
              </a:r>
              <a:endParaRPr/>
            </a:p>
          </p:txBody>
        </p:sp>
        <p:pic>
          <p:nvPicPr>
            <p:cNvPr id="150" name="Google Shape;150;p1"/>
            <p:cNvPicPr preferRelativeResize="0"/>
            <p:nvPr/>
          </p:nvPicPr>
          <p:blipFill rotWithShape="1">
            <a:blip r:embed="rId16">
              <a:alphaModFix/>
            </a:blip>
            <a:srcRect b="0" l="0" r="0" t="0"/>
            <a:stretch/>
          </p:blipFill>
          <p:spPr>
            <a:xfrm>
              <a:off x="32688234" y="19545814"/>
              <a:ext cx="2063345" cy="2275748"/>
            </a:xfrm>
            <a:prstGeom prst="rect">
              <a:avLst/>
            </a:prstGeom>
            <a:noFill/>
            <a:ln>
              <a:noFill/>
            </a:ln>
          </p:spPr>
        </p:pic>
        <p:sp>
          <p:nvSpPr>
            <p:cNvPr id="151" name="Google Shape;151;p1"/>
            <p:cNvSpPr/>
            <p:nvPr/>
          </p:nvSpPr>
          <p:spPr>
            <a:xfrm>
              <a:off x="35777381" y="22795823"/>
              <a:ext cx="6396172"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lang="en-US" sz="3000" u="none">
                  <a:solidFill>
                    <a:srgbClr val="004237"/>
                  </a:solidFill>
                  <a:latin typeface="Arial"/>
                  <a:ea typeface="Arial"/>
                  <a:cs typeface="Arial"/>
                  <a:sym typeface="Arial"/>
                </a:rPr>
                <a:t>Our </a:t>
              </a:r>
              <a:r>
                <a:rPr b="1" lang="en-US" sz="3000" u="none">
                  <a:solidFill>
                    <a:srgbClr val="004237"/>
                  </a:solidFill>
                  <a:latin typeface="Arial"/>
                  <a:ea typeface="Arial"/>
                  <a:cs typeface="Arial"/>
                  <a:sym typeface="Arial"/>
                </a:rPr>
                <a:t>end-to-end integration </a:t>
              </a:r>
              <a:r>
                <a:rPr b="0" lang="en-US" sz="3000" u="none">
                  <a:solidFill>
                    <a:srgbClr val="004237"/>
                  </a:solidFill>
                  <a:latin typeface="Arial"/>
                  <a:ea typeface="Arial"/>
                  <a:cs typeface="Arial"/>
                  <a:sym typeface="Arial"/>
                </a:rPr>
                <a:t>testing was done using Nightwatch.js. The testing coverage is about 90%.</a:t>
              </a:r>
              <a:endParaRPr/>
            </a:p>
          </p:txBody>
        </p:sp>
        <p:pic>
          <p:nvPicPr>
            <p:cNvPr descr="Nightwatch.js | Node.js powered End-to-End testing framework" id="152" name="Google Shape;152;p1"/>
            <p:cNvPicPr preferRelativeResize="0"/>
            <p:nvPr/>
          </p:nvPicPr>
          <p:blipFill rotWithShape="1">
            <a:blip r:embed="rId17">
              <a:alphaModFix/>
            </a:blip>
            <a:srcRect b="0" l="0" r="0" t="0"/>
            <a:stretch/>
          </p:blipFill>
          <p:spPr>
            <a:xfrm>
              <a:off x="32734734" y="22395241"/>
              <a:ext cx="2198882" cy="2198882"/>
            </a:xfrm>
            <a:prstGeom prst="rect">
              <a:avLst/>
            </a:prstGeom>
            <a:noFill/>
            <a:ln>
              <a:noFill/>
            </a:ln>
          </p:spPr>
        </p:pic>
        <p:sp>
          <p:nvSpPr>
            <p:cNvPr id="153" name="Google Shape;153;p1"/>
            <p:cNvSpPr/>
            <p:nvPr/>
          </p:nvSpPr>
          <p:spPr>
            <a:xfrm>
              <a:off x="32457409" y="25054556"/>
              <a:ext cx="9693953"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3000" u="none">
                  <a:solidFill>
                    <a:srgbClr val="004237"/>
                  </a:solidFill>
                  <a:latin typeface="Arial"/>
                  <a:ea typeface="Arial"/>
                  <a:cs typeface="Arial"/>
                  <a:sym typeface="Arial"/>
                </a:rPr>
                <a:t>Everything is hooked up using the </a:t>
              </a:r>
              <a:r>
                <a:rPr b="1" lang="en-US" sz="3000" u="none">
                  <a:solidFill>
                    <a:srgbClr val="004237"/>
                  </a:solidFill>
                  <a:latin typeface="Arial"/>
                  <a:ea typeface="Arial"/>
                  <a:cs typeface="Arial"/>
                  <a:sym typeface="Arial"/>
                </a:rPr>
                <a:t>Github CI</a:t>
              </a:r>
              <a:r>
                <a:rPr b="0" lang="en-US" sz="3000" u="none">
                  <a:solidFill>
                    <a:srgbClr val="004237"/>
                  </a:solidFill>
                  <a:latin typeface="Arial"/>
                  <a:ea typeface="Arial"/>
                  <a:cs typeface="Arial"/>
                  <a:sym typeface="Arial"/>
                </a:rPr>
                <a:t>. </a:t>
              </a:r>
              <a:endParaRPr/>
            </a:p>
          </p:txBody>
        </p:sp>
      </p:grpSp>
      <p:grpSp>
        <p:nvGrpSpPr>
          <p:cNvPr id="154" name="Google Shape;154;p1"/>
          <p:cNvGrpSpPr/>
          <p:nvPr/>
        </p:nvGrpSpPr>
        <p:grpSpPr>
          <a:xfrm>
            <a:off x="6235990" y="23200452"/>
            <a:ext cx="36142563" cy="1455934"/>
            <a:chOff x="6409764" y="6511636"/>
            <a:chExt cx="10551642" cy="1455934"/>
          </a:xfrm>
        </p:grpSpPr>
        <p:sp>
          <p:nvSpPr>
            <p:cNvPr id="155" name="Google Shape;15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56" name="Google Shape;15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My Contributions</a:t>
              </a:r>
              <a:endParaRPr/>
            </a:p>
          </p:txBody>
        </p:sp>
      </p:grpSp>
      <p:grpSp>
        <p:nvGrpSpPr>
          <p:cNvPr id="157" name="Google Shape;157;p1"/>
          <p:cNvGrpSpPr/>
          <p:nvPr/>
        </p:nvGrpSpPr>
        <p:grpSpPr>
          <a:xfrm>
            <a:off x="6235990" y="31204130"/>
            <a:ext cx="36877328" cy="1092624"/>
            <a:chOff x="6428508" y="3129818"/>
            <a:chExt cx="36877328" cy="1092624"/>
          </a:xfrm>
        </p:grpSpPr>
        <p:sp>
          <p:nvSpPr>
            <p:cNvPr id="158" name="Google Shape;158;p1"/>
            <p:cNvSpPr/>
            <p:nvPr/>
          </p:nvSpPr>
          <p:spPr>
            <a:xfrm>
              <a:off x="6428508" y="3129864"/>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Capstone II Team</a:t>
              </a:r>
              <a:r>
                <a:rPr b="0" lang="en-US" sz="2800" u="none">
                  <a:solidFill>
                    <a:srgbClr val="004237"/>
                  </a:solidFill>
                  <a:latin typeface="Arial"/>
                  <a:ea typeface="Arial"/>
                  <a:cs typeface="Arial"/>
                  <a:sym typeface="Arial"/>
                </a:rPr>
                <a:t>: Nathan Pablon, Mauricio Santos-Hoyos, Shanna Sit, Victor Suarez </a:t>
              </a:r>
              <a:endParaRPr/>
            </a:p>
          </p:txBody>
        </p:sp>
        <p:sp>
          <p:nvSpPr>
            <p:cNvPr id="159" name="Google Shape;159;p1"/>
            <p:cNvSpPr/>
            <p:nvPr/>
          </p:nvSpPr>
          <p:spPr>
            <a:xfrm>
              <a:off x="6428508" y="3678917"/>
              <a:ext cx="19174692" cy="5435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Senior Project Team</a:t>
              </a:r>
              <a:r>
                <a:rPr b="0" lang="en-US" sz="2800" u="none">
                  <a:solidFill>
                    <a:srgbClr val="004237"/>
                  </a:solidFill>
                  <a:latin typeface="Arial"/>
                  <a:ea typeface="Arial"/>
                  <a:cs typeface="Arial"/>
                  <a:sym typeface="Arial"/>
                </a:rPr>
                <a:t>: Alejandro Barnola, Luis Gonzalez, German Hinojosa, Ali Mohammad, Yuniet Piloto  </a:t>
              </a:r>
              <a:endParaRPr/>
            </a:p>
          </p:txBody>
        </p:sp>
        <p:sp>
          <p:nvSpPr>
            <p:cNvPr id="160" name="Google Shape;160;p1"/>
            <p:cNvSpPr/>
            <p:nvPr/>
          </p:nvSpPr>
          <p:spPr>
            <a:xfrm>
              <a:off x="29151597" y="3129818"/>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Mentor</a:t>
              </a:r>
              <a:r>
                <a:rPr b="0" lang="en-US" sz="2800" u="none">
                  <a:solidFill>
                    <a:srgbClr val="004237"/>
                  </a:solidFill>
                  <a:latin typeface="Arial"/>
                  <a:ea typeface="Arial"/>
                  <a:cs typeface="Arial"/>
                  <a:sym typeface="Arial"/>
                </a:rPr>
                <a:t>: Chief Samuel Ceballos Jr, Pinecrest Police Department </a:t>
              </a:r>
              <a:endParaRPr/>
            </a:p>
          </p:txBody>
        </p:sp>
        <p:sp>
          <p:nvSpPr>
            <p:cNvPr id="161" name="Google Shape;161;p1"/>
            <p:cNvSpPr/>
            <p:nvPr/>
          </p:nvSpPr>
          <p:spPr>
            <a:xfrm>
              <a:off x="29151597" y="3680260"/>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Instructor</a:t>
              </a:r>
              <a:r>
                <a:rPr b="0" lang="en-US" sz="2800" u="none">
                  <a:solidFill>
                    <a:srgbClr val="004237"/>
                  </a:solidFill>
                  <a:latin typeface="Arial"/>
                  <a:ea typeface="Arial"/>
                  <a:cs typeface="Arial"/>
                  <a:sym typeface="Arial"/>
                </a:rPr>
                <a:t>: Dr. Masoud Sadjadi, Florida International University</a:t>
              </a:r>
              <a:endParaRPr/>
            </a:p>
          </p:txBody>
        </p:sp>
      </p:grpSp>
      <p:grpSp>
        <p:nvGrpSpPr>
          <p:cNvPr id="162" name="Google Shape;162;p1"/>
          <p:cNvGrpSpPr/>
          <p:nvPr/>
        </p:nvGrpSpPr>
        <p:grpSpPr>
          <a:xfrm>
            <a:off x="225830" y="6012630"/>
            <a:ext cx="4282304" cy="4873685"/>
            <a:chOff x="225830" y="5759133"/>
            <a:chExt cx="4282304" cy="4873685"/>
          </a:xfrm>
        </p:grpSpPr>
        <p:sp>
          <p:nvSpPr>
            <p:cNvPr id="163" name="Google Shape;163;p1"/>
            <p:cNvSpPr/>
            <p:nvPr/>
          </p:nvSpPr>
          <p:spPr>
            <a:xfrm>
              <a:off x="225830" y="5759133"/>
              <a:ext cx="4282304"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u="none">
                  <a:solidFill>
                    <a:schemeClr val="lt1"/>
                  </a:solidFill>
                  <a:latin typeface="Arial Black"/>
                  <a:ea typeface="Arial Black"/>
                  <a:cs typeface="Arial Black"/>
                  <a:sym typeface="Arial Black"/>
                </a:rPr>
                <a:t>Acknowledgement </a:t>
              </a:r>
              <a:endParaRPr/>
            </a:p>
          </p:txBody>
        </p:sp>
        <p:sp>
          <p:nvSpPr>
            <p:cNvPr id="164" name="Google Shape;164;p1"/>
            <p:cNvSpPr/>
            <p:nvPr/>
          </p:nvSpPr>
          <p:spPr>
            <a:xfrm>
              <a:off x="326144" y="6385501"/>
              <a:ext cx="4160777" cy="424731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chemeClr val="lt1"/>
                  </a:solidFill>
                  <a:latin typeface="Arial"/>
                  <a:ea typeface="Arial"/>
                  <a:cs typeface="Arial"/>
                  <a:sym typeface="Arial"/>
                </a:rPr>
                <a:t>The material presented is built on FIU and the Pinecrest Police Department’s support. We would like to thank Chief Samuel Ceballos Jr and Sgt. Schry for their assistance in this project.</a:t>
              </a:r>
              <a:endParaRPr/>
            </a:p>
          </p:txBody>
        </p:sp>
      </p:grpSp>
      <p:grpSp>
        <p:nvGrpSpPr>
          <p:cNvPr id="165" name="Google Shape;165;p1"/>
          <p:cNvGrpSpPr/>
          <p:nvPr/>
        </p:nvGrpSpPr>
        <p:grpSpPr>
          <a:xfrm>
            <a:off x="6428491" y="25184036"/>
            <a:ext cx="8952700" cy="5602640"/>
            <a:chOff x="6409764" y="25230370"/>
            <a:chExt cx="8952700" cy="3619043"/>
          </a:xfrm>
        </p:grpSpPr>
        <p:sp>
          <p:nvSpPr>
            <p:cNvPr id="166" name="Google Shape;166;p1"/>
            <p:cNvSpPr/>
            <p:nvPr/>
          </p:nvSpPr>
          <p:spPr>
            <a:xfrm>
              <a:off x="6409764" y="25230370"/>
              <a:ext cx="8880306" cy="71301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en-US" sz="3000">
                  <a:solidFill>
                    <a:srgbClr val="004237"/>
                  </a:solidFill>
                  <a:latin typeface="Arial Black"/>
                  <a:ea typeface="Arial Black"/>
                  <a:cs typeface="Arial Black"/>
                  <a:sym typeface="Arial Black"/>
                </a:rPr>
                <a:t>Backend API</a:t>
              </a:r>
              <a:endParaRPr sz="3000">
                <a:solidFill>
                  <a:srgbClr val="000000"/>
                </a:solidFill>
                <a:latin typeface="Arial Black"/>
                <a:ea typeface="Arial Black"/>
                <a:cs typeface="Arial Black"/>
                <a:sym typeface="Arial Black"/>
              </a:endParaRPr>
            </a:p>
          </p:txBody>
        </p:sp>
        <p:sp>
          <p:nvSpPr>
            <p:cNvPr id="167" name="Google Shape;167;p1"/>
            <p:cNvSpPr/>
            <p:nvPr/>
          </p:nvSpPr>
          <p:spPr>
            <a:xfrm>
              <a:off x="6451237" y="25847214"/>
              <a:ext cx="8880300" cy="1477200"/>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lang="en-US" sz="3000">
                  <a:solidFill>
                    <a:srgbClr val="004237"/>
                  </a:solidFill>
                </a:rPr>
                <a:t>Contributed</a:t>
              </a:r>
              <a:r>
                <a:rPr lang="en-US" sz="3000">
                  <a:solidFill>
                    <a:srgbClr val="004237"/>
                  </a:solidFill>
                </a:rPr>
                <a:t> </a:t>
              </a:r>
              <a:r>
                <a:rPr lang="en-US" sz="3000">
                  <a:solidFill>
                    <a:srgbClr val="004237"/>
                  </a:solidFill>
                </a:rPr>
                <a:t>to the development of the Backend API using the Rust programming language</a:t>
              </a:r>
              <a:br>
                <a:rPr lang="en-US" sz="3000">
                  <a:solidFill>
                    <a:srgbClr val="004237"/>
                  </a:solidFill>
                </a:rPr>
              </a:br>
              <a:endParaRPr sz="3000">
                <a:solidFill>
                  <a:srgbClr val="004237"/>
                </a:solidFill>
              </a:endParaRPr>
            </a:p>
            <a:p>
              <a:pPr indent="-533400" lvl="0" marL="571500" marR="0" rtl="0" algn="just">
                <a:spcBef>
                  <a:spcPts val="0"/>
                </a:spcBef>
                <a:spcAft>
                  <a:spcPts val="0"/>
                </a:spcAft>
                <a:buClr>
                  <a:srgbClr val="00B497"/>
                </a:buClr>
                <a:buSzPts val="3000"/>
                <a:buChar char="•"/>
              </a:pPr>
              <a:r>
                <a:rPr lang="en-US" sz="3000">
                  <a:solidFill>
                    <a:srgbClr val="004237"/>
                  </a:solidFill>
                </a:rPr>
                <a:t>Created Object Relational Mappings for Skills and Time Slot Notes using Rust’s Diesel </a:t>
              </a:r>
              <a:r>
                <a:rPr lang="en-US" sz="3000">
                  <a:solidFill>
                    <a:srgbClr val="004237"/>
                  </a:solidFill>
                </a:rPr>
                <a:t>library</a:t>
              </a:r>
              <a:br>
                <a:rPr lang="en-US" sz="3000">
                  <a:solidFill>
                    <a:srgbClr val="004237"/>
                  </a:solidFill>
                </a:rPr>
              </a:br>
              <a:endParaRPr sz="3000">
                <a:solidFill>
                  <a:srgbClr val="004237"/>
                </a:solidFill>
              </a:endParaRPr>
            </a:p>
            <a:p>
              <a:pPr indent="-533400" lvl="0" marL="571500" marR="0" rtl="0" algn="just">
                <a:spcBef>
                  <a:spcPts val="0"/>
                </a:spcBef>
                <a:spcAft>
                  <a:spcPts val="0"/>
                </a:spcAft>
                <a:buClr>
                  <a:srgbClr val="00B497"/>
                </a:buClr>
                <a:buSzPts val="3000"/>
                <a:buChar char="•"/>
              </a:pPr>
              <a:r>
                <a:rPr lang="en-US" sz="3000">
                  <a:solidFill>
                    <a:srgbClr val="004237"/>
                  </a:solidFill>
                </a:rPr>
                <a:t>Created API Functionality for Skills and Time Slot Notes</a:t>
              </a:r>
              <a:endParaRPr sz="3000">
                <a:solidFill>
                  <a:srgbClr val="004237"/>
                </a:solidFill>
              </a:endParaRPr>
            </a:p>
          </p:txBody>
        </p:sp>
        <p:sp>
          <p:nvSpPr>
            <p:cNvPr id="168" name="Google Shape;168;p1"/>
            <p:cNvSpPr/>
            <p:nvPr/>
          </p:nvSpPr>
          <p:spPr>
            <a:xfrm>
              <a:off x="6482158" y="27833750"/>
              <a:ext cx="8880306" cy="101566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t/>
              </a:r>
              <a:endParaRPr b="0" sz="3000" u="none">
                <a:solidFill>
                  <a:srgbClr val="000000"/>
                </a:solidFill>
                <a:latin typeface="Arial"/>
                <a:ea typeface="Arial"/>
                <a:cs typeface="Arial"/>
                <a:sym typeface="Arial"/>
              </a:endParaRPr>
            </a:p>
          </p:txBody>
        </p:sp>
      </p:grpSp>
      <p:grpSp>
        <p:nvGrpSpPr>
          <p:cNvPr id="169" name="Google Shape;169;p1"/>
          <p:cNvGrpSpPr/>
          <p:nvPr/>
        </p:nvGrpSpPr>
        <p:grpSpPr>
          <a:xfrm>
            <a:off x="15219589" y="25221365"/>
            <a:ext cx="8880306" cy="5869283"/>
            <a:chOff x="15362464" y="25388767"/>
            <a:chExt cx="8880306" cy="5869283"/>
          </a:xfrm>
        </p:grpSpPr>
        <p:pic>
          <p:nvPicPr>
            <p:cNvPr id="170" name="Google Shape;170;p1"/>
            <p:cNvPicPr preferRelativeResize="0"/>
            <p:nvPr/>
          </p:nvPicPr>
          <p:blipFill rotWithShape="1">
            <a:blip r:embed="rId18">
              <a:alphaModFix/>
            </a:blip>
            <a:srcRect b="6769" l="73232" r="1286" t="24989"/>
            <a:stretch/>
          </p:blipFill>
          <p:spPr>
            <a:xfrm>
              <a:off x="15775700" y="26215252"/>
              <a:ext cx="3196212" cy="5042798"/>
            </a:xfrm>
            <a:prstGeom prst="rect">
              <a:avLst/>
            </a:prstGeom>
            <a:noFill/>
            <a:ln>
              <a:noFill/>
            </a:ln>
          </p:spPr>
        </p:pic>
        <p:sp>
          <p:nvSpPr>
            <p:cNvPr id="171" name="Google Shape;171;p1"/>
            <p:cNvSpPr/>
            <p:nvPr/>
          </p:nvSpPr>
          <p:spPr>
            <a:xfrm>
              <a:off x="15362464" y="25388767"/>
              <a:ext cx="8880306" cy="713016"/>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lang="en-US" sz="3000">
                  <a:solidFill>
                    <a:srgbClr val="004237"/>
                  </a:solidFill>
                  <a:latin typeface="Arial Black"/>
                  <a:ea typeface="Arial Black"/>
                  <a:cs typeface="Arial Black"/>
                  <a:sym typeface="Arial Black"/>
                </a:rPr>
                <a:t>Skills &amp; Time Slot Note (Backend)</a:t>
              </a:r>
              <a:endParaRPr sz="3000">
                <a:solidFill>
                  <a:srgbClr val="000000"/>
                </a:solidFill>
                <a:latin typeface="Arial Black"/>
                <a:ea typeface="Arial Black"/>
                <a:cs typeface="Arial Black"/>
                <a:sym typeface="Arial Black"/>
              </a:endParaRPr>
            </a:p>
          </p:txBody>
        </p:sp>
      </p:grpSp>
      <p:grpSp>
        <p:nvGrpSpPr>
          <p:cNvPr id="172" name="Google Shape;172;p1"/>
          <p:cNvGrpSpPr/>
          <p:nvPr/>
        </p:nvGrpSpPr>
        <p:grpSpPr>
          <a:xfrm>
            <a:off x="24553738" y="25095079"/>
            <a:ext cx="13837106" cy="4642505"/>
            <a:chOff x="6482158" y="25141420"/>
            <a:chExt cx="13837106" cy="4642505"/>
          </a:xfrm>
        </p:grpSpPr>
        <p:sp>
          <p:nvSpPr>
            <p:cNvPr id="173" name="Google Shape;173;p1"/>
            <p:cNvSpPr/>
            <p:nvPr/>
          </p:nvSpPr>
          <p:spPr>
            <a:xfrm>
              <a:off x="11438964" y="25141420"/>
              <a:ext cx="8880300" cy="7131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lang="en-US" sz="3000">
                  <a:solidFill>
                    <a:srgbClr val="004237"/>
                  </a:solidFill>
                  <a:latin typeface="Arial Black"/>
                  <a:ea typeface="Arial Black"/>
                  <a:cs typeface="Arial Black"/>
                  <a:sym typeface="Arial Black"/>
                </a:rPr>
                <a:t>Email System</a:t>
              </a:r>
              <a:endParaRPr sz="3000">
                <a:solidFill>
                  <a:srgbClr val="000000"/>
                </a:solidFill>
                <a:latin typeface="Arial Black"/>
                <a:ea typeface="Arial Black"/>
                <a:cs typeface="Arial Black"/>
                <a:sym typeface="Arial Black"/>
              </a:endParaRPr>
            </a:p>
          </p:txBody>
        </p:sp>
        <p:sp>
          <p:nvSpPr>
            <p:cNvPr id="174" name="Google Shape;174;p1"/>
            <p:cNvSpPr/>
            <p:nvPr/>
          </p:nvSpPr>
          <p:spPr>
            <a:xfrm>
              <a:off x="6492712" y="26210223"/>
              <a:ext cx="8880306" cy="1938992"/>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lang="en-US" sz="3000">
                  <a:solidFill>
                    <a:srgbClr val="004237"/>
                  </a:solidFill>
                </a:rPr>
                <a:t>Developed a robust email system for password resets, account creation, and schedule reminders using the Lettre library for Rust.</a:t>
              </a:r>
              <a:endParaRPr b="0" sz="3000" u="none">
                <a:solidFill>
                  <a:srgbClr val="000000"/>
                </a:solidFill>
                <a:latin typeface="Arial"/>
                <a:ea typeface="Arial"/>
                <a:cs typeface="Arial"/>
                <a:sym typeface="Arial"/>
              </a:endParaRPr>
            </a:p>
          </p:txBody>
        </p:sp>
        <p:sp>
          <p:nvSpPr>
            <p:cNvPr id="175" name="Google Shape;175;p1"/>
            <p:cNvSpPr/>
            <p:nvPr/>
          </p:nvSpPr>
          <p:spPr>
            <a:xfrm>
              <a:off x="6482158" y="28306597"/>
              <a:ext cx="8880306" cy="147732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lang="en-US" sz="3000">
                  <a:solidFill>
                    <a:srgbClr val="004237"/>
                  </a:solidFill>
                </a:rPr>
                <a:t>Used TLS and STARTTLS to keep the SMTP based email system secure</a:t>
              </a:r>
              <a:endParaRPr sz="3000">
                <a:solidFill>
                  <a:srgbClr val="004237"/>
                </a:solidFill>
              </a:endParaRPr>
            </a:p>
            <a:p>
              <a:pPr indent="0" lvl="0" marL="457200" marR="0" rtl="0" algn="just">
                <a:spcBef>
                  <a:spcPts val="0"/>
                </a:spcBef>
                <a:spcAft>
                  <a:spcPts val="0"/>
                </a:spcAft>
                <a:buNone/>
              </a:pPr>
              <a:r>
                <a:t/>
              </a:r>
              <a:endParaRPr sz="3000">
                <a:solidFill>
                  <a:srgbClr val="004237"/>
                </a:solidFill>
              </a:endParaRPr>
            </a:p>
            <a:p>
              <a:pPr indent="-533400" lvl="0" marL="571500" marR="0" rtl="0" algn="just">
                <a:spcBef>
                  <a:spcPts val="0"/>
                </a:spcBef>
                <a:spcAft>
                  <a:spcPts val="0"/>
                </a:spcAft>
                <a:buClr>
                  <a:srgbClr val="004237"/>
                </a:buClr>
                <a:buSzPts val="3000"/>
                <a:buChar char="•"/>
              </a:pPr>
              <a:r>
                <a:rPr lang="en-US" sz="3000">
                  <a:solidFill>
                    <a:srgbClr val="004237"/>
                  </a:solidFill>
                </a:rPr>
                <a:t>Worked with Front End Team to design user email content in an HTML format</a:t>
              </a:r>
              <a:endParaRPr sz="3000">
                <a:solidFill>
                  <a:srgbClr val="004237"/>
                </a:solidFill>
              </a:endParaRPr>
            </a:p>
          </p:txBody>
        </p:sp>
      </p:grpSp>
      <p:sp>
        <p:nvSpPr>
          <p:cNvPr id="176" name="Google Shape;176;p1"/>
          <p:cNvSpPr/>
          <p:nvPr/>
        </p:nvSpPr>
        <p:spPr>
          <a:xfrm>
            <a:off x="33434044" y="25099206"/>
            <a:ext cx="8880300" cy="71310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t/>
            </a:r>
            <a:endParaRPr sz="3000">
              <a:solidFill>
                <a:srgbClr val="000000"/>
              </a:solidFill>
              <a:latin typeface="Arial Black"/>
              <a:ea typeface="Arial Black"/>
              <a:cs typeface="Arial Black"/>
              <a:sym typeface="Arial Black"/>
            </a:endParaRPr>
          </a:p>
        </p:txBody>
      </p:sp>
      <p:pic>
        <p:nvPicPr>
          <p:cNvPr id="177" name="Google Shape;177;p1"/>
          <p:cNvPicPr preferRelativeResize="0"/>
          <p:nvPr/>
        </p:nvPicPr>
        <p:blipFill>
          <a:blip r:embed="rId19">
            <a:alphaModFix/>
          </a:blip>
          <a:stretch>
            <a:fillRect/>
          </a:stretch>
        </p:blipFill>
        <p:spPr>
          <a:xfrm>
            <a:off x="18428000" y="26138500"/>
            <a:ext cx="5930770" cy="4282299"/>
          </a:xfrm>
          <a:prstGeom prst="rect">
            <a:avLst/>
          </a:prstGeom>
          <a:noFill/>
          <a:ln>
            <a:noFill/>
          </a:ln>
        </p:spPr>
      </p:pic>
      <p:pic>
        <p:nvPicPr>
          <p:cNvPr id="178" name="Google Shape;178;p1"/>
          <p:cNvPicPr preferRelativeResize="0"/>
          <p:nvPr/>
        </p:nvPicPr>
        <p:blipFill>
          <a:blip r:embed="rId20">
            <a:alphaModFix/>
          </a:blip>
          <a:stretch>
            <a:fillRect/>
          </a:stretch>
        </p:blipFill>
        <p:spPr>
          <a:xfrm>
            <a:off x="37342763" y="25860375"/>
            <a:ext cx="1552575" cy="1504950"/>
          </a:xfrm>
          <a:prstGeom prst="rect">
            <a:avLst/>
          </a:prstGeom>
          <a:noFill/>
          <a:ln>
            <a:noFill/>
          </a:ln>
        </p:spPr>
      </p:pic>
      <p:pic>
        <p:nvPicPr>
          <p:cNvPr id="179" name="Google Shape;179;p1"/>
          <p:cNvPicPr preferRelativeResize="0"/>
          <p:nvPr/>
        </p:nvPicPr>
        <p:blipFill>
          <a:blip r:embed="rId21">
            <a:alphaModFix/>
          </a:blip>
          <a:stretch>
            <a:fillRect/>
          </a:stretch>
        </p:blipFill>
        <p:spPr>
          <a:xfrm>
            <a:off x="34754750" y="27474863"/>
            <a:ext cx="7077075" cy="18192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2020-11-25T23:30:49Z</dcterms:created>
  <dc:creator>sitshanna@gmail.com</dc:creator>
</cp:coreProperties>
</file>