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y="6858000" cx="12192000"/>
  <p:notesSz cx="6858000" cy="9144000"/>
  <p:embeddedFontLst>
    <p:embeddedFont>
      <p:font typeface="Roboto Black"/>
      <p:bold r:id="rId33"/>
      <p:boldItalic r:id="rId34"/>
    </p:embeddedFont>
    <p:embeddedFont>
      <p:font typeface="Roboto Light"/>
      <p:regular r:id="rId35"/>
      <p:bold r:id="rId36"/>
      <p:italic r:id="rId37"/>
      <p:boldItalic r:id="rId38"/>
    </p:embeddedFont>
    <p:embeddedFont>
      <p:font typeface="Arial Black"/>
      <p:regular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0" roundtripDataSignature="AMtx7mgLqpkc/QeE7cUo9MX7CPHaoo8d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font" Target="fonts/RobotoBlack-bold.fntdata"/><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RobotoLight-regular.fntdata"/><Relationship Id="rId12" Type="http://schemas.openxmlformats.org/officeDocument/2006/relationships/slide" Target="slides/slide8.xml"/><Relationship Id="rId34" Type="http://schemas.openxmlformats.org/officeDocument/2006/relationships/font" Target="fonts/RobotoBlack-boldItalic.fntdata"/><Relationship Id="rId15" Type="http://schemas.openxmlformats.org/officeDocument/2006/relationships/slide" Target="slides/slide11.xml"/><Relationship Id="rId37" Type="http://schemas.openxmlformats.org/officeDocument/2006/relationships/font" Target="fonts/RobotoLight-italic.fntdata"/><Relationship Id="rId14" Type="http://schemas.openxmlformats.org/officeDocument/2006/relationships/slide" Target="slides/slide10.xml"/><Relationship Id="rId36" Type="http://schemas.openxmlformats.org/officeDocument/2006/relationships/font" Target="fonts/RobotoLight-bold.fntdata"/><Relationship Id="rId17" Type="http://schemas.openxmlformats.org/officeDocument/2006/relationships/slide" Target="slides/slide13.xml"/><Relationship Id="rId39" Type="http://schemas.openxmlformats.org/officeDocument/2006/relationships/font" Target="fonts/ArialBlack-regular.fntdata"/><Relationship Id="rId16" Type="http://schemas.openxmlformats.org/officeDocument/2006/relationships/slide" Target="slides/slide12.xml"/><Relationship Id="rId38" Type="http://schemas.openxmlformats.org/officeDocument/2006/relationships/font" Target="fonts/RobotoLight-bold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 name="Google Shape;22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0" name="Google Shape;45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0" name="Google Shape;49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5" name="Google Shape;51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7" name="Google Shape;52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0" name="Google Shape;54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0" name="Google Shape;55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0" name="Google Shape;56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a77d854fd9_1_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1" name="Google Shape;571;ga77d854fd9_1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9" name="Google Shape;58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0" name="Google Shape;60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9" name="Google Shape;23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1" name="Google Shape;611;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1" name="Google Shape;62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2" name="Google Shape;63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5" name="Google Shape;64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9" name="Google Shape;659;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0" name="Google Shape;67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a77d854fd9_1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1" name="Google Shape;681;ga77d854fd9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4" name="Google Shape;69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4" name="Google Shape;71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 name="Google Shape;27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5" name="Google Shape;28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1" name="Google Shape;35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4" name="Google Shape;38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7" name="Google Shape;41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 name="Shape 13"/>
        <p:cNvGrpSpPr/>
        <p:nvPr/>
      </p:nvGrpSpPr>
      <p:grpSpPr>
        <a:xfrm>
          <a:off x="0" y="0"/>
          <a:ext cx="0" cy="0"/>
          <a:chOff x="0" y="0"/>
          <a:chExt cx="0" cy="0"/>
        </a:xfrm>
      </p:grpSpPr>
      <p:sp>
        <p:nvSpPr>
          <p:cNvPr id="14" name="Google Shape;14;p28"/>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5" name="Google Shape;15;p28"/>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76" name="Shape 76"/>
        <p:cNvGrpSpPr/>
        <p:nvPr/>
      </p:nvGrpSpPr>
      <p:grpSpPr>
        <a:xfrm>
          <a:off x="0" y="0"/>
          <a:ext cx="0" cy="0"/>
          <a:chOff x="0" y="0"/>
          <a:chExt cx="0" cy="0"/>
        </a:xfrm>
      </p:grpSpPr>
      <p:sp>
        <p:nvSpPr>
          <p:cNvPr id="77" name="Google Shape;77;p3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8" name="Google Shape;78;p37"/>
          <p:cNvSpPr/>
          <p:nvPr>
            <p:ph idx="2" type="pic"/>
          </p:nvPr>
        </p:nvSpPr>
        <p:spPr>
          <a:xfrm>
            <a:off x="3893905" y="537158"/>
            <a:ext cx="7570949" cy="5799726"/>
          </a:xfrm>
          <a:prstGeom prst="corner">
            <a:avLst>
              <a:gd fmla="val 83572" name="adj1"/>
              <a:gd fmla="val 113968"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79" name="Google Shape;79;p3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80" name="Google Shape;80;p3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3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82" name="Google Shape;82;p37"/>
          <p:cNvGrpSpPr/>
          <p:nvPr/>
        </p:nvGrpSpPr>
        <p:grpSpPr>
          <a:xfrm>
            <a:off x="3893905" y="434340"/>
            <a:ext cx="7570948" cy="1059565"/>
            <a:chOff x="3893905" y="434339"/>
            <a:chExt cx="7570948" cy="1059565"/>
          </a:xfrm>
        </p:grpSpPr>
        <p:sp>
          <p:nvSpPr>
            <p:cNvPr id="83" name="Google Shape;83;p37"/>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4" name="Google Shape;84;p37"/>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 name="Google Shape;85;p37"/>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6" name="Google Shape;86;p3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87" name="Shape 87"/>
        <p:cNvGrpSpPr/>
        <p:nvPr/>
      </p:nvGrpSpPr>
      <p:grpSpPr>
        <a:xfrm>
          <a:off x="0" y="0"/>
          <a:ext cx="0" cy="0"/>
          <a:chOff x="0" y="0"/>
          <a:chExt cx="0" cy="0"/>
        </a:xfrm>
      </p:grpSpPr>
      <p:sp>
        <p:nvSpPr>
          <p:cNvPr id="88" name="Google Shape;88;p3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89" name="Google Shape;89;p3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90" name="Google Shape;90;p38"/>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3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2" name="Google Shape;92;p38"/>
          <p:cNvSpPr/>
          <p:nvPr>
            <p:ph idx="2" type="pic"/>
          </p:nvPr>
        </p:nvSpPr>
        <p:spPr>
          <a:xfrm flipH="1">
            <a:off x="3632198" y="743802"/>
            <a:ext cx="7976031" cy="5370396"/>
          </a:xfrm>
          <a:prstGeom prst="corner">
            <a:avLst>
              <a:gd fmla="val 57567" name="adj1"/>
              <a:gd fmla="val 95877" name="adj2"/>
            </a:avLst>
          </a:prstGeom>
          <a:blipFill rotWithShape="0">
            <a:blip r:embed="rId3">
              <a:alphaModFix/>
            </a:blip>
            <a:stretch>
              <a:fillRect b="0" l="0" r="0" t="0"/>
            </a:stretch>
          </a:blip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93" name="Google Shape;93;p38"/>
          <p:cNvGrpSpPr/>
          <p:nvPr/>
        </p:nvGrpSpPr>
        <p:grpSpPr>
          <a:xfrm>
            <a:off x="3632200" y="637953"/>
            <a:ext cx="7976031" cy="2393648"/>
            <a:chOff x="3683000" y="638356"/>
            <a:chExt cx="7976031" cy="2393648"/>
          </a:xfrm>
        </p:grpSpPr>
        <p:sp>
          <p:nvSpPr>
            <p:cNvPr id="94" name="Google Shape;94;p38"/>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5" name="Google Shape;95;p38"/>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p38"/>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97" name="Google Shape;97;p3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98" name="Shape 98"/>
        <p:cNvGrpSpPr/>
        <p:nvPr/>
      </p:nvGrpSpPr>
      <p:grpSpPr>
        <a:xfrm>
          <a:off x="0" y="0"/>
          <a:ext cx="0" cy="0"/>
          <a:chOff x="0" y="0"/>
          <a:chExt cx="0" cy="0"/>
        </a:xfrm>
      </p:grpSpPr>
      <p:sp>
        <p:nvSpPr>
          <p:cNvPr id="99" name="Google Shape;99;p3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00" name="Google Shape;100;p39"/>
          <p:cNvGrpSpPr/>
          <p:nvPr/>
        </p:nvGrpSpPr>
        <p:grpSpPr>
          <a:xfrm rot="10800000">
            <a:off x="10644674" y="5408676"/>
            <a:ext cx="735606" cy="746592"/>
            <a:chOff x="897887" y="745236"/>
            <a:chExt cx="735606" cy="746592"/>
          </a:xfrm>
        </p:grpSpPr>
        <p:sp>
          <p:nvSpPr>
            <p:cNvPr id="101" name="Google Shape;101;p39"/>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 name="Google Shape;102;p3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39"/>
          <p:cNvGrpSpPr/>
          <p:nvPr/>
        </p:nvGrpSpPr>
        <p:grpSpPr>
          <a:xfrm flipH="1" rot="10800000">
            <a:off x="789474" y="5408676"/>
            <a:ext cx="735606" cy="746592"/>
            <a:chOff x="897887" y="745236"/>
            <a:chExt cx="735606" cy="746592"/>
          </a:xfrm>
        </p:grpSpPr>
        <p:sp>
          <p:nvSpPr>
            <p:cNvPr id="104" name="Google Shape;104;p39"/>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5" name="Google Shape;105;p3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39"/>
          <p:cNvGrpSpPr/>
          <p:nvPr/>
        </p:nvGrpSpPr>
        <p:grpSpPr>
          <a:xfrm flipH="1">
            <a:off x="10644674" y="745236"/>
            <a:ext cx="735606" cy="746592"/>
            <a:chOff x="897887" y="745236"/>
            <a:chExt cx="735606" cy="746592"/>
          </a:xfrm>
        </p:grpSpPr>
        <p:sp>
          <p:nvSpPr>
            <p:cNvPr id="107" name="Google Shape;107;p39"/>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 name="Google Shape;108;p3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39"/>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39"/>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11" name="Google Shape;111;p39"/>
          <p:cNvGrpSpPr/>
          <p:nvPr/>
        </p:nvGrpSpPr>
        <p:grpSpPr>
          <a:xfrm flipH="1" rot="-5400000">
            <a:off x="786644" y="682484"/>
            <a:ext cx="731520" cy="747831"/>
            <a:chOff x="897887" y="745236"/>
            <a:chExt cx="731520" cy="747831"/>
          </a:xfrm>
        </p:grpSpPr>
        <p:sp>
          <p:nvSpPr>
            <p:cNvPr id="112" name="Google Shape;112;p39"/>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3" name="Google Shape;113;p39"/>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14" name="Google Shape;114;p39"/>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15" name="Google Shape;115;p39"/>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116" name="Shape 116"/>
        <p:cNvGrpSpPr/>
        <p:nvPr/>
      </p:nvGrpSpPr>
      <p:grpSpPr>
        <a:xfrm>
          <a:off x="0" y="0"/>
          <a:ext cx="0" cy="0"/>
          <a:chOff x="0" y="0"/>
          <a:chExt cx="0" cy="0"/>
        </a:xfrm>
      </p:grpSpPr>
      <p:pic>
        <p:nvPicPr>
          <p:cNvPr descr="A screenshot of a cell phone&#10;&#10;Description automatically generated" id="117" name="Google Shape;117;p40"/>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118" name="Google Shape;118;p40"/>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510"/>
              <a:buFont typeface="Arial"/>
              <a:buNone/>
            </a:pPr>
            <a:r>
              <a:t/>
            </a:r>
            <a:endParaRPr b="0" i="0" sz="3509" u="none" cap="none" strike="noStrike">
              <a:solidFill>
                <a:srgbClr val="3F3F3F"/>
              </a:solidFill>
              <a:latin typeface="Arial"/>
              <a:ea typeface="Arial"/>
              <a:cs typeface="Arial"/>
              <a:sym typeface="Arial"/>
            </a:endParaRPr>
          </a:p>
        </p:txBody>
      </p:sp>
      <p:sp>
        <p:nvSpPr>
          <p:cNvPr id="119" name="Google Shape;119;p4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4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p4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22" name="Shape 122"/>
        <p:cNvGrpSpPr/>
        <p:nvPr/>
      </p:nvGrpSpPr>
      <p:grpSpPr>
        <a:xfrm>
          <a:off x="0" y="0"/>
          <a:ext cx="0" cy="0"/>
          <a:chOff x="0" y="0"/>
          <a:chExt cx="0" cy="0"/>
        </a:xfrm>
      </p:grpSpPr>
      <p:pic>
        <p:nvPicPr>
          <p:cNvPr descr="A picture containing screenshot&#10;&#10;Description automatically generated" id="123" name="Google Shape;123;p41"/>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24" name="Google Shape;124;p4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4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41"/>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27" name="Shape 127"/>
        <p:cNvGrpSpPr/>
        <p:nvPr/>
      </p:nvGrpSpPr>
      <p:grpSpPr>
        <a:xfrm>
          <a:off x="0" y="0"/>
          <a:ext cx="0" cy="0"/>
          <a:chOff x="0" y="0"/>
          <a:chExt cx="0" cy="0"/>
        </a:xfrm>
      </p:grpSpPr>
      <p:pic>
        <p:nvPicPr>
          <p:cNvPr descr="A close up of a sign&#10;&#10;Description automatically generated" id="128" name="Google Shape;128;p42"/>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29" name="Google Shape;129;p42"/>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42"/>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 name="Google Shape;131;p42"/>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32" name="Google Shape;132;p42"/>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133" name="Shape 133"/>
        <p:cNvGrpSpPr/>
        <p:nvPr/>
      </p:nvGrpSpPr>
      <p:grpSpPr>
        <a:xfrm>
          <a:off x="0" y="0"/>
          <a:ext cx="0" cy="0"/>
          <a:chOff x="0" y="0"/>
          <a:chExt cx="0" cy="0"/>
        </a:xfrm>
      </p:grpSpPr>
      <p:pic>
        <p:nvPicPr>
          <p:cNvPr descr="A picture containing holding, yellow, colorful, sign&#10;&#10;Description automatically generated" id="134" name="Google Shape;134;p43"/>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35" name="Google Shape;135;p43"/>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43"/>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7" name="Google Shape;137;p43"/>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8" name="Google Shape;138;p43"/>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139" name="Shape 139"/>
        <p:cNvGrpSpPr/>
        <p:nvPr/>
      </p:nvGrpSpPr>
      <p:grpSpPr>
        <a:xfrm>
          <a:off x="0" y="0"/>
          <a:ext cx="0" cy="0"/>
          <a:chOff x="0" y="0"/>
          <a:chExt cx="0" cy="0"/>
        </a:xfrm>
      </p:grpSpPr>
      <p:sp>
        <p:nvSpPr>
          <p:cNvPr id="140" name="Google Shape;140;p44"/>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41" name="Google Shape;141;p44"/>
          <p:cNvGrpSpPr/>
          <p:nvPr/>
        </p:nvGrpSpPr>
        <p:grpSpPr>
          <a:xfrm flipH="1" rot="10800000">
            <a:off x="11185080" y="298640"/>
            <a:ext cx="735606" cy="746592"/>
            <a:chOff x="10666920" y="5421408"/>
            <a:chExt cx="735606" cy="746592"/>
          </a:xfrm>
        </p:grpSpPr>
        <p:sp>
          <p:nvSpPr>
            <p:cNvPr id="142" name="Google Shape;142;p44"/>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44"/>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44" name="Google Shape;144;p44"/>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44"/>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146" name="Google Shape;146;p44"/>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47" name="Google Shape;147;p44"/>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148" name="Google Shape;148;p44"/>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49" name="Google Shape;149;p44"/>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50" name="Shape 150"/>
        <p:cNvGrpSpPr/>
        <p:nvPr/>
      </p:nvGrpSpPr>
      <p:grpSpPr>
        <a:xfrm>
          <a:off x="0" y="0"/>
          <a:ext cx="0" cy="0"/>
          <a:chOff x="0" y="0"/>
          <a:chExt cx="0" cy="0"/>
        </a:xfrm>
      </p:grpSpPr>
      <p:sp>
        <p:nvSpPr>
          <p:cNvPr id="151" name="Google Shape;151;p4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2" name="Google Shape;152;p45"/>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45"/>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54" name="Google Shape;154;p45"/>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155" name="Google Shape;155;p45"/>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156" name="Google Shape;156;p45"/>
          <p:cNvGrpSpPr/>
          <p:nvPr/>
        </p:nvGrpSpPr>
        <p:grpSpPr>
          <a:xfrm>
            <a:off x="2393879" y="0"/>
            <a:ext cx="9798121" cy="6889337"/>
            <a:chOff x="2421466" y="-1"/>
            <a:chExt cx="9810796" cy="6874007"/>
          </a:xfrm>
        </p:grpSpPr>
        <p:sp>
          <p:nvSpPr>
            <p:cNvPr id="157" name="Google Shape;157;p45"/>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8" name="Google Shape;158;p45"/>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9" name="Google Shape;159;p45"/>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0" name="Google Shape;160;p45"/>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61" name="Google Shape;161;p45"/>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62" name="Shape 162"/>
        <p:cNvGrpSpPr/>
        <p:nvPr/>
      </p:nvGrpSpPr>
      <p:grpSpPr>
        <a:xfrm>
          <a:off x="0" y="0"/>
          <a:ext cx="0" cy="0"/>
          <a:chOff x="0" y="0"/>
          <a:chExt cx="0" cy="0"/>
        </a:xfrm>
      </p:grpSpPr>
      <p:sp>
        <p:nvSpPr>
          <p:cNvPr id="163" name="Google Shape;163;p4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64" name="Google Shape;164;p46"/>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165" name="Google Shape;165;p46"/>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46"/>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167" name="Google Shape;167;p46"/>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168" name="Google Shape;168;p46"/>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69" name="Google Shape;169;p46"/>
          <p:cNvGrpSpPr/>
          <p:nvPr/>
        </p:nvGrpSpPr>
        <p:grpSpPr>
          <a:xfrm flipH="1" rot="10800000">
            <a:off x="5539549" y="5593682"/>
            <a:ext cx="522582" cy="530386"/>
            <a:chOff x="5537620" y="745237"/>
            <a:chExt cx="522582" cy="530386"/>
          </a:xfrm>
        </p:grpSpPr>
        <p:sp>
          <p:nvSpPr>
            <p:cNvPr id="170" name="Google Shape;170;p46"/>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1" name="Google Shape;171;p46"/>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72" name="Google Shape;172;p46"/>
          <p:cNvGrpSpPr/>
          <p:nvPr/>
        </p:nvGrpSpPr>
        <p:grpSpPr>
          <a:xfrm>
            <a:off x="5539549" y="745237"/>
            <a:ext cx="522582" cy="529650"/>
            <a:chOff x="5537620" y="745237"/>
            <a:chExt cx="522582" cy="529650"/>
          </a:xfrm>
        </p:grpSpPr>
        <p:sp>
          <p:nvSpPr>
            <p:cNvPr id="173" name="Google Shape;173;p46"/>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4" name="Google Shape;174;p46"/>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75" name="Google Shape;175;p46"/>
          <p:cNvGrpSpPr/>
          <p:nvPr/>
        </p:nvGrpSpPr>
        <p:grpSpPr>
          <a:xfrm>
            <a:off x="11086608" y="745237"/>
            <a:ext cx="522582" cy="530386"/>
            <a:chOff x="11140977" y="745237"/>
            <a:chExt cx="522582" cy="530386"/>
          </a:xfrm>
        </p:grpSpPr>
        <p:sp>
          <p:nvSpPr>
            <p:cNvPr id="176" name="Google Shape;176;p4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7" name="Google Shape;177;p4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78" name="Google Shape;178;p46"/>
          <p:cNvGrpSpPr/>
          <p:nvPr/>
        </p:nvGrpSpPr>
        <p:grpSpPr>
          <a:xfrm flipH="1" rot="10800000">
            <a:off x="11086608" y="5593682"/>
            <a:ext cx="522582" cy="530386"/>
            <a:chOff x="11140977" y="745237"/>
            <a:chExt cx="522582" cy="530386"/>
          </a:xfrm>
        </p:grpSpPr>
        <p:sp>
          <p:nvSpPr>
            <p:cNvPr id="179" name="Google Shape;179;p4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0" name="Google Shape;180;p4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1" name="Google Shape;181;p46"/>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2" name="Google Shape;182;p46"/>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type="title">
  <p:cSld name="TITLE">
    <p:spTree>
      <p:nvGrpSpPr>
        <p:cNvPr id="16" name="Shape 16"/>
        <p:cNvGrpSpPr/>
        <p:nvPr/>
      </p:nvGrpSpPr>
      <p:grpSpPr>
        <a:xfrm>
          <a:off x="0" y="0"/>
          <a:ext cx="0" cy="0"/>
          <a:chOff x="0" y="0"/>
          <a:chExt cx="0" cy="0"/>
        </a:xfrm>
      </p:grpSpPr>
      <p:sp>
        <p:nvSpPr>
          <p:cNvPr id="17" name="Google Shape;17;p2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accent5"/>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accent5"/>
              </a:buClr>
              <a:buSzPts val="2400"/>
              <a:buNone/>
              <a:defRPr sz="2400"/>
            </a:lvl1pPr>
            <a:lvl2pPr lvl="1" algn="ctr">
              <a:lnSpc>
                <a:spcPct val="90000"/>
              </a:lnSpc>
              <a:spcBef>
                <a:spcPts val="500"/>
              </a:spcBef>
              <a:spcAft>
                <a:spcPts val="0"/>
              </a:spcAft>
              <a:buClr>
                <a:schemeClr val="accent5"/>
              </a:buClr>
              <a:buSzPts val="2000"/>
              <a:buNone/>
              <a:defRPr sz="2000"/>
            </a:lvl2pPr>
            <a:lvl3pPr lvl="2" algn="ctr">
              <a:lnSpc>
                <a:spcPct val="90000"/>
              </a:lnSpc>
              <a:spcBef>
                <a:spcPts val="500"/>
              </a:spcBef>
              <a:spcAft>
                <a:spcPts val="0"/>
              </a:spcAft>
              <a:buClr>
                <a:schemeClr val="accent5"/>
              </a:buClr>
              <a:buSzPts val="1800"/>
              <a:buNone/>
              <a:defRPr sz="1800"/>
            </a:lvl3pPr>
            <a:lvl4pPr lvl="3" algn="ctr">
              <a:lnSpc>
                <a:spcPct val="90000"/>
              </a:lnSpc>
              <a:spcBef>
                <a:spcPts val="500"/>
              </a:spcBef>
              <a:spcAft>
                <a:spcPts val="0"/>
              </a:spcAft>
              <a:buClr>
                <a:schemeClr val="accent5"/>
              </a:buClr>
              <a:buSzPts val="1600"/>
              <a:buNone/>
              <a:defRPr sz="1600"/>
            </a:lvl4pPr>
            <a:lvl5pPr lvl="4" algn="ctr">
              <a:lnSpc>
                <a:spcPct val="90000"/>
              </a:lnSpc>
              <a:spcBef>
                <a:spcPts val="500"/>
              </a:spcBef>
              <a:spcAft>
                <a:spcPts val="0"/>
              </a:spcAft>
              <a:buClr>
                <a:schemeClr val="accent5"/>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9" name="Google Shape;19;p29"/>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0" name="Google Shape;20;p29"/>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1" name="Google Shape;21;p29"/>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83" name="Shape 183"/>
        <p:cNvGrpSpPr/>
        <p:nvPr/>
      </p:nvGrpSpPr>
      <p:grpSpPr>
        <a:xfrm>
          <a:off x="0" y="0"/>
          <a:ext cx="0" cy="0"/>
          <a:chOff x="0" y="0"/>
          <a:chExt cx="0" cy="0"/>
        </a:xfrm>
      </p:grpSpPr>
      <p:sp>
        <p:nvSpPr>
          <p:cNvPr id="184" name="Google Shape;184;p4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85" name="Google Shape;185;p47"/>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86" name="Google Shape;186;p47"/>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87" name="Google Shape;187;p47"/>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47"/>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89" name="Google Shape;189;p47"/>
          <p:cNvGrpSpPr/>
          <p:nvPr/>
        </p:nvGrpSpPr>
        <p:grpSpPr>
          <a:xfrm rot="10800000">
            <a:off x="11087460" y="5596087"/>
            <a:ext cx="522582" cy="530386"/>
            <a:chOff x="2645664" y="2011680"/>
            <a:chExt cx="735606" cy="746592"/>
          </a:xfrm>
        </p:grpSpPr>
        <p:sp>
          <p:nvSpPr>
            <p:cNvPr id="190" name="Google Shape;190;p4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1" name="Google Shape;191;p4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92" name="Google Shape;192;p47"/>
          <p:cNvGrpSpPr/>
          <p:nvPr/>
        </p:nvGrpSpPr>
        <p:grpSpPr>
          <a:xfrm flipH="1" rot="10800000">
            <a:off x="5539549" y="5593683"/>
            <a:ext cx="522582" cy="530386"/>
            <a:chOff x="2645664" y="2011680"/>
            <a:chExt cx="735606" cy="746592"/>
          </a:xfrm>
        </p:grpSpPr>
        <p:sp>
          <p:nvSpPr>
            <p:cNvPr id="193" name="Google Shape;193;p4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4" name="Google Shape;194;p4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95" name="Google Shape;195;p47"/>
          <p:cNvGrpSpPr/>
          <p:nvPr/>
        </p:nvGrpSpPr>
        <p:grpSpPr>
          <a:xfrm>
            <a:off x="5540614" y="745361"/>
            <a:ext cx="522582" cy="530386"/>
            <a:chOff x="2645664" y="2011680"/>
            <a:chExt cx="735606" cy="746592"/>
          </a:xfrm>
        </p:grpSpPr>
        <p:sp>
          <p:nvSpPr>
            <p:cNvPr id="196" name="Google Shape;196;p4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7" name="Google Shape;197;p4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98" name="Google Shape;198;p47"/>
          <p:cNvGrpSpPr/>
          <p:nvPr/>
        </p:nvGrpSpPr>
        <p:grpSpPr>
          <a:xfrm flipH="1">
            <a:off x="11087460" y="742129"/>
            <a:ext cx="522582" cy="530386"/>
            <a:chOff x="2645664" y="2011680"/>
            <a:chExt cx="735606" cy="746592"/>
          </a:xfrm>
        </p:grpSpPr>
        <p:sp>
          <p:nvSpPr>
            <p:cNvPr id="199" name="Google Shape;199;p4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0" name="Google Shape;200;p4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01" name="Google Shape;201;p47"/>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2" name="Google Shape;202;p47"/>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03" name="Google Shape;203;p47"/>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204" name="Shape 204"/>
        <p:cNvGrpSpPr/>
        <p:nvPr/>
      </p:nvGrpSpPr>
      <p:grpSpPr>
        <a:xfrm>
          <a:off x="0" y="0"/>
          <a:ext cx="0" cy="0"/>
          <a:chOff x="0" y="0"/>
          <a:chExt cx="0" cy="0"/>
        </a:xfrm>
      </p:grpSpPr>
      <p:sp>
        <p:nvSpPr>
          <p:cNvPr id="205" name="Google Shape;205;p4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6" name="Google Shape;206;p48"/>
          <p:cNvGrpSpPr/>
          <p:nvPr/>
        </p:nvGrpSpPr>
        <p:grpSpPr>
          <a:xfrm>
            <a:off x="5539549" y="745237"/>
            <a:ext cx="522582" cy="530386"/>
            <a:chOff x="5537620" y="745237"/>
            <a:chExt cx="522582" cy="530386"/>
          </a:xfrm>
        </p:grpSpPr>
        <p:sp>
          <p:nvSpPr>
            <p:cNvPr id="207" name="Google Shape;207;p48"/>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8" name="Google Shape;208;p4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48"/>
          <p:cNvGrpSpPr/>
          <p:nvPr/>
        </p:nvGrpSpPr>
        <p:grpSpPr>
          <a:xfrm flipH="1" rot="10800000">
            <a:off x="5539549" y="5593682"/>
            <a:ext cx="522582" cy="530386"/>
            <a:chOff x="5537620" y="745237"/>
            <a:chExt cx="522582" cy="530386"/>
          </a:xfrm>
        </p:grpSpPr>
        <p:sp>
          <p:nvSpPr>
            <p:cNvPr id="210" name="Google Shape;210;p48"/>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4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12" name="Google Shape;212;p48"/>
          <p:cNvGrpSpPr/>
          <p:nvPr/>
        </p:nvGrpSpPr>
        <p:grpSpPr>
          <a:xfrm>
            <a:off x="11086608" y="745237"/>
            <a:ext cx="522582" cy="530386"/>
            <a:chOff x="11140977" y="745237"/>
            <a:chExt cx="522582" cy="530386"/>
          </a:xfrm>
        </p:grpSpPr>
        <p:sp>
          <p:nvSpPr>
            <p:cNvPr id="213" name="Google Shape;213;p4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4" name="Google Shape;214;p4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15" name="Google Shape;215;p48"/>
          <p:cNvGrpSpPr/>
          <p:nvPr/>
        </p:nvGrpSpPr>
        <p:grpSpPr>
          <a:xfrm flipH="1" rot="10800000">
            <a:off x="11086608" y="5593682"/>
            <a:ext cx="522582" cy="530386"/>
            <a:chOff x="11140977" y="745237"/>
            <a:chExt cx="522582" cy="530386"/>
          </a:xfrm>
        </p:grpSpPr>
        <p:sp>
          <p:nvSpPr>
            <p:cNvPr id="216" name="Google Shape;216;p4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7" name="Google Shape;217;p4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8" name="Google Shape;218;p48"/>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9" name="Google Shape;219;p48"/>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20" name="Google Shape;220;p48"/>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21" name="Google Shape;221;p48"/>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2" name="Google Shape;222;p48"/>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 name="Google Shape;223;p48"/>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24" name="Google Shape;224;p48"/>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2" name="Shape 22"/>
        <p:cNvGrpSpPr/>
        <p:nvPr/>
      </p:nvGrpSpPr>
      <p:grpSpPr>
        <a:xfrm>
          <a:off x="0" y="0"/>
          <a:ext cx="0" cy="0"/>
          <a:chOff x="0" y="0"/>
          <a:chExt cx="0" cy="0"/>
        </a:xfrm>
      </p:grpSpPr>
      <p:sp>
        <p:nvSpPr>
          <p:cNvPr id="23" name="Google Shape;23;p30"/>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4" name="Google Shape;24;p30"/>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sp>
        <p:nvSpPr>
          <p:cNvPr id="26" name="Google Shape;26;p31"/>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31"/>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28" name="Google Shape;28;p31"/>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9" name="Google Shape;29;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30" name="Google Shape;30;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31" name="Shape 31"/>
        <p:cNvGrpSpPr/>
        <p:nvPr/>
      </p:nvGrpSpPr>
      <p:grpSpPr>
        <a:xfrm>
          <a:off x="0" y="0"/>
          <a:ext cx="0" cy="0"/>
          <a:chOff x="0" y="0"/>
          <a:chExt cx="0" cy="0"/>
        </a:xfrm>
      </p:grpSpPr>
      <p:sp>
        <p:nvSpPr>
          <p:cNvPr id="32" name="Google Shape;32;p32"/>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3" name="Google Shape;33;p3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34" name="Google Shape;34;p32"/>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35" name="Shape 35"/>
        <p:cNvGrpSpPr/>
        <p:nvPr/>
      </p:nvGrpSpPr>
      <p:grpSpPr>
        <a:xfrm>
          <a:off x="0" y="0"/>
          <a:ext cx="0" cy="0"/>
          <a:chOff x="0" y="0"/>
          <a:chExt cx="0" cy="0"/>
        </a:xfrm>
      </p:grpSpPr>
      <p:sp>
        <p:nvSpPr>
          <p:cNvPr id="36" name="Google Shape;36;p33"/>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37" name="Google Shape;37;p3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38" name="Google Shape;38;p3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3"/>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1" name="Google Shape;41;p3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42" name="Shape 42"/>
        <p:cNvGrpSpPr/>
        <p:nvPr/>
      </p:nvGrpSpPr>
      <p:grpSpPr>
        <a:xfrm>
          <a:off x="0" y="0"/>
          <a:ext cx="0" cy="0"/>
          <a:chOff x="0" y="0"/>
          <a:chExt cx="0" cy="0"/>
        </a:xfrm>
      </p:grpSpPr>
      <p:sp>
        <p:nvSpPr>
          <p:cNvPr id="43" name="Google Shape;43;p34"/>
          <p:cNvSpPr/>
          <p:nvPr>
            <p:ph idx="2" type="pic"/>
          </p:nvPr>
        </p:nvSpPr>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4" name="Google Shape;44;p34"/>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5" name="Google Shape;45;p34"/>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46" name="Google Shape;46;p34"/>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47" name="Google Shape;47;p34"/>
          <p:cNvGrpSpPr/>
          <p:nvPr/>
        </p:nvGrpSpPr>
        <p:grpSpPr>
          <a:xfrm>
            <a:off x="3721835" y="773552"/>
            <a:ext cx="7988141" cy="2408473"/>
            <a:chOff x="3673920" y="736031"/>
            <a:chExt cx="7988141" cy="2408473"/>
          </a:xfrm>
        </p:grpSpPr>
        <p:sp>
          <p:nvSpPr>
            <p:cNvPr id="48" name="Google Shape;48;p34"/>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 name="Google Shape;49;p34"/>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 name="Google Shape;50;p34"/>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 name="Google Shape;51;p34"/>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2" name="Google Shape;52;p3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53" name="Shape 53"/>
        <p:cNvGrpSpPr/>
        <p:nvPr/>
      </p:nvGrpSpPr>
      <p:grpSpPr>
        <a:xfrm>
          <a:off x="0" y="0"/>
          <a:ext cx="0" cy="0"/>
          <a:chOff x="0" y="0"/>
          <a:chExt cx="0" cy="0"/>
        </a:xfrm>
      </p:grpSpPr>
      <p:sp>
        <p:nvSpPr>
          <p:cNvPr id="54" name="Google Shape;54;p35"/>
          <p:cNvSpPr/>
          <p:nvPr>
            <p:ph idx="2" type="pic"/>
          </p:nvPr>
        </p:nvSpPr>
        <p:spPr>
          <a:xfrm>
            <a:off x="3843957" y="696340"/>
            <a:ext cx="7622001" cy="5015143"/>
          </a:xfrm>
          <a:prstGeom prst="corner">
            <a:avLst>
              <a:gd fmla="val 78408" name="adj1"/>
              <a:gd fmla="val 117748"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55" name="Google Shape;55;p35"/>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56" name="Google Shape;56;p3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7" name="Google Shape;57;p3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58" name="Google Shape;58;p35"/>
          <p:cNvGrpSpPr/>
          <p:nvPr/>
        </p:nvGrpSpPr>
        <p:grpSpPr>
          <a:xfrm>
            <a:off x="3843957" y="582803"/>
            <a:ext cx="7628352" cy="1197932"/>
            <a:chOff x="3840781" y="580943"/>
            <a:chExt cx="7628352" cy="1197932"/>
          </a:xfrm>
        </p:grpSpPr>
        <p:sp>
          <p:nvSpPr>
            <p:cNvPr id="59" name="Google Shape;59;p35"/>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 name="Google Shape;60;p35"/>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 name="Google Shape;61;p35"/>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2" name="Google Shape;62;p3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63" name="Google Shape;63;p3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64" name="Shape 64"/>
        <p:cNvGrpSpPr/>
        <p:nvPr/>
      </p:nvGrpSpPr>
      <p:grpSpPr>
        <a:xfrm>
          <a:off x="0" y="0"/>
          <a:ext cx="0" cy="0"/>
          <a:chOff x="0" y="0"/>
          <a:chExt cx="0" cy="0"/>
        </a:xfrm>
      </p:grpSpPr>
      <p:pic>
        <p:nvPicPr>
          <p:cNvPr descr="A picture containing flying, plane, bird&#10;&#10;Description automatically generated" id="65" name="Google Shape;65;p36"/>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66" name="Google Shape;66;p36"/>
          <p:cNvSpPr/>
          <p:nvPr>
            <p:ph idx="2" type="pic"/>
          </p:nvPr>
        </p:nvSpPr>
        <p:spPr>
          <a:xfrm>
            <a:off x="3887648" y="546137"/>
            <a:ext cx="7578309" cy="5618863"/>
          </a:xfrm>
          <a:prstGeom prst="corner">
            <a:avLst>
              <a:gd fmla="val 80709" name="adj1"/>
              <a:gd fmla="val 104483"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rgbClr val="595959"/>
              </a:buClr>
              <a:buSzPts val="2800"/>
              <a:buFont typeface="Arial"/>
              <a:buChar char="•"/>
              <a:defRPr b="0" i="0" sz="2800" u="none" cap="none" strike="noStrike">
                <a:solidFill>
                  <a:srgbClr val="595959"/>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67" name="Google Shape;67;p36"/>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68" name="Google Shape;68;p3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69" name="Google Shape;69;p36"/>
          <p:cNvGrpSpPr/>
          <p:nvPr/>
        </p:nvGrpSpPr>
        <p:grpSpPr>
          <a:xfrm>
            <a:off x="3887648" y="438917"/>
            <a:ext cx="7578437" cy="1195570"/>
            <a:chOff x="3884346" y="453875"/>
            <a:chExt cx="7578437" cy="1195570"/>
          </a:xfrm>
        </p:grpSpPr>
        <p:sp>
          <p:nvSpPr>
            <p:cNvPr id="70" name="Google Shape;70;p36"/>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 name="Google Shape;71;p36"/>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 name="Google Shape;72;p36"/>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3" name="Google Shape;73;p3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6"/>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75" name="Google Shape;75;p3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slideLayout" Target="../slideLayouts/slideLayout2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23" Type="http://schemas.openxmlformats.org/officeDocument/2006/relationships/theme" Target="../theme/theme2.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27"/>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23.jpg"/><Relationship Id="rId13" Type="http://schemas.openxmlformats.org/officeDocument/2006/relationships/image" Target="../media/image30.png"/><Relationship Id="rId12"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28.png"/><Relationship Id="rId14" Type="http://schemas.openxmlformats.org/officeDocument/2006/relationships/image" Target="../media/image27.png"/><Relationship Id="rId5" Type="http://schemas.openxmlformats.org/officeDocument/2006/relationships/image" Target="../media/image17.png"/><Relationship Id="rId6" Type="http://schemas.openxmlformats.org/officeDocument/2006/relationships/image" Target="../media/image24.png"/><Relationship Id="rId7" Type="http://schemas.openxmlformats.org/officeDocument/2006/relationships/image" Target="../media/image19.png"/><Relationship Id="rId8"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27.png"/><Relationship Id="rId6"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33.png"/><Relationship Id="rId6"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2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32.jpg"/><Relationship Id="rId6" Type="http://schemas.openxmlformats.org/officeDocument/2006/relationships/image" Target="../media/image3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6.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37.png"/><Relationship Id="rId6" Type="http://schemas.openxmlformats.org/officeDocument/2006/relationships/image" Target="../media/image40.png"/><Relationship Id="rId7" Type="http://schemas.openxmlformats.org/officeDocument/2006/relationships/image" Target="../media/image4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6.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descr="A close up of a sign&#10;&#10;Description automatically generated" id="229" name="Google Shape;229;p1"/>
          <p:cNvPicPr preferRelativeResize="0"/>
          <p:nvPr/>
        </p:nvPicPr>
        <p:blipFill rotWithShape="1">
          <a:blip r:embed="rId3">
            <a:alphaModFix/>
          </a:blip>
          <a:srcRect b="0" l="0" r="0" t="0"/>
          <a:stretch/>
        </p:blipFill>
        <p:spPr>
          <a:xfrm>
            <a:off x="6744834" y="705417"/>
            <a:ext cx="5447166" cy="5447166"/>
          </a:xfrm>
          <a:prstGeom prst="rect">
            <a:avLst/>
          </a:prstGeom>
          <a:noFill/>
          <a:ln>
            <a:noFill/>
          </a:ln>
        </p:spPr>
      </p:pic>
      <p:grpSp>
        <p:nvGrpSpPr>
          <p:cNvPr id="230" name="Google Shape;230;p1"/>
          <p:cNvGrpSpPr/>
          <p:nvPr/>
        </p:nvGrpSpPr>
        <p:grpSpPr>
          <a:xfrm>
            <a:off x="426720" y="576582"/>
            <a:ext cx="9448800" cy="5500513"/>
            <a:chOff x="388620" y="538482"/>
            <a:chExt cx="9448800" cy="5500513"/>
          </a:xfrm>
        </p:grpSpPr>
        <p:sp>
          <p:nvSpPr>
            <p:cNvPr id="231" name="Google Shape;231;p1"/>
            <p:cNvSpPr txBox="1"/>
            <p:nvPr/>
          </p:nvSpPr>
          <p:spPr>
            <a:xfrm>
              <a:off x="388620" y="538482"/>
              <a:ext cx="9448800" cy="647014"/>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Fall 2020 - Senior Project Final Presentation</a:t>
              </a:r>
              <a:endParaRPr b="0" i="0" sz="2400" u="none" cap="none" strike="noStrike">
                <a:solidFill>
                  <a:schemeClr val="lt1"/>
                </a:solidFill>
                <a:latin typeface="Arial"/>
                <a:ea typeface="Arial"/>
                <a:cs typeface="Arial"/>
                <a:sym typeface="Arial"/>
              </a:endParaRPr>
            </a:p>
          </p:txBody>
        </p:sp>
        <p:sp>
          <p:nvSpPr>
            <p:cNvPr id="232" name="Google Shape;232;p1"/>
            <p:cNvSpPr/>
            <p:nvPr/>
          </p:nvSpPr>
          <p:spPr>
            <a:xfrm>
              <a:off x="388620" y="1242276"/>
              <a:ext cx="694095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Patrol Shift Bid Scheduler</a:t>
              </a:r>
              <a:endParaRPr b="0" i="0" sz="3600" u="none" cap="none" strike="noStrike">
                <a:solidFill>
                  <a:schemeClr val="lt1"/>
                </a:solidFill>
                <a:latin typeface="Arial Black"/>
                <a:ea typeface="Arial Black"/>
                <a:cs typeface="Arial Black"/>
                <a:sym typeface="Arial Black"/>
              </a:endParaRPr>
            </a:p>
          </p:txBody>
        </p:sp>
        <p:sp>
          <p:nvSpPr>
            <p:cNvPr id="233" name="Google Shape;233;p1"/>
            <p:cNvSpPr txBox="1"/>
            <p:nvPr/>
          </p:nvSpPr>
          <p:spPr>
            <a:xfrm>
              <a:off x="388621" y="2025779"/>
              <a:ext cx="5120639" cy="975074"/>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Capstone II Team: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Nathan Pabon, Mauricio Santos-Hoyos, Shanna Sit, Victor Suarez  ​</a:t>
              </a:r>
              <a:endParaRPr b="0" i="0" sz="1400" u="none" cap="none" strike="noStrike">
                <a:solidFill>
                  <a:srgbClr val="000000"/>
                </a:solidFill>
                <a:latin typeface="Arial"/>
                <a:ea typeface="Arial"/>
                <a:cs typeface="Arial"/>
                <a:sym typeface="Arial"/>
              </a:endParaRPr>
            </a:p>
          </p:txBody>
        </p:sp>
        <p:sp>
          <p:nvSpPr>
            <p:cNvPr id="234" name="Google Shape;234;p1"/>
            <p:cNvSpPr txBox="1"/>
            <p:nvPr/>
          </p:nvSpPr>
          <p:spPr>
            <a:xfrm>
              <a:off x="388620" y="3057633"/>
              <a:ext cx="5852160" cy="113565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Senior Project Team:</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Alejandro Barnola, Luis Gonzalez, German Hinojosa, Ali Mohammad, Yuniet Piloto</a:t>
              </a:r>
              <a:endParaRPr b="0" i="0" sz="2000" u="none" cap="none" strike="noStrike">
                <a:solidFill>
                  <a:schemeClr val="lt1"/>
                </a:solidFill>
                <a:latin typeface="Arial"/>
                <a:ea typeface="Arial"/>
                <a:cs typeface="Arial"/>
                <a:sym typeface="Arial"/>
              </a:endParaRPr>
            </a:p>
          </p:txBody>
        </p:sp>
        <p:sp>
          <p:nvSpPr>
            <p:cNvPr id="235" name="Google Shape;235;p1"/>
            <p:cNvSpPr txBox="1"/>
            <p:nvPr/>
          </p:nvSpPr>
          <p:spPr>
            <a:xfrm>
              <a:off x="388620" y="4345875"/>
              <a:ext cx="7726680" cy="77178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Mentor:</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Chief Samuel Ceballos Jr, Pinecrest Police Department </a:t>
              </a:r>
              <a:endParaRPr b="0" i="0" sz="1400" u="none" cap="none" strike="noStrike">
                <a:solidFill>
                  <a:srgbClr val="000000"/>
                </a:solidFill>
                <a:latin typeface="Arial"/>
                <a:ea typeface="Arial"/>
                <a:cs typeface="Arial"/>
                <a:sym typeface="Arial"/>
              </a:endParaRPr>
            </a:p>
          </p:txBody>
        </p:sp>
        <p:sp>
          <p:nvSpPr>
            <p:cNvPr id="236" name="Google Shape;236;p1"/>
            <p:cNvSpPr txBox="1"/>
            <p:nvPr/>
          </p:nvSpPr>
          <p:spPr>
            <a:xfrm>
              <a:off x="388620" y="5267215"/>
              <a:ext cx="7726680" cy="77178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Arial"/>
                  <a:ea typeface="Arial"/>
                  <a:cs typeface="Arial"/>
                  <a:sym typeface="Arial"/>
                </a:rPr>
                <a:t>Instructor:</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Masoud Sadjadi, Florida International University</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10"/>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453" name="Google Shape;453;p10"/>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454" name="Google Shape;454;p10"/>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455" name="Google Shape;455;p10"/>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456" name="Google Shape;456;p10"/>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User Stories</a:t>
            </a:r>
            <a:endParaRPr b="0" i="0" sz="3600" u="none" cap="none" strike="noStrike">
              <a:solidFill>
                <a:schemeClr val="lt1"/>
              </a:solidFill>
              <a:latin typeface="Arial Black"/>
              <a:ea typeface="Arial Black"/>
              <a:cs typeface="Arial Black"/>
              <a:sym typeface="Arial Black"/>
            </a:endParaRPr>
          </a:p>
        </p:txBody>
      </p:sp>
      <p:grpSp>
        <p:nvGrpSpPr>
          <p:cNvPr id="457" name="Google Shape;457;p10"/>
          <p:cNvGrpSpPr/>
          <p:nvPr/>
        </p:nvGrpSpPr>
        <p:grpSpPr>
          <a:xfrm>
            <a:off x="1569730" y="1462263"/>
            <a:ext cx="5000770" cy="1384997"/>
            <a:chOff x="422477" y="1402021"/>
            <a:chExt cx="4065703" cy="1384997"/>
          </a:xfrm>
        </p:grpSpPr>
        <p:grpSp>
          <p:nvGrpSpPr>
            <p:cNvPr id="458" name="Google Shape;458;p10"/>
            <p:cNvGrpSpPr/>
            <p:nvPr/>
          </p:nvGrpSpPr>
          <p:grpSpPr>
            <a:xfrm>
              <a:off x="422477" y="1402021"/>
              <a:ext cx="4065703" cy="472440"/>
              <a:chOff x="889418" y="2456885"/>
              <a:chExt cx="4065703" cy="472440"/>
            </a:xfrm>
          </p:grpSpPr>
          <p:sp>
            <p:nvSpPr>
              <p:cNvPr id="459" name="Google Shape;459;p10"/>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0" name="Google Shape;460;p10"/>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view time slot details</a:t>
                </a:r>
                <a:endParaRPr b="0" i="0" sz="1800" u="none" cap="none" strike="noStrike">
                  <a:solidFill>
                    <a:schemeClr val="lt1"/>
                  </a:solidFill>
                  <a:latin typeface="Arial Black"/>
                  <a:ea typeface="Arial Black"/>
                  <a:cs typeface="Arial Black"/>
                  <a:sym typeface="Arial Black"/>
                </a:endParaRPr>
              </a:p>
            </p:txBody>
          </p:sp>
        </p:grpSp>
        <p:sp>
          <p:nvSpPr>
            <p:cNvPr id="461" name="Google Shape;461;p10"/>
            <p:cNvSpPr/>
            <p:nvPr/>
          </p:nvSpPr>
          <p:spPr>
            <a:xfrm>
              <a:off x="472459" y="1956021"/>
              <a:ext cx="401572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Users can view the details of a given time slot by clicking on it. They’re also able to view the notes of a given time slot. </a:t>
              </a:r>
              <a:endParaRPr b="0" i="0" sz="1600" u="none" cap="none" strike="noStrike">
                <a:solidFill>
                  <a:schemeClr val="lt1"/>
                </a:solidFill>
                <a:latin typeface="Arial"/>
                <a:ea typeface="Arial"/>
                <a:cs typeface="Arial"/>
                <a:sym typeface="Arial"/>
              </a:endParaRPr>
            </a:p>
          </p:txBody>
        </p:sp>
      </p:grpSp>
      <p:sp>
        <p:nvSpPr>
          <p:cNvPr id="462" name="Google Shape;462;p10"/>
          <p:cNvSpPr/>
          <p:nvPr/>
        </p:nvSpPr>
        <p:spPr>
          <a:xfrm>
            <a:off x="7083408" y="348507"/>
            <a:ext cx="4819032" cy="64633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Unfinished Stories</a:t>
            </a:r>
            <a:endParaRPr b="0" i="0" sz="1400" u="none" cap="none" strike="noStrike">
              <a:solidFill>
                <a:srgbClr val="000000"/>
              </a:solidFill>
              <a:latin typeface="Arial"/>
              <a:ea typeface="Arial"/>
              <a:cs typeface="Arial"/>
              <a:sym typeface="Arial"/>
            </a:endParaRPr>
          </a:p>
        </p:txBody>
      </p:sp>
      <p:grpSp>
        <p:nvGrpSpPr>
          <p:cNvPr id="463" name="Google Shape;463;p10"/>
          <p:cNvGrpSpPr/>
          <p:nvPr/>
        </p:nvGrpSpPr>
        <p:grpSpPr>
          <a:xfrm>
            <a:off x="1531621" y="3266728"/>
            <a:ext cx="5000770" cy="1384997"/>
            <a:chOff x="422477" y="1402021"/>
            <a:chExt cx="4065703" cy="1384997"/>
          </a:xfrm>
        </p:grpSpPr>
        <p:grpSp>
          <p:nvGrpSpPr>
            <p:cNvPr id="464" name="Google Shape;464;p10"/>
            <p:cNvGrpSpPr/>
            <p:nvPr/>
          </p:nvGrpSpPr>
          <p:grpSpPr>
            <a:xfrm>
              <a:off x="422477" y="1402021"/>
              <a:ext cx="4065703" cy="472440"/>
              <a:chOff x="889418" y="2456885"/>
              <a:chExt cx="4065703" cy="472440"/>
            </a:xfrm>
          </p:grpSpPr>
          <p:sp>
            <p:nvSpPr>
              <p:cNvPr id="465" name="Google Shape;465;p10"/>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6" name="Google Shape;466;p10"/>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change Daily Roster view</a:t>
                </a:r>
                <a:endParaRPr b="0" i="0" sz="1800" u="none" cap="none" strike="noStrike">
                  <a:solidFill>
                    <a:schemeClr val="lt1"/>
                  </a:solidFill>
                  <a:latin typeface="Arial Black"/>
                  <a:ea typeface="Arial Black"/>
                  <a:cs typeface="Arial Black"/>
                  <a:sym typeface="Arial Black"/>
                </a:endParaRPr>
              </a:p>
            </p:txBody>
          </p:sp>
        </p:grpSp>
        <p:sp>
          <p:nvSpPr>
            <p:cNvPr id="467" name="Google Shape;467;p10"/>
            <p:cNvSpPr/>
            <p:nvPr/>
          </p:nvSpPr>
          <p:spPr>
            <a:xfrm>
              <a:off x="472459" y="1956021"/>
              <a:ext cx="401572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Users can click on the calendar icon to change the view of the daily roster. They’ll be able to change the roster to a daily, weekly or monthly view.</a:t>
              </a:r>
              <a:endParaRPr b="0" i="0" sz="1600" u="none" cap="none" strike="noStrike">
                <a:solidFill>
                  <a:schemeClr val="lt1"/>
                </a:solidFill>
                <a:latin typeface="Arial"/>
                <a:ea typeface="Arial"/>
                <a:cs typeface="Arial"/>
                <a:sym typeface="Arial"/>
              </a:endParaRPr>
            </a:p>
          </p:txBody>
        </p:sp>
      </p:grpSp>
      <p:grpSp>
        <p:nvGrpSpPr>
          <p:cNvPr id="468" name="Google Shape;468;p10"/>
          <p:cNvGrpSpPr/>
          <p:nvPr/>
        </p:nvGrpSpPr>
        <p:grpSpPr>
          <a:xfrm>
            <a:off x="1531621" y="5111945"/>
            <a:ext cx="5000770" cy="1384997"/>
            <a:chOff x="422477" y="1402021"/>
            <a:chExt cx="4065703" cy="1384997"/>
          </a:xfrm>
        </p:grpSpPr>
        <p:grpSp>
          <p:nvGrpSpPr>
            <p:cNvPr id="469" name="Google Shape;469;p10"/>
            <p:cNvGrpSpPr/>
            <p:nvPr/>
          </p:nvGrpSpPr>
          <p:grpSpPr>
            <a:xfrm>
              <a:off x="422477" y="1402021"/>
              <a:ext cx="4065703" cy="472440"/>
              <a:chOff x="889418" y="2456885"/>
              <a:chExt cx="4065703" cy="472440"/>
            </a:xfrm>
          </p:grpSpPr>
          <p:sp>
            <p:nvSpPr>
              <p:cNvPr id="470" name="Google Shape;470;p10"/>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1" name="Google Shape;471;p10"/>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search and filter results</a:t>
                </a:r>
                <a:endParaRPr b="0" i="0" sz="1800" u="none" cap="none" strike="noStrike">
                  <a:solidFill>
                    <a:schemeClr val="lt1"/>
                  </a:solidFill>
                  <a:latin typeface="Arial Black"/>
                  <a:ea typeface="Arial Black"/>
                  <a:cs typeface="Arial Black"/>
                  <a:sym typeface="Arial Black"/>
                </a:endParaRPr>
              </a:p>
            </p:txBody>
          </p:sp>
        </p:grpSp>
        <p:sp>
          <p:nvSpPr>
            <p:cNvPr id="472" name="Google Shape;472;p10"/>
            <p:cNvSpPr/>
            <p:nvPr/>
          </p:nvSpPr>
          <p:spPr>
            <a:xfrm>
              <a:off x="472459" y="1956021"/>
              <a:ext cx="401572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Users can search and filter objects in a page. Admins are also able to do so. This works on any object in a table. </a:t>
              </a:r>
              <a:endParaRPr b="0" i="0" sz="1600" u="none" cap="none" strike="noStrike">
                <a:solidFill>
                  <a:schemeClr val="lt1"/>
                </a:solidFill>
                <a:latin typeface="Arial"/>
                <a:ea typeface="Arial"/>
                <a:cs typeface="Arial"/>
                <a:sym typeface="Arial"/>
              </a:endParaRPr>
            </a:p>
          </p:txBody>
        </p:sp>
      </p:grpSp>
      <p:grpSp>
        <p:nvGrpSpPr>
          <p:cNvPr id="473" name="Google Shape;473;p10"/>
          <p:cNvGrpSpPr/>
          <p:nvPr/>
        </p:nvGrpSpPr>
        <p:grpSpPr>
          <a:xfrm>
            <a:off x="6874559" y="1462263"/>
            <a:ext cx="5000770" cy="1384997"/>
            <a:chOff x="422477" y="1402021"/>
            <a:chExt cx="4065703" cy="1384997"/>
          </a:xfrm>
        </p:grpSpPr>
        <p:grpSp>
          <p:nvGrpSpPr>
            <p:cNvPr id="474" name="Google Shape;474;p10"/>
            <p:cNvGrpSpPr/>
            <p:nvPr/>
          </p:nvGrpSpPr>
          <p:grpSpPr>
            <a:xfrm>
              <a:off x="422477" y="1402021"/>
              <a:ext cx="4065703" cy="472440"/>
              <a:chOff x="889418" y="2456885"/>
              <a:chExt cx="4065703" cy="472440"/>
            </a:xfrm>
          </p:grpSpPr>
          <p:sp>
            <p:nvSpPr>
              <p:cNvPr id="475" name="Google Shape;475;p10"/>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6" name="Google Shape;476;p10"/>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upload images</a:t>
                </a:r>
                <a:endParaRPr b="0" i="0" sz="1800" u="none" cap="none" strike="noStrike">
                  <a:solidFill>
                    <a:schemeClr val="lt1"/>
                  </a:solidFill>
                  <a:latin typeface="Arial Black"/>
                  <a:ea typeface="Arial Black"/>
                  <a:cs typeface="Arial Black"/>
                  <a:sym typeface="Arial Black"/>
                </a:endParaRPr>
              </a:p>
            </p:txBody>
          </p:sp>
        </p:grpSp>
        <p:sp>
          <p:nvSpPr>
            <p:cNvPr id="477" name="Google Shape;477;p10"/>
            <p:cNvSpPr/>
            <p:nvPr/>
          </p:nvSpPr>
          <p:spPr>
            <a:xfrm>
              <a:off x="472459" y="1956021"/>
              <a:ext cx="401572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(or users in the settings page) can upload a image to represent a given user. This image will have a size limit and is cropped in a circle. </a:t>
              </a:r>
              <a:endParaRPr b="0" i="0" sz="1600" u="none" cap="none" strike="noStrike">
                <a:solidFill>
                  <a:schemeClr val="lt1"/>
                </a:solidFill>
                <a:latin typeface="Arial"/>
                <a:ea typeface="Arial"/>
                <a:cs typeface="Arial"/>
                <a:sym typeface="Arial"/>
              </a:endParaRPr>
            </a:p>
          </p:txBody>
        </p:sp>
      </p:grpSp>
      <p:grpSp>
        <p:nvGrpSpPr>
          <p:cNvPr id="478" name="Google Shape;478;p10"/>
          <p:cNvGrpSpPr/>
          <p:nvPr/>
        </p:nvGrpSpPr>
        <p:grpSpPr>
          <a:xfrm>
            <a:off x="6836450" y="3266728"/>
            <a:ext cx="5000770" cy="1384997"/>
            <a:chOff x="422477" y="1402021"/>
            <a:chExt cx="4065703" cy="1384997"/>
          </a:xfrm>
        </p:grpSpPr>
        <p:grpSp>
          <p:nvGrpSpPr>
            <p:cNvPr id="479" name="Google Shape;479;p10"/>
            <p:cNvGrpSpPr/>
            <p:nvPr/>
          </p:nvGrpSpPr>
          <p:grpSpPr>
            <a:xfrm>
              <a:off x="422477" y="1402021"/>
              <a:ext cx="4065703" cy="472440"/>
              <a:chOff x="889418" y="2456885"/>
              <a:chExt cx="4065703" cy="472440"/>
            </a:xfrm>
          </p:grpSpPr>
          <p:sp>
            <p:nvSpPr>
              <p:cNvPr id="480" name="Google Shape;480;p10"/>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1" name="Google Shape;481;p10"/>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add notes to time slots </a:t>
                </a:r>
                <a:endParaRPr b="0" i="0" sz="1800" u="none" cap="none" strike="noStrike">
                  <a:solidFill>
                    <a:schemeClr val="lt1"/>
                  </a:solidFill>
                  <a:latin typeface="Arial Black"/>
                  <a:ea typeface="Arial Black"/>
                  <a:cs typeface="Arial Black"/>
                  <a:sym typeface="Arial Black"/>
                </a:endParaRPr>
              </a:p>
            </p:txBody>
          </p:sp>
        </p:grpSp>
        <p:sp>
          <p:nvSpPr>
            <p:cNvPr id="482" name="Google Shape;482;p10"/>
            <p:cNvSpPr/>
            <p:nvPr/>
          </p:nvSpPr>
          <p:spPr>
            <a:xfrm>
              <a:off x="472459" y="1956021"/>
              <a:ext cx="401572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customize a time slot’s notes. These notes act similar to a comment system found in most social media sites.</a:t>
              </a:r>
              <a:endParaRPr b="0" i="0" sz="1600" u="none" cap="none" strike="noStrike">
                <a:solidFill>
                  <a:schemeClr val="lt1"/>
                </a:solidFill>
                <a:latin typeface="Arial"/>
                <a:ea typeface="Arial"/>
                <a:cs typeface="Arial"/>
                <a:sym typeface="Arial"/>
              </a:endParaRPr>
            </a:p>
          </p:txBody>
        </p:sp>
      </p:grpSp>
      <p:grpSp>
        <p:nvGrpSpPr>
          <p:cNvPr id="483" name="Google Shape;483;p10"/>
          <p:cNvGrpSpPr/>
          <p:nvPr/>
        </p:nvGrpSpPr>
        <p:grpSpPr>
          <a:xfrm>
            <a:off x="6836450" y="5111945"/>
            <a:ext cx="5000770" cy="1384997"/>
            <a:chOff x="422477" y="1402021"/>
            <a:chExt cx="4065703" cy="1384997"/>
          </a:xfrm>
        </p:grpSpPr>
        <p:grpSp>
          <p:nvGrpSpPr>
            <p:cNvPr id="484" name="Google Shape;484;p10"/>
            <p:cNvGrpSpPr/>
            <p:nvPr/>
          </p:nvGrpSpPr>
          <p:grpSpPr>
            <a:xfrm>
              <a:off x="422477" y="1402021"/>
              <a:ext cx="4065703" cy="472440"/>
              <a:chOff x="889418" y="2456885"/>
              <a:chExt cx="4065703" cy="472440"/>
            </a:xfrm>
          </p:grpSpPr>
          <p:sp>
            <p:nvSpPr>
              <p:cNvPr id="485" name="Google Shape;485;p10"/>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6" name="Google Shape;486;p10"/>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switch themes</a:t>
                </a:r>
                <a:endParaRPr b="0" i="0" sz="1800" u="none" cap="none" strike="noStrike">
                  <a:solidFill>
                    <a:schemeClr val="lt1"/>
                  </a:solidFill>
                  <a:latin typeface="Arial Black"/>
                  <a:ea typeface="Arial Black"/>
                  <a:cs typeface="Arial Black"/>
                  <a:sym typeface="Arial Black"/>
                </a:endParaRPr>
              </a:p>
            </p:txBody>
          </p:sp>
        </p:grpSp>
        <p:sp>
          <p:nvSpPr>
            <p:cNvPr id="487" name="Google Shape;487;p10"/>
            <p:cNvSpPr/>
            <p:nvPr/>
          </p:nvSpPr>
          <p:spPr>
            <a:xfrm>
              <a:off x="472459" y="1956021"/>
              <a:ext cx="401572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Users can switch their theme to dark mode if they do not like light mode. It’s a simple aesthetic change to make their dashboard more personalized.</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14"/>
          <p:cNvSpPr/>
          <p:nvPr/>
        </p:nvSpPr>
        <p:spPr>
          <a:xfrm>
            <a:off x="1443685" y="0"/>
            <a:ext cx="1074831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52950"/>
              </a:solidFill>
              <a:latin typeface="Calibri"/>
              <a:ea typeface="Calibri"/>
              <a:cs typeface="Calibri"/>
              <a:sym typeface="Calibri"/>
            </a:endParaRPr>
          </a:p>
        </p:txBody>
      </p:sp>
      <p:sp>
        <p:nvSpPr>
          <p:cNvPr id="493" name="Google Shape;493;p14"/>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494" name="Google Shape;494;p14"/>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495" name="Google Shape;495;p14"/>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496" name="Google Shape;496;p14"/>
          <p:cNvSpPr/>
          <p:nvPr/>
        </p:nvSpPr>
        <p:spPr>
          <a:xfrm>
            <a:off x="1531620" y="348507"/>
            <a:ext cx="661415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rgbClr val="052950"/>
                </a:solidFill>
                <a:latin typeface="Arial Black"/>
                <a:ea typeface="Arial Black"/>
                <a:cs typeface="Arial Black"/>
                <a:sym typeface="Arial Black"/>
              </a:rPr>
              <a:t>System Architecture</a:t>
            </a:r>
            <a:endParaRPr b="0" i="0" sz="3600" u="none" cap="none" strike="noStrike">
              <a:solidFill>
                <a:srgbClr val="052950"/>
              </a:solidFill>
              <a:latin typeface="Arial Black"/>
              <a:ea typeface="Arial Black"/>
              <a:cs typeface="Arial Black"/>
              <a:sym typeface="Arial Black"/>
            </a:endParaRPr>
          </a:p>
        </p:txBody>
      </p:sp>
      <p:pic>
        <p:nvPicPr>
          <p:cNvPr descr="React (web framework) - Wikipedia" id="497" name="Google Shape;497;p14"/>
          <p:cNvPicPr preferRelativeResize="0"/>
          <p:nvPr/>
        </p:nvPicPr>
        <p:blipFill rotWithShape="1">
          <a:blip r:embed="rId5">
            <a:alphaModFix/>
          </a:blip>
          <a:srcRect b="0" l="0" r="0" t="0"/>
          <a:stretch/>
        </p:blipFill>
        <p:spPr>
          <a:xfrm>
            <a:off x="8729418" y="1674332"/>
            <a:ext cx="2146215" cy="1516712"/>
          </a:xfrm>
          <a:prstGeom prst="rect">
            <a:avLst/>
          </a:prstGeom>
          <a:noFill/>
          <a:ln>
            <a:noFill/>
          </a:ln>
        </p:spPr>
      </p:pic>
      <p:sp>
        <p:nvSpPr>
          <p:cNvPr id="498" name="Google Shape;498;p14"/>
          <p:cNvSpPr/>
          <p:nvPr/>
        </p:nvSpPr>
        <p:spPr>
          <a:xfrm>
            <a:off x="1883650" y="1780750"/>
            <a:ext cx="4853700" cy="3177300"/>
          </a:xfrm>
          <a:prstGeom prst="rect">
            <a:avLst/>
          </a:prstGeom>
          <a:noFill/>
          <a:ln cap="flat" cmpd="sng" w="762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99" name="Google Shape;499;p14"/>
          <p:cNvPicPr preferRelativeResize="0"/>
          <p:nvPr/>
        </p:nvPicPr>
        <p:blipFill rotWithShape="1">
          <a:blip r:embed="rId6">
            <a:alphaModFix/>
          </a:blip>
          <a:srcRect b="0" l="0" r="0" t="0"/>
          <a:stretch/>
        </p:blipFill>
        <p:spPr>
          <a:xfrm>
            <a:off x="9259583" y="4219598"/>
            <a:ext cx="1216387" cy="969055"/>
          </a:xfrm>
          <a:prstGeom prst="rect">
            <a:avLst/>
          </a:prstGeom>
          <a:noFill/>
          <a:ln>
            <a:noFill/>
          </a:ln>
        </p:spPr>
      </p:pic>
      <p:sp>
        <p:nvSpPr>
          <p:cNvPr id="500" name="Google Shape;500;p14"/>
          <p:cNvSpPr/>
          <p:nvPr/>
        </p:nvSpPr>
        <p:spPr>
          <a:xfrm>
            <a:off x="8405586" y="1141577"/>
            <a:ext cx="2941500" cy="492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052950"/>
                </a:solidFill>
                <a:latin typeface="Arial"/>
                <a:ea typeface="Arial"/>
                <a:cs typeface="Arial"/>
                <a:sym typeface="Arial"/>
              </a:rPr>
              <a:t>Frontend </a:t>
            </a:r>
            <a:endParaRPr b="0" i="0" sz="2600" u="none" cap="none" strike="noStrike">
              <a:solidFill>
                <a:srgbClr val="052950"/>
              </a:solidFill>
              <a:latin typeface="Arial"/>
              <a:ea typeface="Arial"/>
              <a:cs typeface="Arial"/>
              <a:sym typeface="Arial"/>
            </a:endParaRPr>
          </a:p>
        </p:txBody>
      </p:sp>
      <p:pic>
        <p:nvPicPr>
          <p:cNvPr descr="Typescript Icon of Flat style - Available in SVG, PNG, EPS, AI ..." id="501" name="Google Shape;501;p14"/>
          <p:cNvPicPr preferRelativeResize="0"/>
          <p:nvPr/>
        </p:nvPicPr>
        <p:blipFill rotWithShape="1">
          <a:blip r:embed="rId7">
            <a:alphaModFix/>
          </a:blip>
          <a:srcRect b="0" l="0" r="0" t="0"/>
          <a:stretch/>
        </p:blipFill>
        <p:spPr>
          <a:xfrm>
            <a:off x="8405423" y="3009711"/>
            <a:ext cx="1099576" cy="1099576"/>
          </a:xfrm>
          <a:prstGeom prst="rect">
            <a:avLst/>
          </a:prstGeom>
          <a:noFill/>
          <a:ln>
            <a:noFill/>
          </a:ln>
        </p:spPr>
      </p:pic>
      <p:sp>
        <p:nvSpPr>
          <p:cNvPr id="502" name="Google Shape;502;p14"/>
          <p:cNvSpPr/>
          <p:nvPr/>
        </p:nvSpPr>
        <p:spPr>
          <a:xfrm>
            <a:off x="8108143" y="1726893"/>
            <a:ext cx="3536400" cy="3536400"/>
          </a:xfrm>
          <a:prstGeom prst="ellipse">
            <a:avLst/>
          </a:prstGeom>
          <a:noFill/>
          <a:ln cap="flat" cmpd="sng" w="762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03" name="Google Shape;503;p14"/>
          <p:cNvPicPr preferRelativeResize="0"/>
          <p:nvPr/>
        </p:nvPicPr>
        <p:blipFill rotWithShape="1">
          <a:blip r:embed="rId8">
            <a:alphaModFix/>
          </a:blip>
          <a:srcRect b="0" l="0" r="0" t="0"/>
          <a:stretch/>
        </p:blipFill>
        <p:spPr>
          <a:xfrm>
            <a:off x="9837831" y="2842652"/>
            <a:ext cx="1760761" cy="1377006"/>
          </a:xfrm>
          <a:prstGeom prst="rect">
            <a:avLst/>
          </a:prstGeom>
          <a:noFill/>
          <a:ln>
            <a:noFill/>
          </a:ln>
        </p:spPr>
      </p:pic>
      <p:pic>
        <p:nvPicPr>
          <p:cNvPr descr="A close up of a logo&#10;&#10;Description automatically generated" id="504" name="Google Shape;504;p14"/>
          <p:cNvPicPr preferRelativeResize="0"/>
          <p:nvPr/>
        </p:nvPicPr>
        <p:blipFill rotWithShape="1">
          <a:blip r:embed="rId9">
            <a:alphaModFix/>
          </a:blip>
          <a:srcRect b="11572" l="6889" r="7555" t="10997"/>
          <a:stretch/>
        </p:blipFill>
        <p:spPr>
          <a:xfrm>
            <a:off x="5781112" y="5424344"/>
            <a:ext cx="2146202" cy="934037"/>
          </a:xfrm>
          <a:prstGeom prst="rect">
            <a:avLst/>
          </a:prstGeom>
          <a:noFill/>
          <a:ln>
            <a:noFill/>
          </a:ln>
        </p:spPr>
      </p:pic>
      <p:sp>
        <p:nvSpPr>
          <p:cNvPr id="505" name="Google Shape;505;p14"/>
          <p:cNvSpPr/>
          <p:nvPr/>
        </p:nvSpPr>
        <p:spPr>
          <a:xfrm>
            <a:off x="2839599" y="1141570"/>
            <a:ext cx="2941506" cy="49244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052950"/>
                </a:solidFill>
                <a:latin typeface="Arial"/>
                <a:ea typeface="Arial"/>
                <a:cs typeface="Arial"/>
                <a:sym typeface="Arial"/>
              </a:rPr>
              <a:t>Backend</a:t>
            </a:r>
            <a:endParaRPr b="0" i="0" sz="2600" u="none" cap="none" strike="noStrike">
              <a:solidFill>
                <a:srgbClr val="052950"/>
              </a:solidFill>
              <a:latin typeface="Arial"/>
              <a:ea typeface="Arial"/>
              <a:cs typeface="Arial"/>
              <a:sym typeface="Arial"/>
            </a:endParaRPr>
          </a:p>
        </p:txBody>
      </p:sp>
      <p:pic>
        <p:nvPicPr>
          <p:cNvPr descr="Rust Programming Language" id="506" name="Google Shape;506;p14"/>
          <p:cNvPicPr preferRelativeResize="0"/>
          <p:nvPr/>
        </p:nvPicPr>
        <p:blipFill rotWithShape="1">
          <a:blip r:embed="rId10">
            <a:alphaModFix/>
          </a:blip>
          <a:srcRect b="0" l="0" r="0" t="0"/>
          <a:stretch/>
        </p:blipFill>
        <p:spPr>
          <a:xfrm>
            <a:off x="2128420" y="1939662"/>
            <a:ext cx="2830464" cy="1415232"/>
          </a:xfrm>
          <a:prstGeom prst="rect">
            <a:avLst/>
          </a:prstGeom>
          <a:noFill/>
          <a:ln>
            <a:noFill/>
          </a:ln>
        </p:spPr>
      </p:pic>
      <p:pic>
        <p:nvPicPr>
          <p:cNvPr descr="rocket - Rust" id="507" name="Google Shape;507;p14"/>
          <p:cNvPicPr preferRelativeResize="0"/>
          <p:nvPr/>
        </p:nvPicPr>
        <p:blipFill rotWithShape="1">
          <a:blip r:embed="rId11">
            <a:alphaModFix/>
          </a:blip>
          <a:srcRect b="0" l="0" r="0" t="0"/>
          <a:stretch/>
        </p:blipFill>
        <p:spPr>
          <a:xfrm>
            <a:off x="5338265" y="2033443"/>
            <a:ext cx="950889" cy="950889"/>
          </a:xfrm>
          <a:prstGeom prst="rect">
            <a:avLst/>
          </a:prstGeom>
          <a:noFill/>
          <a:ln>
            <a:noFill/>
          </a:ln>
        </p:spPr>
      </p:pic>
      <p:pic>
        <p:nvPicPr>
          <p:cNvPr descr="diesel - crates.io: Rust Package Registry" id="508" name="Google Shape;508;p14"/>
          <p:cNvPicPr preferRelativeResize="0"/>
          <p:nvPr/>
        </p:nvPicPr>
        <p:blipFill rotWithShape="1">
          <a:blip r:embed="rId12">
            <a:alphaModFix/>
          </a:blip>
          <a:srcRect b="0" l="0" r="0" t="0"/>
          <a:stretch/>
        </p:blipFill>
        <p:spPr>
          <a:xfrm>
            <a:off x="5329147" y="3354893"/>
            <a:ext cx="981354" cy="1275761"/>
          </a:xfrm>
          <a:prstGeom prst="rect">
            <a:avLst/>
          </a:prstGeom>
          <a:noFill/>
          <a:ln>
            <a:noFill/>
          </a:ln>
        </p:spPr>
      </p:pic>
      <p:pic>
        <p:nvPicPr>
          <p:cNvPr descr="Mailserver: PostgreSQL Configuration - Part 3 - Devin's Tech Blog" id="509" name="Google Shape;509;p14"/>
          <p:cNvPicPr preferRelativeResize="0"/>
          <p:nvPr/>
        </p:nvPicPr>
        <p:blipFill rotWithShape="1">
          <a:blip r:embed="rId13">
            <a:alphaModFix/>
          </a:blip>
          <a:srcRect b="0" l="0" r="0" t="0"/>
          <a:stretch/>
        </p:blipFill>
        <p:spPr>
          <a:xfrm>
            <a:off x="2176800" y="3509386"/>
            <a:ext cx="2869511" cy="1313752"/>
          </a:xfrm>
          <a:prstGeom prst="rect">
            <a:avLst/>
          </a:prstGeom>
          <a:noFill/>
          <a:ln>
            <a:noFill/>
          </a:ln>
        </p:spPr>
      </p:pic>
      <p:cxnSp>
        <p:nvCxnSpPr>
          <p:cNvPr id="510" name="Google Shape;510;p14"/>
          <p:cNvCxnSpPr/>
          <p:nvPr/>
        </p:nvCxnSpPr>
        <p:spPr>
          <a:xfrm>
            <a:off x="7089006" y="3705357"/>
            <a:ext cx="865331" cy="15216"/>
          </a:xfrm>
          <a:prstGeom prst="straightConnector1">
            <a:avLst/>
          </a:prstGeom>
          <a:noFill/>
          <a:ln cap="flat" cmpd="sng" w="76200">
            <a:solidFill>
              <a:srgbClr val="052950"/>
            </a:solidFill>
            <a:prstDash val="solid"/>
            <a:miter lim="800000"/>
            <a:headEnd len="sm" w="sm" type="none"/>
            <a:tailEnd len="med" w="med" type="triangle"/>
          </a:ln>
        </p:spPr>
      </p:cxnSp>
      <p:sp>
        <p:nvSpPr>
          <p:cNvPr id="511" name="Google Shape;511;p14"/>
          <p:cNvSpPr/>
          <p:nvPr/>
        </p:nvSpPr>
        <p:spPr>
          <a:xfrm>
            <a:off x="129128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id="512" name="Google Shape;512;p14"/>
          <p:cNvPicPr preferRelativeResize="0"/>
          <p:nvPr/>
        </p:nvPicPr>
        <p:blipFill rotWithShape="1">
          <a:blip r:embed="rId14">
            <a:alphaModFix/>
          </a:blip>
          <a:srcRect b="0" l="0" r="0" t="0"/>
          <a:stretch/>
        </p:blipFill>
        <p:spPr>
          <a:xfrm>
            <a:off x="7984007" y="5523618"/>
            <a:ext cx="854349" cy="7683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15"/>
          <p:cNvSpPr/>
          <p:nvPr/>
        </p:nvSpPr>
        <p:spPr>
          <a:xfrm>
            <a:off x="1443685" y="0"/>
            <a:ext cx="1074831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52950"/>
              </a:solidFill>
              <a:latin typeface="Calibri"/>
              <a:ea typeface="Calibri"/>
              <a:cs typeface="Calibri"/>
              <a:sym typeface="Calibri"/>
            </a:endParaRPr>
          </a:p>
        </p:txBody>
      </p:sp>
      <p:sp>
        <p:nvSpPr>
          <p:cNvPr id="518" name="Google Shape;518;p15"/>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19" name="Google Shape;519;p15"/>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520" name="Google Shape;520;p15"/>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521" name="Google Shape;521;p15"/>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22" name="Google Shape;522;p15"/>
          <p:cNvSpPr/>
          <p:nvPr/>
        </p:nvSpPr>
        <p:spPr>
          <a:xfrm>
            <a:off x="1531620" y="348507"/>
            <a:ext cx="661415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rgbClr val="052950"/>
                </a:solidFill>
                <a:latin typeface="Arial Black"/>
                <a:ea typeface="Arial Black"/>
                <a:cs typeface="Arial Black"/>
                <a:sym typeface="Arial Black"/>
              </a:rPr>
              <a:t>Dependencies</a:t>
            </a:r>
            <a:endParaRPr b="0" i="0" sz="3600" u="none" cap="none" strike="noStrike">
              <a:solidFill>
                <a:srgbClr val="052950"/>
              </a:solidFill>
              <a:latin typeface="Arial Black"/>
              <a:ea typeface="Arial Black"/>
              <a:cs typeface="Arial Black"/>
              <a:sym typeface="Arial Black"/>
            </a:endParaRPr>
          </a:p>
        </p:txBody>
      </p:sp>
      <p:pic>
        <p:nvPicPr>
          <p:cNvPr id="523" name="Google Shape;523;p15"/>
          <p:cNvPicPr preferRelativeResize="0"/>
          <p:nvPr/>
        </p:nvPicPr>
        <p:blipFill rotWithShape="1">
          <a:blip r:embed="rId5">
            <a:alphaModFix/>
          </a:blip>
          <a:srcRect b="0" l="0" r="0" t="0"/>
          <a:stretch/>
        </p:blipFill>
        <p:spPr>
          <a:xfrm>
            <a:off x="3330822" y="2334874"/>
            <a:ext cx="2481248" cy="2188250"/>
          </a:xfrm>
          <a:prstGeom prst="rect">
            <a:avLst/>
          </a:prstGeom>
          <a:noFill/>
          <a:ln>
            <a:noFill/>
          </a:ln>
        </p:spPr>
      </p:pic>
      <p:pic>
        <p:nvPicPr>
          <p:cNvPr descr="A close up of a logo&#10;&#10;Description automatically generated" id="524" name="Google Shape;524;p15"/>
          <p:cNvPicPr preferRelativeResize="0"/>
          <p:nvPr/>
        </p:nvPicPr>
        <p:blipFill rotWithShape="1">
          <a:blip r:embed="rId6">
            <a:alphaModFix/>
          </a:blip>
          <a:srcRect b="11575" l="6887" r="7554" t="10994"/>
          <a:stretch/>
        </p:blipFill>
        <p:spPr>
          <a:xfrm>
            <a:off x="6984793" y="2652849"/>
            <a:ext cx="3566849" cy="15523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16"/>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30" name="Google Shape;530;p16"/>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531" name="Google Shape;531;p16"/>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532" name="Google Shape;532;p16"/>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33" name="Google Shape;533;p16"/>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Deployment</a:t>
            </a:r>
            <a:endParaRPr b="0" i="0" sz="3600" u="none" cap="none" strike="noStrike">
              <a:solidFill>
                <a:schemeClr val="lt1"/>
              </a:solidFill>
              <a:latin typeface="Arial Black"/>
              <a:ea typeface="Arial Black"/>
              <a:cs typeface="Arial Black"/>
              <a:sym typeface="Arial Black"/>
            </a:endParaRPr>
          </a:p>
        </p:txBody>
      </p:sp>
      <p:sp>
        <p:nvSpPr>
          <p:cNvPr id="534" name="Google Shape;534;p16"/>
          <p:cNvSpPr/>
          <p:nvPr/>
        </p:nvSpPr>
        <p:spPr>
          <a:xfrm>
            <a:off x="1531625" y="1462275"/>
            <a:ext cx="6187200" cy="2024400"/>
          </a:xfrm>
          <a:prstGeom prst="rect">
            <a:avLst/>
          </a:prstGeom>
          <a:noFill/>
          <a:ln>
            <a:noFill/>
          </a:ln>
        </p:spPr>
        <p:txBody>
          <a:bodyPr anchorCtr="0" anchor="t" bIns="45700" lIns="91425" spcFirstLastPara="1" rIns="91425" wrap="square" tIns="45700">
            <a:spAutoFit/>
          </a:bodyPr>
          <a:lstStyle/>
          <a:p>
            <a:pPr indent="-514350" lvl="0" marL="514350" marR="0" rtl="0" algn="l">
              <a:lnSpc>
                <a:spcPct val="150000"/>
              </a:lnSpc>
              <a:spcBef>
                <a:spcPts val="0"/>
              </a:spcBef>
              <a:spcAft>
                <a:spcPts val="0"/>
              </a:spcAft>
              <a:buClr>
                <a:schemeClr val="lt1"/>
              </a:buClr>
              <a:buSzPts val="3000"/>
              <a:buFont typeface="Calibri"/>
              <a:buAutoNum type="arabicPeriod"/>
            </a:pPr>
            <a:r>
              <a:rPr lang="en-US" sz="3000">
                <a:solidFill>
                  <a:schemeClr val="lt1"/>
                </a:solidFill>
              </a:rPr>
              <a:t>Download the Release.zip</a:t>
            </a:r>
            <a:endParaRPr b="0" i="0" sz="1400" u="none" cap="none" strike="noStrike">
              <a:solidFill>
                <a:srgbClr val="000000"/>
              </a:solidFill>
              <a:latin typeface="Arial"/>
              <a:ea typeface="Arial"/>
              <a:cs typeface="Arial"/>
              <a:sym typeface="Arial"/>
            </a:endParaRPr>
          </a:p>
          <a:p>
            <a:pPr indent="-514350" lvl="0" marL="514350" marR="0" rtl="0" algn="l">
              <a:lnSpc>
                <a:spcPct val="150000"/>
              </a:lnSpc>
              <a:spcBef>
                <a:spcPts val="0"/>
              </a:spcBef>
              <a:spcAft>
                <a:spcPts val="0"/>
              </a:spcAft>
              <a:buClr>
                <a:schemeClr val="lt1"/>
              </a:buClr>
              <a:buSzPts val="3000"/>
              <a:buFont typeface="Calibri"/>
              <a:buAutoNum type="arabicPeriod"/>
            </a:pPr>
            <a:r>
              <a:rPr lang="en-US" sz="3000">
                <a:solidFill>
                  <a:schemeClr val="lt1"/>
                </a:solidFill>
              </a:rPr>
              <a:t>Unzip and edit the config files</a:t>
            </a:r>
            <a:endParaRPr b="0" i="0" sz="1400" u="none" cap="none" strike="noStrike">
              <a:solidFill>
                <a:srgbClr val="000000"/>
              </a:solidFill>
              <a:latin typeface="Arial"/>
              <a:ea typeface="Arial"/>
              <a:cs typeface="Arial"/>
              <a:sym typeface="Arial"/>
            </a:endParaRPr>
          </a:p>
          <a:p>
            <a:pPr indent="-514350" lvl="0" marL="514350" marR="0" rtl="0" algn="l">
              <a:lnSpc>
                <a:spcPct val="150000"/>
              </a:lnSpc>
              <a:spcBef>
                <a:spcPts val="0"/>
              </a:spcBef>
              <a:spcAft>
                <a:spcPts val="0"/>
              </a:spcAft>
              <a:buClr>
                <a:schemeClr val="lt1"/>
              </a:buClr>
              <a:buSzPts val="3000"/>
              <a:buFont typeface="Calibri"/>
              <a:buAutoNum type="arabicPeriod"/>
            </a:pPr>
            <a:r>
              <a:rPr b="0" i="0" lang="en-US" sz="3000" u="none" cap="none" strike="noStrike">
                <a:solidFill>
                  <a:schemeClr val="lt1"/>
                </a:solidFill>
                <a:latin typeface="Arial"/>
                <a:ea typeface="Arial"/>
                <a:cs typeface="Arial"/>
                <a:sym typeface="Arial"/>
              </a:rPr>
              <a:t>docker</a:t>
            </a:r>
            <a:r>
              <a:rPr lang="en-US" sz="3000">
                <a:solidFill>
                  <a:schemeClr val="lt1"/>
                </a:solidFill>
              </a:rPr>
              <a:t>-compose up -d</a:t>
            </a:r>
            <a:endParaRPr b="0" i="0" sz="1400" u="none" cap="none" strike="noStrike">
              <a:solidFill>
                <a:srgbClr val="000000"/>
              </a:solidFill>
              <a:latin typeface="Arial"/>
              <a:ea typeface="Arial"/>
              <a:cs typeface="Arial"/>
              <a:sym typeface="Arial"/>
            </a:endParaRPr>
          </a:p>
        </p:txBody>
      </p:sp>
      <p:sp>
        <p:nvSpPr>
          <p:cNvPr id="535" name="Google Shape;535;p16"/>
          <p:cNvSpPr/>
          <p:nvPr/>
        </p:nvSpPr>
        <p:spPr>
          <a:xfrm>
            <a:off x="1531621" y="4483988"/>
            <a:ext cx="6316970" cy="195149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You should now have the application deployed onto your server. If problems persist, consult the Github docs.</a:t>
            </a:r>
            <a:endParaRPr b="0" i="0" sz="1400" u="none" cap="none" strike="noStrike">
              <a:solidFill>
                <a:srgbClr val="000000"/>
              </a:solidFill>
              <a:latin typeface="Arial"/>
              <a:ea typeface="Arial"/>
              <a:cs typeface="Arial"/>
              <a:sym typeface="Arial"/>
            </a:endParaRPr>
          </a:p>
        </p:txBody>
      </p:sp>
      <p:pic>
        <p:nvPicPr>
          <p:cNvPr descr="Empowering App Development for Developers | Docker" id="536" name="Google Shape;536;p16"/>
          <p:cNvPicPr preferRelativeResize="0"/>
          <p:nvPr/>
        </p:nvPicPr>
        <p:blipFill rotWithShape="1">
          <a:blip r:embed="rId5">
            <a:alphaModFix/>
          </a:blip>
          <a:srcRect b="0" l="0" r="0" t="0"/>
          <a:stretch/>
        </p:blipFill>
        <p:spPr>
          <a:xfrm>
            <a:off x="7469770" y="348508"/>
            <a:ext cx="4236386" cy="3618579"/>
          </a:xfrm>
          <a:prstGeom prst="rect">
            <a:avLst/>
          </a:prstGeom>
          <a:noFill/>
          <a:ln>
            <a:noFill/>
          </a:ln>
        </p:spPr>
      </p:pic>
      <p:pic>
        <p:nvPicPr>
          <p:cNvPr descr="A close up of a logo&#10;&#10;Description automatically generated" id="537" name="Google Shape;537;p16"/>
          <p:cNvPicPr preferRelativeResize="0"/>
          <p:nvPr/>
        </p:nvPicPr>
        <p:blipFill rotWithShape="1">
          <a:blip r:embed="rId6">
            <a:alphaModFix/>
          </a:blip>
          <a:srcRect b="11575" l="6887" r="7554" t="10994"/>
          <a:stretch/>
        </p:blipFill>
        <p:spPr>
          <a:xfrm>
            <a:off x="8230218" y="4529824"/>
            <a:ext cx="3566849" cy="15523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11"/>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43" name="Google Shape;543;p11"/>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544" name="Google Shape;544;p11"/>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545" name="Google Shape;545;p11"/>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46" name="Google Shape;546;p11"/>
          <p:cNvSpPr/>
          <p:nvPr/>
        </p:nvSpPr>
        <p:spPr>
          <a:xfrm>
            <a:off x="1531620" y="348507"/>
            <a:ext cx="576833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Sequence Diagrams</a:t>
            </a:r>
            <a:endParaRPr b="0" i="0" sz="3600" u="none" cap="none" strike="noStrike">
              <a:solidFill>
                <a:schemeClr val="lt1"/>
              </a:solidFill>
              <a:latin typeface="Arial Black"/>
              <a:ea typeface="Arial Black"/>
              <a:cs typeface="Arial Black"/>
              <a:sym typeface="Arial Black"/>
            </a:endParaRPr>
          </a:p>
        </p:txBody>
      </p:sp>
      <p:pic>
        <p:nvPicPr>
          <p:cNvPr id="547" name="Google Shape;547;p11"/>
          <p:cNvPicPr preferRelativeResize="0"/>
          <p:nvPr/>
        </p:nvPicPr>
        <p:blipFill rotWithShape="1">
          <a:blip r:embed="rId5">
            <a:alphaModFix/>
          </a:blip>
          <a:srcRect b="0" l="0" r="0" t="0"/>
          <a:stretch/>
        </p:blipFill>
        <p:spPr>
          <a:xfrm>
            <a:off x="2484120" y="1225948"/>
            <a:ext cx="8633460" cy="528354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12"/>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53" name="Google Shape;553;p12"/>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554" name="Google Shape;554;p12"/>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555" name="Google Shape;555;p12"/>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56" name="Google Shape;556;p12"/>
          <p:cNvSpPr/>
          <p:nvPr/>
        </p:nvSpPr>
        <p:spPr>
          <a:xfrm>
            <a:off x="1531620" y="348507"/>
            <a:ext cx="576833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Sequence Diagrams</a:t>
            </a:r>
            <a:endParaRPr b="0" i="0" sz="3600" u="none" cap="none" strike="noStrike">
              <a:solidFill>
                <a:schemeClr val="lt1"/>
              </a:solidFill>
              <a:latin typeface="Arial Black"/>
              <a:ea typeface="Arial Black"/>
              <a:cs typeface="Arial Black"/>
              <a:sym typeface="Arial Black"/>
            </a:endParaRPr>
          </a:p>
        </p:txBody>
      </p:sp>
      <p:pic>
        <p:nvPicPr>
          <p:cNvPr descr="Diagram&#10;&#10;Description automatically generated" id="557" name="Google Shape;557;p12"/>
          <p:cNvPicPr preferRelativeResize="0"/>
          <p:nvPr/>
        </p:nvPicPr>
        <p:blipFill rotWithShape="1">
          <a:blip r:embed="rId5">
            <a:alphaModFix/>
          </a:blip>
          <a:srcRect b="0" l="0" r="0" t="0"/>
          <a:stretch/>
        </p:blipFill>
        <p:spPr>
          <a:xfrm>
            <a:off x="2511718" y="1462263"/>
            <a:ext cx="8781797" cy="492238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13"/>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63" name="Google Shape;563;p13"/>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564" name="Google Shape;564;p13"/>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565" name="Google Shape;565;p13"/>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66" name="Google Shape;566;p13"/>
          <p:cNvSpPr/>
          <p:nvPr/>
        </p:nvSpPr>
        <p:spPr>
          <a:xfrm>
            <a:off x="1531620" y="348507"/>
            <a:ext cx="576833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Sequence Diagrams</a:t>
            </a:r>
            <a:endParaRPr b="0" i="0" sz="3600" u="none" cap="none" strike="noStrike">
              <a:solidFill>
                <a:schemeClr val="lt1"/>
              </a:solidFill>
              <a:latin typeface="Arial Black"/>
              <a:ea typeface="Arial Black"/>
              <a:cs typeface="Arial Black"/>
              <a:sym typeface="Arial Black"/>
            </a:endParaRPr>
          </a:p>
        </p:txBody>
      </p:sp>
      <p:pic>
        <p:nvPicPr>
          <p:cNvPr id="567" name="Google Shape;567;p13"/>
          <p:cNvPicPr preferRelativeResize="0"/>
          <p:nvPr/>
        </p:nvPicPr>
        <p:blipFill rotWithShape="1">
          <a:blip r:embed="rId5">
            <a:alphaModFix/>
          </a:blip>
          <a:srcRect b="0" l="0" r="0" t="0"/>
          <a:stretch/>
        </p:blipFill>
        <p:spPr>
          <a:xfrm>
            <a:off x="1850565" y="1349537"/>
            <a:ext cx="4152335" cy="5159956"/>
          </a:xfrm>
          <a:prstGeom prst="rect">
            <a:avLst/>
          </a:prstGeom>
          <a:noFill/>
          <a:ln>
            <a:noFill/>
          </a:ln>
        </p:spPr>
      </p:pic>
      <p:pic>
        <p:nvPicPr>
          <p:cNvPr id="568" name="Google Shape;568;p13"/>
          <p:cNvPicPr preferRelativeResize="0"/>
          <p:nvPr/>
        </p:nvPicPr>
        <p:blipFill rotWithShape="1">
          <a:blip r:embed="rId6">
            <a:alphaModFix/>
          </a:blip>
          <a:srcRect b="0" l="0" r="0" t="0"/>
          <a:stretch/>
        </p:blipFill>
        <p:spPr>
          <a:xfrm>
            <a:off x="6506249" y="1912233"/>
            <a:ext cx="5475885" cy="375878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ga77d854fd9_1_18"/>
          <p:cNvSpPr/>
          <p:nvPr/>
        </p:nvSpPr>
        <p:spPr>
          <a:xfrm>
            <a:off x="0" y="0"/>
            <a:ext cx="13599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74" name="Google Shape;574;ga77d854fd9_1_18"/>
          <p:cNvPicPr preferRelativeResize="0"/>
          <p:nvPr/>
        </p:nvPicPr>
        <p:blipFill rotWithShape="1">
          <a:blip r:embed="rId3">
            <a:alphaModFix/>
          </a:blip>
          <a:srcRect b="0" l="0" r="0" t="0"/>
          <a:stretch/>
        </p:blipFill>
        <p:spPr>
          <a:xfrm>
            <a:off x="40366" y="226587"/>
            <a:ext cx="1235677" cy="1235677"/>
          </a:xfrm>
          <a:prstGeom prst="rect">
            <a:avLst/>
          </a:prstGeom>
          <a:noFill/>
          <a:ln>
            <a:noFill/>
          </a:ln>
        </p:spPr>
      </p:pic>
      <p:pic>
        <p:nvPicPr>
          <p:cNvPr id="575" name="Google Shape;575;ga77d854fd9_1_18"/>
          <p:cNvPicPr preferRelativeResize="0"/>
          <p:nvPr/>
        </p:nvPicPr>
        <p:blipFill rotWithShape="1">
          <a:blip r:embed="rId4">
            <a:alphaModFix/>
          </a:blip>
          <a:srcRect b="0" l="0" r="0" t="0"/>
          <a:stretch/>
        </p:blipFill>
        <p:spPr>
          <a:xfrm>
            <a:off x="209866" y="5699760"/>
            <a:ext cx="940131" cy="931652"/>
          </a:xfrm>
          <a:prstGeom prst="rect">
            <a:avLst/>
          </a:prstGeom>
          <a:noFill/>
          <a:ln>
            <a:noFill/>
          </a:ln>
        </p:spPr>
      </p:pic>
      <p:sp>
        <p:nvSpPr>
          <p:cNvPr id="576" name="Google Shape;576;ga77d854fd9_1_18"/>
          <p:cNvSpPr/>
          <p:nvPr/>
        </p:nvSpPr>
        <p:spPr>
          <a:xfrm>
            <a:off x="1276042" y="0"/>
            <a:ext cx="167700" cy="6858000"/>
          </a:xfrm>
          <a:prstGeom prst="rect">
            <a:avLst/>
          </a:prstGeom>
          <a:gradFill>
            <a:gsLst>
              <a:gs pos="0">
                <a:schemeClr val="accent4"/>
              </a:gs>
              <a:gs pos="100000">
                <a:schemeClr val="accent6"/>
              </a:gs>
            </a:gsLst>
            <a:lin ang="16200038"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77" name="Google Shape;577;ga77d854fd9_1_18"/>
          <p:cNvSpPr/>
          <p:nvPr/>
        </p:nvSpPr>
        <p:spPr>
          <a:xfrm>
            <a:off x="1531620" y="348507"/>
            <a:ext cx="66141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Class Diagram</a:t>
            </a:r>
            <a:endParaRPr b="0" i="0" sz="3600" u="none" cap="none" strike="noStrike">
              <a:solidFill>
                <a:schemeClr val="lt1"/>
              </a:solidFill>
              <a:latin typeface="Arial Black"/>
              <a:ea typeface="Arial Black"/>
              <a:cs typeface="Arial Black"/>
              <a:sym typeface="Arial Black"/>
            </a:endParaRPr>
          </a:p>
        </p:txBody>
      </p:sp>
      <p:sp>
        <p:nvSpPr>
          <p:cNvPr id="578" name="Google Shape;578;ga77d854fd9_1_18"/>
          <p:cNvSpPr/>
          <p:nvPr/>
        </p:nvSpPr>
        <p:spPr>
          <a:xfrm>
            <a:off x="2095812" y="1536773"/>
            <a:ext cx="3787445" cy="933235"/>
          </a:xfrm>
          <a:prstGeom prst="roundRect">
            <a:avLst>
              <a:gd fmla="val 16667" name="adj"/>
            </a:avLst>
          </a:prstGeom>
          <a:solidFill>
            <a:schemeClr val="accent3"/>
          </a:solidFill>
          <a:ln cap="flat" cmpd="sng" w="25400">
            <a:solidFill>
              <a:srgbClr val="031D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000" u="none" cap="none" strike="noStrike">
                <a:solidFill>
                  <a:schemeClr val="lt1"/>
                </a:solidFill>
                <a:latin typeface="Arial Black"/>
                <a:ea typeface="Arial Black"/>
                <a:cs typeface="Arial Black"/>
                <a:sym typeface="Arial Black"/>
              </a:rPr>
              <a:t>App.tsx</a:t>
            </a:r>
            <a:endParaRPr b="0" i="0" sz="2000" u="none" cap="none" strike="noStrike">
              <a:solidFill>
                <a:schemeClr val="lt1"/>
              </a:solidFill>
              <a:latin typeface="Arial Black"/>
              <a:ea typeface="Arial Black"/>
              <a:cs typeface="Arial Black"/>
              <a:sym typeface="Arial Black"/>
            </a:endParaRPr>
          </a:p>
        </p:txBody>
      </p:sp>
      <p:sp>
        <p:nvSpPr>
          <p:cNvPr id="579" name="Google Shape;579;ga77d854fd9_1_18"/>
          <p:cNvSpPr txBox="1"/>
          <p:nvPr/>
        </p:nvSpPr>
        <p:spPr>
          <a:xfrm>
            <a:off x="2738774" y="4447804"/>
            <a:ext cx="1076487"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Black"/>
                <a:ea typeface="Arial Black"/>
                <a:cs typeface="Arial Black"/>
                <a:sym typeface="Arial Black"/>
              </a:rPr>
              <a:t>HTTP</a:t>
            </a:r>
            <a:endParaRPr/>
          </a:p>
        </p:txBody>
      </p:sp>
      <p:sp>
        <p:nvSpPr>
          <p:cNvPr id="580" name="Google Shape;580;ga77d854fd9_1_18"/>
          <p:cNvSpPr/>
          <p:nvPr/>
        </p:nvSpPr>
        <p:spPr>
          <a:xfrm>
            <a:off x="2089814" y="3299940"/>
            <a:ext cx="3787445" cy="933235"/>
          </a:xfrm>
          <a:prstGeom prst="roundRect">
            <a:avLst>
              <a:gd fmla="val 16667" name="adj"/>
            </a:avLst>
          </a:prstGeom>
          <a:solidFill>
            <a:schemeClr val="accent6"/>
          </a:solidFill>
          <a:ln cap="flat" cmpd="sng" w="25400">
            <a:solidFill>
              <a:srgbClr val="031D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000" u="none" cap="none" strike="noStrike">
                <a:solidFill>
                  <a:schemeClr val="lt1"/>
                </a:solidFill>
                <a:latin typeface="Arial Black"/>
                <a:ea typeface="Arial Black"/>
                <a:cs typeface="Arial Black"/>
                <a:sym typeface="Arial Black"/>
              </a:rPr>
              <a:t>api.tsx</a:t>
            </a:r>
            <a:endParaRPr b="0" i="0" sz="2000" u="none" cap="none" strike="noStrike">
              <a:solidFill>
                <a:schemeClr val="lt1"/>
              </a:solidFill>
              <a:latin typeface="Arial Black"/>
              <a:ea typeface="Arial Black"/>
              <a:cs typeface="Arial Black"/>
              <a:sym typeface="Arial Black"/>
            </a:endParaRPr>
          </a:p>
        </p:txBody>
      </p:sp>
      <p:sp>
        <p:nvSpPr>
          <p:cNvPr id="581" name="Google Shape;581;ga77d854fd9_1_18"/>
          <p:cNvSpPr/>
          <p:nvPr/>
        </p:nvSpPr>
        <p:spPr>
          <a:xfrm>
            <a:off x="2089813" y="4995125"/>
            <a:ext cx="3787445" cy="933235"/>
          </a:xfrm>
          <a:prstGeom prst="roundRect">
            <a:avLst>
              <a:gd fmla="val 16667" name="adj"/>
            </a:avLst>
          </a:prstGeom>
          <a:solidFill>
            <a:schemeClr val="accent6"/>
          </a:solidFill>
          <a:ln cap="flat" cmpd="sng" w="25400">
            <a:solidFill>
              <a:srgbClr val="031D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000" u="none" cap="none" strike="noStrike">
                <a:solidFill>
                  <a:schemeClr val="lt1"/>
                </a:solidFill>
                <a:latin typeface="Arial Black"/>
                <a:ea typeface="Arial Black"/>
                <a:cs typeface="Arial Black"/>
                <a:sym typeface="Arial Black"/>
              </a:rPr>
              <a:t>api.rs</a:t>
            </a:r>
            <a:endParaRPr b="0" i="0" sz="2000" u="none" cap="none" strike="noStrike">
              <a:solidFill>
                <a:schemeClr val="lt1"/>
              </a:solidFill>
              <a:latin typeface="Arial Black"/>
              <a:ea typeface="Arial Black"/>
              <a:cs typeface="Arial Black"/>
              <a:sym typeface="Arial Black"/>
            </a:endParaRPr>
          </a:p>
        </p:txBody>
      </p:sp>
      <p:sp>
        <p:nvSpPr>
          <p:cNvPr id="582" name="Google Shape;582;ga77d854fd9_1_18"/>
          <p:cNvSpPr/>
          <p:nvPr/>
        </p:nvSpPr>
        <p:spPr>
          <a:xfrm>
            <a:off x="7277352" y="4962663"/>
            <a:ext cx="3787445" cy="998157"/>
          </a:xfrm>
          <a:prstGeom prst="roundRect">
            <a:avLst>
              <a:gd fmla="val 5132" name="adj"/>
            </a:avLst>
          </a:prstGeom>
          <a:gradFill>
            <a:gsLst>
              <a:gs pos="0">
                <a:schemeClr val="accent6"/>
              </a:gs>
              <a:gs pos="100000">
                <a:schemeClr val="accent4"/>
              </a:gs>
            </a:gsLst>
            <a:lin ang="16200000" scaled="0"/>
          </a:gradFill>
          <a:ln cap="flat" cmpd="sng" w="25400">
            <a:solidFill>
              <a:srgbClr val="031D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000" u="none" cap="none" strike="noStrike">
                <a:solidFill>
                  <a:srgbClr val="052950"/>
                </a:solidFill>
                <a:latin typeface="Arial Black"/>
                <a:ea typeface="Arial Black"/>
                <a:cs typeface="Arial Black"/>
                <a:sym typeface="Arial Black"/>
              </a:rPr>
              <a:t>db.rs</a:t>
            </a:r>
            <a:endParaRPr b="0" i="0" sz="2000" u="none" cap="none" strike="noStrike">
              <a:solidFill>
                <a:srgbClr val="052950"/>
              </a:solidFill>
              <a:latin typeface="Arial Black"/>
              <a:ea typeface="Arial Black"/>
              <a:cs typeface="Arial Black"/>
              <a:sym typeface="Arial Black"/>
            </a:endParaRPr>
          </a:p>
        </p:txBody>
      </p:sp>
      <p:cxnSp>
        <p:nvCxnSpPr>
          <p:cNvPr id="583" name="Google Shape;583;ga77d854fd9_1_18"/>
          <p:cNvCxnSpPr/>
          <p:nvPr/>
        </p:nvCxnSpPr>
        <p:spPr>
          <a:xfrm>
            <a:off x="3983535" y="4391842"/>
            <a:ext cx="0" cy="481256"/>
          </a:xfrm>
          <a:prstGeom prst="straightConnector1">
            <a:avLst/>
          </a:prstGeom>
          <a:noFill/>
          <a:ln cap="flat" cmpd="sng" w="76200">
            <a:solidFill>
              <a:schemeClr val="lt1"/>
            </a:solidFill>
            <a:prstDash val="solid"/>
            <a:round/>
            <a:headEnd len="sm" w="sm" type="none"/>
            <a:tailEnd len="med" w="med" type="triangle"/>
          </a:ln>
        </p:spPr>
      </p:cxnSp>
      <p:cxnSp>
        <p:nvCxnSpPr>
          <p:cNvPr id="584" name="Google Shape;584;ga77d854fd9_1_18"/>
          <p:cNvCxnSpPr/>
          <p:nvPr/>
        </p:nvCxnSpPr>
        <p:spPr>
          <a:xfrm>
            <a:off x="6091735" y="5461742"/>
            <a:ext cx="875594" cy="0"/>
          </a:xfrm>
          <a:prstGeom prst="straightConnector1">
            <a:avLst/>
          </a:prstGeom>
          <a:noFill/>
          <a:ln cap="flat" cmpd="sng" w="76200">
            <a:solidFill>
              <a:schemeClr val="lt1"/>
            </a:solidFill>
            <a:prstDash val="solid"/>
            <a:round/>
            <a:headEnd len="sm" w="sm" type="none"/>
            <a:tailEnd len="med" w="med" type="triangle"/>
          </a:ln>
        </p:spPr>
      </p:cxnSp>
      <p:sp>
        <p:nvSpPr>
          <p:cNvPr id="585" name="Google Shape;585;ga77d854fd9_1_18"/>
          <p:cNvSpPr/>
          <p:nvPr/>
        </p:nvSpPr>
        <p:spPr>
          <a:xfrm>
            <a:off x="7279895" y="3766557"/>
            <a:ext cx="3787445" cy="646331"/>
          </a:xfrm>
          <a:prstGeom prst="roundRect">
            <a:avLst>
              <a:gd fmla="val 16667" name="adj"/>
            </a:avLst>
          </a:prstGeom>
          <a:solidFill>
            <a:schemeClr val="accent4"/>
          </a:solidFill>
          <a:ln cap="flat" cmpd="sng" w="25400">
            <a:solidFill>
              <a:srgbClr val="031D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000" u="none" cap="none" strike="noStrike">
                <a:solidFill>
                  <a:srgbClr val="052950"/>
                </a:solidFill>
                <a:latin typeface="Arial Black"/>
                <a:ea typeface="Arial Black"/>
                <a:cs typeface="Arial Black"/>
                <a:sym typeface="Arial Black"/>
              </a:rPr>
              <a:t>PostgreSQL DB</a:t>
            </a:r>
            <a:endParaRPr b="0" i="0" sz="2000" u="none" cap="none" strike="noStrike">
              <a:solidFill>
                <a:srgbClr val="052950"/>
              </a:solidFill>
              <a:latin typeface="Arial Black"/>
              <a:ea typeface="Arial Black"/>
              <a:cs typeface="Arial Black"/>
              <a:sym typeface="Arial Black"/>
            </a:endParaRPr>
          </a:p>
        </p:txBody>
      </p:sp>
      <p:cxnSp>
        <p:nvCxnSpPr>
          <p:cNvPr id="586" name="Google Shape;586;ga77d854fd9_1_18"/>
          <p:cNvCxnSpPr/>
          <p:nvPr/>
        </p:nvCxnSpPr>
        <p:spPr>
          <a:xfrm rot="10800000">
            <a:off x="9171075" y="4457423"/>
            <a:ext cx="0" cy="379598"/>
          </a:xfrm>
          <a:prstGeom prst="straightConnector1">
            <a:avLst/>
          </a:prstGeom>
          <a:noFill/>
          <a:ln cap="flat" cmpd="sng" w="76200">
            <a:solidFill>
              <a:schemeClr val="lt1"/>
            </a:solidFill>
            <a:prstDash val="solid"/>
            <a:round/>
            <a:headEnd len="sm" w="sm" type="none"/>
            <a:tailEnd len="med" w="med" type="triangl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p17"/>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592" name="Google Shape;592;p17"/>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593" name="Google Shape;593;p17"/>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594" name="Google Shape;594;p17"/>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595" name="Google Shape;595;p17"/>
          <p:cNvSpPr/>
          <p:nvPr/>
        </p:nvSpPr>
        <p:spPr>
          <a:xfrm>
            <a:off x="1531621"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Persistent Data Design</a:t>
            </a:r>
            <a:endParaRPr b="0" i="0" sz="3600" u="none" cap="none" strike="noStrike">
              <a:solidFill>
                <a:schemeClr val="lt1"/>
              </a:solidFill>
              <a:latin typeface="Arial Black"/>
              <a:ea typeface="Arial Black"/>
              <a:cs typeface="Arial Black"/>
              <a:sym typeface="Arial Black"/>
            </a:endParaRPr>
          </a:p>
        </p:txBody>
      </p:sp>
      <p:sp>
        <p:nvSpPr>
          <p:cNvPr id="596" name="Google Shape;596;p17"/>
          <p:cNvSpPr/>
          <p:nvPr/>
        </p:nvSpPr>
        <p:spPr>
          <a:xfrm>
            <a:off x="1531621" y="1091715"/>
            <a:ext cx="10293795" cy="267761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800" u="none" cap="none" strike="noStrike">
                <a:solidFill>
                  <a:schemeClr val="lt1"/>
                </a:solidFill>
                <a:latin typeface="Arial"/>
                <a:ea typeface="Arial"/>
                <a:cs typeface="Arial"/>
                <a:sym typeface="Arial"/>
              </a:rPr>
              <a:t>All persistent data in the application is stored in a </a:t>
            </a:r>
            <a:r>
              <a:rPr b="1" i="0" lang="en-US" sz="2800" u="none" cap="none" strike="noStrike">
                <a:solidFill>
                  <a:schemeClr val="lt1"/>
                </a:solidFill>
                <a:latin typeface="Arial"/>
                <a:ea typeface="Arial"/>
                <a:cs typeface="Arial"/>
                <a:sym typeface="Arial"/>
              </a:rPr>
              <a:t>PostgreSQL</a:t>
            </a:r>
            <a:r>
              <a:rPr b="0" i="0" lang="en-US" sz="2800" u="none" cap="none" strike="noStrike">
                <a:solidFill>
                  <a:schemeClr val="lt1"/>
                </a:solidFill>
                <a:latin typeface="Arial"/>
                <a:ea typeface="Arial"/>
                <a:cs typeface="Arial"/>
                <a:sym typeface="Arial"/>
              </a:rPr>
              <a:t> database. Data is grabbed using a </a:t>
            </a:r>
            <a:r>
              <a:rPr b="1" i="0" lang="en-US" sz="2800" u="none" cap="none" strike="noStrike">
                <a:solidFill>
                  <a:schemeClr val="lt1"/>
                </a:solidFill>
                <a:latin typeface="Arial"/>
                <a:ea typeface="Arial"/>
                <a:cs typeface="Arial"/>
                <a:sym typeface="Arial"/>
              </a:rPr>
              <a:t>Rust </a:t>
            </a:r>
            <a:r>
              <a:rPr b="0" i="0" lang="en-US" sz="2800" u="none" cap="none" strike="noStrike">
                <a:solidFill>
                  <a:schemeClr val="lt1"/>
                </a:solidFill>
                <a:latin typeface="Arial"/>
                <a:ea typeface="Arial"/>
                <a:cs typeface="Arial"/>
                <a:sym typeface="Arial"/>
              </a:rPr>
              <a:t>back-end. The application also does store user information in a cookie for optimization purposes.</a:t>
            </a:r>
            <a:endParaRPr/>
          </a:p>
        </p:txBody>
      </p:sp>
      <p:pic>
        <p:nvPicPr>
          <p:cNvPr descr="How to Setup PostgreSQL on Ubuntu/Dabian [Quick Tip] | ComputersnYou" id="597" name="Google Shape;597;p17"/>
          <p:cNvPicPr preferRelativeResize="0"/>
          <p:nvPr/>
        </p:nvPicPr>
        <p:blipFill rotWithShape="1">
          <a:blip r:embed="rId5">
            <a:alphaModFix/>
          </a:blip>
          <a:srcRect b="0" l="0" r="0" t="0"/>
          <a:stretch/>
        </p:blipFill>
        <p:spPr>
          <a:xfrm>
            <a:off x="3621181" y="4099112"/>
            <a:ext cx="5810250" cy="2667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18"/>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03" name="Google Shape;603;p18"/>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04" name="Google Shape;604;p18"/>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05" name="Google Shape;605;p18"/>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06" name="Google Shape;606;p18"/>
          <p:cNvSpPr/>
          <p:nvPr/>
        </p:nvSpPr>
        <p:spPr>
          <a:xfrm>
            <a:off x="1531621"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Security &amp; Privacy</a:t>
            </a:r>
            <a:endParaRPr b="0" i="0" sz="3600" u="none" cap="none" strike="noStrike">
              <a:solidFill>
                <a:schemeClr val="lt1"/>
              </a:solidFill>
              <a:latin typeface="Arial Black"/>
              <a:ea typeface="Arial Black"/>
              <a:cs typeface="Arial Black"/>
              <a:sym typeface="Arial Black"/>
            </a:endParaRPr>
          </a:p>
        </p:txBody>
      </p:sp>
      <p:sp>
        <p:nvSpPr>
          <p:cNvPr id="607" name="Google Shape;607;p18"/>
          <p:cNvSpPr/>
          <p:nvPr/>
        </p:nvSpPr>
        <p:spPr>
          <a:xfrm>
            <a:off x="1531621" y="1091715"/>
            <a:ext cx="10293795" cy="138495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800" u="none" cap="none" strike="noStrike">
                <a:solidFill>
                  <a:schemeClr val="lt1"/>
                </a:solidFill>
                <a:latin typeface="Arial"/>
                <a:ea typeface="Arial"/>
                <a:cs typeface="Arial"/>
                <a:sym typeface="Arial"/>
              </a:rPr>
              <a:t>The </a:t>
            </a:r>
            <a:r>
              <a:rPr b="1" i="0" lang="en-US" sz="2800" u="none" cap="none" strike="noStrike">
                <a:solidFill>
                  <a:schemeClr val="lt1"/>
                </a:solidFill>
                <a:latin typeface="Arial"/>
                <a:ea typeface="Arial"/>
                <a:cs typeface="Arial"/>
                <a:sym typeface="Arial"/>
              </a:rPr>
              <a:t>PostgreSQL</a:t>
            </a:r>
            <a:r>
              <a:rPr b="0" i="0" lang="en-US" sz="2800" u="none" cap="none" strike="noStrike">
                <a:solidFill>
                  <a:schemeClr val="lt1"/>
                </a:solidFill>
                <a:latin typeface="Arial"/>
                <a:ea typeface="Arial"/>
                <a:cs typeface="Arial"/>
                <a:sym typeface="Arial"/>
              </a:rPr>
              <a:t> database can only be accessed through the server. All account passwords are </a:t>
            </a:r>
            <a:r>
              <a:rPr b="1" i="0" lang="en-US" sz="2800" u="sng" cap="none" strike="noStrike">
                <a:solidFill>
                  <a:schemeClr val="lt1"/>
                </a:solidFill>
                <a:latin typeface="Arial"/>
                <a:ea typeface="Arial"/>
                <a:cs typeface="Arial"/>
                <a:sym typeface="Arial"/>
              </a:rPr>
              <a:t>hashed and salted.</a:t>
            </a:r>
            <a:endParaRPr b="0" i="0" sz="2800" u="none" cap="none" strike="noStrike">
              <a:solidFill>
                <a:schemeClr val="lt1"/>
              </a:solidFill>
              <a:latin typeface="Arial"/>
              <a:ea typeface="Arial"/>
              <a:cs typeface="Arial"/>
              <a:sym typeface="Arial"/>
            </a:endParaRPr>
          </a:p>
        </p:txBody>
      </p:sp>
      <p:pic>
        <p:nvPicPr>
          <p:cNvPr descr="Free Computer Security Cliparts, Download Free Clip Art, Free Clip Art on  Clipart Library" id="608" name="Google Shape;608;p18"/>
          <p:cNvPicPr preferRelativeResize="0"/>
          <p:nvPr/>
        </p:nvPicPr>
        <p:blipFill rotWithShape="1">
          <a:blip r:embed="rId5">
            <a:alphaModFix/>
          </a:blip>
          <a:srcRect b="0" l="0" r="0" t="0"/>
          <a:stretch/>
        </p:blipFill>
        <p:spPr>
          <a:xfrm>
            <a:off x="4529896" y="2707709"/>
            <a:ext cx="3923704" cy="39237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242" name="Google Shape;242;p2"/>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243" name="Google Shape;243;p2"/>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244" name="Google Shape;244;p2"/>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Problem Definition</a:t>
            </a:r>
            <a:endParaRPr b="0" i="0" sz="3600" u="none" cap="none" strike="noStrike">
              <a:solidFill>
                <a:schemeClr val="lt1"/>
              </a:solidFill>
              <a:latin typeface="Arial Black"/>
              <a:ea typeface="Arial Black"/>
              <a:cs typeface="Arial Black"/>
              <a:sym typeface="Arial Black"/>
            </a:endParaRPr>
          </a:p>
        </p:txBody>
      </p:sp>
      <p:sp>
        <p:nvSpPr>
          <p:cNvPr id="245" name="Google Shape;245;p2"/>
          <p:cNvSpPr/>
          <p:nvPr/>
        </p:nvSpPr>
        <p:spPr>
          <a:xfrm>
            <a:off x="7083408" y="348507"/>
            <a:ext cx="4819032" cy="64633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Main Problem</a:t>
            </a:r>
            <a:endParaRPr b="0" i="0" sz="1400" u="none" cap="none" strike="noStrike">
              <a:solidFill>
                <a:srgbClr val="000000"/>
              </a:solidFill>
              <a:latin typeface="Arial"/>
              <a:ea typeface="Arial"/>
              <a:cs typeface="Arial"/>
              <a:sym typeface="Arial"/>
            </a:endParaRPr>
          </a:p>
        </p:txBody>
      </p:sp>
      <p:sp>
        <p:nvSpPr>
          <p:cNvPr id="246" name="Google Shape;246;p2"/>
          <p:cNvSpPr/>
          <p:nvPr/>
        </p:nvSpPr>
        <p:spPr>
          <a:xfrm>
            <a:off x="1569730" y="1462263"/>
            <a:ext cx="6316970" cy="95410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Manual </a:t>
            </a:r>
            <a:r>
              <a:rPr b="0" i="0" lang="en-US" sz="2800" u="none" cap="none" strike="noStrike">
                <a:solidFill>
                  <a:schemeClr val="lt1"/>
                </a:solidFill>
                <a:latin typeface="Arial"/>
                <a:ea typeface="Arial"/>
                <a:cs typeface="Arial"/>
                <a:sym typeface="Arial"/>
              </a:rPr>
              <a:t>paper / excel system used to keep </a:t>
            </a:r>
            <a:r>
              <a:rPr b="1" i="0" lang="en-US" sz="2800" u="none" cap="none" strike="noStrike">
                <a:solidFill>
                  <a:schemeClr val="lt1"/>
                </a:solidFill>
                <a:latin typeface="Arial"/>
                <a:ea typeface="Arial"/>
                <a:cs typeface="Arial"/>
                <a:sym typeface="Arial"/>
              </a:rPr>
              <a:t>track</a:t>
            </a:r>
            <a:r>
              <a:rPr b="0" i="0" lang="en-US" sz="2800" u="none" cap="none" strike="noStrike">
                <a:solidFill>
                  <a:schemeClr val="lt1"/>
                </a:solidFill>
                <a:latin typeface="Arial"/>
                <a:ea typeface="Arial"/>
                <a:cs typeface="Arial"/>
                <a:sym typeface="Arial"/>
              </a:rPr>
              <a:t> of department shifts</a:t>
            </a:r>
            <a:endParaRPr b="0" i="0" sz="1400" u="none" cap="none" strike="noStrike">
              <a:solidFill>
                <a:srgbClr val="000000"/>
              </a:solidFill>
              <a:latin typeface="Arial"/>
              <a:ea typeface="Arial"/>
              <a:cs typeface="Arial"/>
              <a:sym typeface="Arial"/>
            </a:endParaRPr>
          </a:p>
        </p:txBody>
      </p:sp>
      <p:sp>
        <p:nvSpPr>
          <p:cNvPr id="247" name="Google Shape;247;p2"/>
          <p:cNvSpPr/>
          <p:nvPr/>
        </p:nvSpPr>
        <p:spPr>
          <a:xfrm>
            <a:off x="1569725" y="2676225"/>
            <a:ext cx="6147900" cy="18159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Time-consuming</a:t>
            </a:r>
            <a:r>
              <a:rPr b="0" i="0" lang="en-US" sz="2800" u="none" cap="none" strike="noStrike">
                <a:solidFill>
                  <a:schemeClr val="lt1"/>
                </a:solidFill>
                <a:latin typeface="Arial"/>
                <a:ea typeface="Arial"/>
                <a:cs typeface="Arial"/>
                <a:sym typeface="Arial"/>
              </a:rPr>
              <a:t> process that requires a sergeant to </a:t>
            </a:r>
            <a:r>
              <a:rPr b="1" i="0" lang="en-US" sz="2800" u="none" cap="none" strike="noStrike">
                <a:solidFill>
                  <a:schemeClr val="lt1"/>
                </a:solidFill>
                <a:latin typeface="Arial"/>
                <a:ea typeface="Arial"/>
                <a:cs typeface="Arial"/>
                <a:sym typeface="Arial"/>
              </a:rPr>
              <a:t>individually</a:t>
            </a:r>
            <a:r>
              <a:rPr b="0" i="0" lang="en-US" sz="2800" u="none" cap="none" strike="noStrike">
                <a:solidFill>
                  <a:schemeClr val="lt1"/>
                </a:solidFill>
                <a:latin typeface="Arial"/>
                <a:ea typeface="Arial"/>
                <a:cs typeface="Arial"/>
                <a:sym typeface="Arial"/>
              </a:rPr>
              <a:t> contact and check all officers sign off on their time slots.</a:t>
            </a:r>
            <a:endParaRPr b="0" i="0" sz="1400" u="none" cap="none" strike="noStrike">
              <a:solidFill>
                <a:srgbClr val="000000"/>
              </a:solidFill>
              <a:latin typeface="Arial"/>
              <a:ea typeface="Arial"/>
              <a:cs typeface="Arial"/>
              <a:sym typeface="Arial"/>
            </a:endParaRPr>
          </a:p>
        </p:txBody>
      </p:sp>
      <p:sp>
        <p:nvSpPr>
          <p:cNvPr id="248" name="Google Shape;248;p2"/>
          <p:cNvSpPr/>
          <p:nvPr/>
        </p:nvSpPr>
        <p:spPr>
          <a:xfrm>
            <a:off x="1569729" y="4751944"/>
            <a:ext cx="6186251"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Arial"/>
                <a:ea typeface="Arial"/>
                <a:cs typeface="Arial"/>
                <a:sym typeface="Arial"/>
              </a:rPr>
              <a:t>How do we </a:t>
            </a:r>
            <a:r>
              <a:rPr b="1" i="0" lang="en-US" sz="2800" u="none" cap="none" strike="noStrike">
                <a:solidFill>
                  <a:schemeClr val="lt1"/>
                </a:solidFill>
                <a:latin typeface="Arial"/>
                <a:ea typeface="Arial"/>
                <a:cs typeface="Arial"/>
                <a:sym typeface="Arial"/>
              </a:rPr>
              <a:t>automate</a:t>
            </a:r>
            <a:r>
              <a:rPr b="0" i="0" lang="en-US" sz="2800" u="none" cap="none" strike="noStrike">
                <a:solidFill>
                  <a:schemeClr val="lt1"/>
                </a:solidFill>
                <a:latin typeface="Arial"/>
                <a:ea typeface="Arial"/>
                <a:cs typeface="Arial"/>
                <a:sym typeface="Arial"/>
              </a:rPr>
              <a:t> the officer shift </a:t>
            </a:r>
            <a:r>
              <a:rPr lang="en-US" sz="2800">
                <a:solidFill>
                  <a:schemeClr val="lt1"/>
                </a:solidFill>
              </a:rPr>
              <a:t>selection </a:t>
            </a:r>
            <a:r>
              <a:rPr b="0" i="0" lang="en-US" sz="2800" u="none" cap="none" strike="noStrike">
                <a:solidFill>
                  <a:schemeClr val="lt1"/>
                </a:solidFill>
                <a:latin typeface="Arial"/>
                <a:ea typeface="Arial"/>
                <a:cs typeface="Arial"/>
                <a:sym typeface="Arial"/>
              </a:rPr>
              <a:t>process to make it </a:t>
            </a:r>
            <a:r>
              <a:rPr b="1" i="0" lang="en-US" sz="2800" u="none" cap="none" strike="noStrike">
                <a:solidFill>
                  <a:schemeClr val="lt1"/>
                </a:solidFill>
                <a:latin typeface="Arial"/>
                <a:ea typeface="Arial"/>
                <a:cs typeface="Arial"/>
                <a:sym typeface="Arial"/>
              </a:rPr>
              <a:t>easier</a:t>
            </a:r>
            <a:r>
              <a:rPr b="0" i="0" lang="en-US" sz="2800" u="none" cap="none" strike="noStrike">
                <a:solidFill>
                  <a:schemeClr val="lt1"/>
                </a:solidFill>
                <a:latin typeface="Arial"/>
                <a:ea typeface="Arial"/>
                <a:cs typeface="Arial"/>
                <a:sym typeface="Arial"/>
              </a:rPr>
              <a:t> for officers to be assigned their shifts?</a:t>
            </a:r>
            <a:endParaRPr b="0" i="0" sz="1400" u="none" cap="none" strike="noStrike">
              <a:solidFill>
                <a:srgbClr val="000000"/>
              </a:solidFill>
              <a:latin typeface="Arial"/>
              <a:ea typeface="Arial"/>
              <a:cs typeface="Arial"/>
              <a:sym typeface="Arial"/>
            </a:endParaRPr>
          </a:p>
        </p:txBody>
      </p:sp>
      <p:pic>
        <p:nvPicPr>
          <p:cNvPr descr="Clock clip art free clipart images 7 2 - ClipartBarn" id="249" name="Google Shape;249;p2"/>
          <p:cNvPicPr preferRelativeResize="0"/>
          <p:nvPr/>
        </p:nvPicPr>
        <p:blipFill rotWithShape="1">
          <a:blip r:embed="rId5">
            <a:alphaModFix/>
          </a:blip>
          <a:srcRect b="0" l="0" r="0" t="0"/>
          <a:stretch/>
        </p:blipFill>
        <p:spPr>
          <a:xfrm>
            <a:off x="8049667" y="1696119"/>
            <a:ext cx="3852773" cy="4373880"/>
          </a:xfrm>
          <a:prstGeom prst="rect">
            <a:avLst/>
          </a:prstGeom>
          <a:noFill/>
          <a:ln>
            <a:noFill/>
          </a:ln>
        </p:spPr>
      </p:pic>
      <p:sp>
        <p:nvSpPr>
          <p:cNvPr id="250" name="Google Shape;250;p2"/>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19"/>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14" name="Google Shape;614;p19"/>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15" name="Google Shape;615;p19"/>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16" name="Google Shape;616;p19"/>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17" name="Google Shape;617;p19"/>
          <p:cNvSpPr/>
          <p:nvPr/>
        </p:nvSpPr>
        <p:spPr>
          <a:xfrm>
            <a:off x="1531620" y="348507"/>
            <a:ext cx="8885125"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Sample State Machine Diagram</a:t>
            </a:r>
            <a:endParaRPr b="0" i="0" sz="3600" u="none" cap="none" strike="noStrike">
              <a:solidFill>
                <a:schemeClr val="lt1"/>
              </a:solidFill>
              <a:latin typeface="Arial Black"/>
              <a:ea typeface="Arial Black"/>
              <a:cs typeface="Arial Black"/>
              <a:sym typeface="Arial Black"/>
            </a:endParaRPr>
          </a:p>
        </p:txBody>
      </p:sp>
      <p:pic>
        <p:nvPicPr>
          <p:cNvPr descr="A close up of a map&#10;&#10;Description automatically generated" id="618" name="Google Shape;618;p19"/>
          <p:cNvPicPr preferRelativeResize="0"/>
          <p:nvPr/>
        </p:nvPicPr>
        <p:blipFill rotWithShape="1">
          <a:blip r:embed="rId5">
            <a:alphaModFix/>
          </a:blip>
          <a:srcRect b="2510" l="1891" r="1682" t="2069"/>
          <a:stretch/>
        </p:blipFill>
        <p:spPr>
          <a:xfrm>
            <a:off x="3478427" y="1081538"/>
            <a:ext cx="6017741" cy="55498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20"/>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24" name="Google Shape;624;p20"/>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25" name="Google Shape;625;p20"/>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26" name="Google Shape;626;p20"/>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27" name="Google Shape;627;p20"/>
          <p:cNvSpPr/>
          <p:nvPr/>
        </p:nvSpPr>
        <p:spPr>
          <a:xfrm>
            <a:off x="1531620" y="348507"/>
            <a:ext cx="8885125"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Sample Algorithm</a:t>
            </a:r>
            <a:endParaRPr b="0" i="0" sz="3600" u="none" cap="none" strike="noStrike">
              <a:solidFill>
                <a:schemeClr val="lt1"/>
              </a:solidFill>
              <a:latin typeface="Arial Black"/>
              <a:ea typeface="Arial Black"/>
              <a:cs typeface="Arial Black"/>
              <a:sym typeface="Arial Black"/>
            </a:endParaRPr>
          </a:p>
        </p:txBody>
      </p:sp>
      <p:sp>
        <p:nvSpPr>
          <p:cNvPr id="628" name="Google Shape;628;p20"/>
          <p:cNvSpPr/>
          <p:nvPr/>
        </p:nvSpPr>
        <p:spPr>
          <a:xfrm>
            <a:off x="1531621" y="1462263"/>
            <a:ext cx="5042174" cy="4247276"/>
          </a:xfrm>
          <a:prstGeom prst="rect">
            <a:avLst/>
          </a:prstGeom>
          <a:noFill/>
          <a:ln>
            <a:noFill/>
          </a:ln>
        </p:spPr>
        <p:txBody>
          <a:bodyPr anchorCtr="0" anchor="t" bIns="45700" lIns="91425" spcFirstLastPara="1" rIns="91425" wrap="square" tIns="45700">
            <a:spAutoFit/>
          </a:bodyPr>
          <a:lstStyle/>
          <a:p>
            <a:pPr indent="-514350" lvl="0" marL="514350" marR="0" rtl="0" algn="l">
              <a:lnSpc>
                <a:spcPct val="150000"/>
              </a:lnSpc>
              <a:spcBef>
                <a:spcPts val="0"/>
              </a:spcBef>
              <a:spcAft>
                <a:spcPts val="0"/>
              </a:spcAft>
              <a:buClr>
                <a:schemeClr val="lt1"/>
              </a:buClr>
              <a:buSzPts val="3000"/>
              <a:buFont typeface="Calibri"/>
              <a:buAutoNum type="arabicPeriod"/>
            </a:pPr>
            <a:r>
              <a:rPr b="0" i="0" lang="en-US" sz="3000" u="none" cap="none" strike="noStrike">
                <a:solidFill>
                  <a:schemeClr val="lt1"/>
                </a:solidFill>
                <a:latin typeface="Arial"/>
                <a:ea typeface="Arial"/>
                <a:cs typeface="Arial"/>
                <a:sym typeface="Arial"/>
              </a:rPr>
              <a:t>User sends a request to the server indicating they forgot the password.</a:t>
            </a:r>
            <a:endParaRPr/>
          </a:p>
          <a:p>
            <a:pPr indent="-514350" lvl="0" marL="514350" marR="0" rtl="0" algn="l">
              <a:lnSpc>
                <a:spcPct val="150000"/>
              </a:lnSpc>
              <a:spcBef>
                <a:spcPts val="0"/>
              </a:spcBef>
              <a:spcAft>
                <a:spcPts val="0"/>
              </a:spcAft>
              <a:buClr>
                <a:schemeClr val="lt1"/>
              </a:buClr>
              <a:buSzPts val="3000"/>
              <a:buFont typeface="Calibri"/>
              <a:buAutoNum type="arabicPeriod"/>
            </a:pPr>
            <a:r>
              <a:rPr b="0" i="0" lang="en-US" sz="3000" u="none" cap="none" strike="noStrike">
                <a:solidFill>
                  <a:schemeClr val="lt1"/>
                </a:solidFill>
                <a:latin typeface="Arial"/>
                <a:ea typeface="Arial"/>
                <a:cs typeface="Arial"/>
                <a:sym typeface="Arial"/>
              </a:rPr>
              <a:t>User gets an email with reset password link and clicks on it.</a:t>
            </a:r>
            <a:endParaRPr/>
          </a:p>
        </p:txBody>
      </p:sp>
      <p:sp>
        <p:nvSpPr>
          <p:cNvPr id="629" name="Google Shape;629;p20"/>
          <p:cNvSpPr/>
          <p:nvPr/>
        </p:nvSpPr>
        <p:spPr>
          <a:xfrm>
            <a:off x="6661731" y="1462263"/>
            <a:ext cx="5042174" cy="4939773"/>
          </a:xfrm>
          <a:prstGeom prst="rect">
            <a:avLst/>
          </a:prstGeom>
          <a:noFill/>
          <a:ln>
            <a:noFill/>
          </a:ln>
        </p:spPr>
        <p:txBody>
          <a:bodyPr anchorCtr="0" anchor="t" bIns="45700" lIns="91425" spcFirstLastPara="1" rIns="91425" wrap="square" tIns="45700">
            <a:spAutoFit/>
          </a:bodyPr>
          <a:lstStyle/>
          <a:p>
            <a:pPr indent="-514350" lvl="0" marL="514350" marR="0" rtl="0" algn="l">
              <a:lnSpc>
                <a:spcPct val="150000"/>
              </a:lnSpc>
              <a:spcBef>
                <a:spcPts val="0"/>
              </a:spcBef>
              <a:spcAft>
                <a:spcPts val="0"/>
              </a:spcAft>
              <a:buClr>
                <a:schemeClr val="lt1"/>
              </a:buClr>
              <a:buSzPts val="3000"/>
              <a:buFont typeface="Arial"/>
              <a:buAutoNum type="arabicPeriod" startAt="3"/>
            </a:pPr>
            <a:r>
              <a:rPr b="0" i="0" lang="en-US" sz="3000" u="none" cap="none" strike="noStrike">
                <a:solidFill>
                  <a:schemeClr val="lt1"/>
                </a:solidFill>
                <a:latin typeface="Arial"/>
                <a:ea typeface="Arial"/>
                <a:cs typeface="Arial"/>
                <a:sym typeface="Arial"/>
              </a:rPr>
              <a:t>User puts in their email address and new password. </a:t>
            </a:r>
            <a:endParaRPr/>
          </a:p>
          <a:p>
            <a:pPr indent="-514350" lvl="0" marL="514350" marR="0" rtl="0" algn="l">
              <a:lnSpc>
                <a:spcPct val="150000"/>
              </a:lnSpc>
              <a:spcBef>
                <a:spcPts val="0"/>
              </a:spcBef>
              <a:spcAft>
                <a:spcPts val="0"/>
              </a:spcAft>
              <a:buClr>
                <a:schemeClr val="lt1"/>
              </a:buClr>
              <a:buSzPts val="3000"/>
              <a:buFont typeface="Arial"/>
              <a:buAutoNum type="arabicPeriod" startAt="3"/>
            </a:pPr>
            <a:r>
              <a:rPr b="0" i="0" lang="en-US" sz="3000" u="none" cap="none" strike="noStrike">
                <a:solidFill>
                  <a:schemeClr val="lt1"/>
                </a:solidFill>
                <a:latin typeface="Arial"/>
                <a:ea typeface="Arial"/>
                <a:cs typeface="Arial"/>
                <a:sym typeface="Arial"/>
              </a:rPr>
              <a:t>User submits their changes and the application updates accordingly.</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21"/>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35" name="Google Shape;635;p21"/>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36" name="Google Shape;636;p21"/>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37" name="Google Shape;637;p21"/>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38" name="Google Shape;638;p21"/>
          <p:cNvSpPr/>
          <p:nvPr/>
        </p:nvSpPr>
        <p:spPr>
          <a:xfrm>
            <a:off x="1531621"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Testing</a:t>
            </a:r>
            <a:endParaRPr b="0" i="0" sz="3600" u="none" cap="none" strike="noStrike">
              <a:solidFill>
                <a:schemeClr val="lt1"/>
              </a:solidFill>
              <a:latin typeface="Arial Black"/>
              <a:ea typeface="Arial Black"/>
              <a:cs typeface="Arial Black"/>
              <a:sym typeface="Arial Black"/>
            </a:endParaRPr>
          </a:p>
        </p:txBody>
      </p:sp>
      <p:sp>
        <p:nvSpPr>
          <p:cNvPr id="639" name="Google Shape;639;p21"/>
          <p:cNvSpPr/>
          <p:nvPr/>
        </p:nvSpPr>
        <p:spPr>
          <a:xfrm>
            <a:off x="1531621" y="1091715"/>
            <a:ext cx="10293795" cy="259782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800"/>
              <a:buFont typeface="Arial"/>
              <a:buNone/>
            </a:pPr>
            <a:r>
              <a:rPr b="1" i="0" lang="en-US" sz="2800" u="none" cap="none" strike="noStrike">
                <a:solidFill>
                  <a:schemeClr val="lt1"/>
                </a:solidFill>
                <a:latin typeface="Arial"/>
                <a:ea typeface="Arial"/>
                <a:cs typeface="Arial"/>
                <a:sym typeface="Arial"/>
              </a:rPr>
              <a:t>Frontend</a:t>
            </a:r>
            <a:r>
              <a:rPr b="0" i="0" lang="en-US" sz="2800" u="none" cap="none" strike="noStrike">
                <a:solidFill>
                  <a:schemeClr val="lt1"/>
                </a:solidFill>
                <a:latin typeface="Arial"/>
                <a:ea typeface="Arial"/>
                <a:cs typeface="Arial"/>
                <a:sym typeface="Arial"/>
              </a:rPr>
              <a:t> component testing is done using </a:t>
            </a:r>
            <a:r>
              <a:rPr b="1" i="0" lang="en-US" sz="2800" u="sng" cap="none" strike="noStrike">
                <a:solidFill>
                  <a:schemeClr val="lt1"/>
                </a:solidFill>
                <a:latin typeface="Arial"/>
                <a:ea typeface="Arial"/>
                <a:cs typeface="Arial"/>
                <a:sym typeface="Arial"/>
              </a:rPr>
              <a:t>Jest</a:t>
            </a:r>
            <a:r>
              <a:rPr b="0" i="0" lang="en-US" sz="2800" u="none" cap="none" strike="noStrike">
                <a:solidFill>
                  <a:schemeClr val="lt1"/>
                </a:solidFill>
                <a:latin typeface="Arial"/>
                <a:ea typeface="Arial"/>
                <a:cs typeface="Arial"/>
                <a:sym typeface="Arial"/>
              </a:rPr>
              <a:t> and the </a:t>
            </a:r>
            <a:r>
              <a:rPr b="1" i="0" lang="en-US" sz="2800" u="sng" cap="none" strike="noStrike">
                <a:solidFill>
                  <a:schemeClr val="lt1"/>
                </a:solidFill>
                <a:latin typeface="Arial"/>
                <a:ea typeface="Arial"/>
                <a:cs typeface="Arial"/>
                <a:sym typeface="Arial"/>
              </a:rPr>
              <a:t>React Testing Utilities</a:t>
            </a:r>
            <a:r>
              <a:rPr b="0" i="0" lang="en-US" sz="2800" u="none" cap="none" strike="noStrike">
                <a:solidFill>
                  <a:schemeClr val="lt1"/>
                </a:solidFill>
                <a:latin typeface="Arial"/>
                <a:ea typeface="Arial"/>
                <a:cs typeface="Arial"/>
                <a:sym typeface="Arial"/>
              </a:rPr>
              <a:t>. </a:t>
            </a:r>
            <a:r>
              <a:rPr b="1" i="0" lang="en-US" sz="2800" u="none" cap="none" strike="noStrike">
                <a:solidFill>
                  <a:schemeClr val="lt1"/>
                </a:solidFill>
                <a:latin typeface="Arial"/>
                <a:ea typeface="Arial"/>
                <a:cs typeface="Arial"/>
                <a:sym typeface="Arial"/>
              </a:rPr>
              <a:t>Backend</a:t>
            </a:r>
            <a:r>
              <a:rPr b="0" i="0" lang="en-US" sz="2800" u="none" cap="none" strike="noStrike">
                <a:solidFill>
                  <a:schemeClr val="lt1"/>
                </a:solidFill>
                <a:latin typeface="Arial"/>
                <a:ea typeface="Arial"/>
                <a:cs typeface="Arial"/>
                <a:sym typeface="Arial"/>
              </a:rPr>
              <a:t> testing uses the built-in </a:t>
            </a:r>
            <a:r>
              <a:rPr b="1" i="0" lang="en-US" sz="2800" u="sng" cap="none" strike="noStrike">
                <a:solidFill>
                  <a:schemeClr val="lt1"/>
                </a:solidFill>
                <a:latin typeface="Arial"/>
                <a:ea typeface="Arial"/>
                <a:cs typeface="Arial"/>
                <a:sym typeface="Arial"/>
              </a:rPr>
              <a:t>Rust testing library</a:t>
            </a:r>
            <a:r>
              <a:rPr b="0" i="0" lang="en-US" sz="2800" u="none" cap="none" strike="noStrike">
                <a:solidFill>
                  <a:schemeClr val="lt1"/>
                </a:solidFill>
                <a:latin typeface="Arial"/>
                <a:ea typeface="Arial"/>
                <a:cs typeface="Arial"/>
                <a:sym typeface="Arial"/>
              </a:rPr>
              <a:t>. </a:t>
            </a:r>
            <a:r>
              <a:rPr b="1" i="0" lang="en-US" sz="2800" u="none" cap="none" strike="noStrike">
                <a:solidFill>
                  <a:schemeClr val="lt1"/>
                </a:solidFill>
                <a:latin typeface="Arial"/>
                <a:ea typeface="Arial"/>
                <a:cs typeface="Arial"/>
                <a:sym typeface="Arial"/>
              </a:rPr>
              <a:t>End to end integration</a:t>
            </a:r>
            <a:r>
              <a:rPr b="0" i="0" lang="en-US" sz="2800" u="none" cap="none" strike="noStrike">
                <a:solidFill>
                  <a:schemeClr val="lt1"/>
                </a:solidFill>
                <a:latin typeface="Arial"/>
                <a:ea typeface="Arial"/>
                <a:cs typeface="Arial"/>
                <a:sym typeface="Arial"/>
              </a:rPr>
              <a:t> testing utilizes </a:t>
            </a:r>
            <a:r>
              <a:rPr b="1" i="0" lang="en-US" sz="2800" u="sng" cap="none" strike="noStrike">
                <a:solidFill>
                  <a:schemeClr val="lt1"/>
                </a:solidFill>
                <a:latin typeface="Arial"/>
                <a:ea typeface="Arial"/>
                <a:cs typeface="Arial"/>
                <a:sym typeface="Arial"/>
              </a:rPr>
              <a:t>Nightwatch.js</a:t>
            </a:r>
            <a:r>
              <a:rPr b="0" i="0" lang="en-US" sz="2800" u="none" cap="none" strike="noStrike">
                <a:solidFill>
                  <a:schemeClr val="lt1"/>
                </a:solidFill>
                <a:latin typeface="Arial"/>
                <a:ea typeface="Arial"/>
                <a:cs typeface="Arial"/>
                <a:sym typeface="Arial"/>
              </a:rPr>
              <a:t> to write the tests.</a:t>
            </a:r>
            <a:endParaRPr b="0" i="0" sz="1400" u="none" cap="none" strike="noStrike">
              <a:solidFill>
                <a:srgbClr val="000000"/>
              </a:solidFill>
              <a:latin typeface="Arial"/>
              <a:ea typeface="Arial"/>
              <a:cs typeface="Arial"/>
              <a:sym typeface="Arial"/>
            </a:endParaRPr>
          </a:p>
        </p:txBody>
      </p:sp>
      <p:pic>
        <p:nvPicPr>
          <p:cNvPr descr="Rust (programming language) - Wikipedia" id="640" name="Google Shape;640;p21"/>
          <p:cNvPicPr preferRelativeResize="0"/>
          <p:nvPr/>
        </p:nvPicPr>
        <p:blipFill rotWithShape="1">
          <a:blip r:embed="rId5">
            <a:alphaModFix/>
          </a:blip>
          <a:srcRect b="0" l="0" r="0" t="0"/>
          <a:stretch/>
        </p:blipFill>
        <p:spPr>
          <a:xfrm>
            <a:off x="1800746" y="4166886"/>
            <a:ext cx="3053920" cy="2040574"/>
          </a:xfrm>
          <a:prstGeom prst="rect">
            <a:avLst/>
          </a:prstGeom>
          <a:noFill/>
          <a:ln>
            <a:noFill/>
          </a:ln>
        </p:spPr>
      </p:pic>
      <p:pic>
        <p:nvPicPr>
          <p:cNvPr id="641" name="Google Shape;641;p21"/>
          <p:cNvPicPr preferRelativeResize="0"/>
          <p:nvPr/>
        </p:nvPicPr>
        <p:blipFill rotWithShape="1">
          <a:blip r:embed="rId6">
            <a:alphaModFix/>
          </a:blip>
          <a:srcRect b="0" l="0" r="0" t="0"/>
          <a:stretch/>
        </p:blipFill>
        <p:spPr>
          <a:xfrm>
            <a:off x="5727868" y="4238225"/>
            <a:ext cx="1934573" cy="2133720"/>
          </a:xfrm>
          <a:prstGeom prst="rect">
            <a:avLst/>
          </a:prstGeom>
          <a:noFill/>
          <a:ln>
            <a:noFill/>
          </a:ln>
        </p:spPr>
      </p:pic>
      <p:pic>
        <p:nvPicPr>
          <p:cNvPr descr="Nightwatch.js | Node.js powered End-to-End testing framework" id="642" name="Google Shape;642;p21"/>
          <p:cNvPicPr preferRelativeResize="0"/>
          <p:nvPr/>
        </p:nvPicPr>
        <p:blipFill rotWithShape="1">
          <a:blip r:embed="rId7">
            <a:alphaModFix/>
          </a:blip>
          <a:srcRect b="0" l="0" r="0" t="0"/>
          <a:stretch/>
        </p:blipFill>
        <p:spPr>
          <a:xfrm>
            <a:off x="8841693" y="4144898"/>
            <a:ext cx="2198882" cy="219888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22"/>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48" name="Google Shape;648;p22"/>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49" name="Google Shape;649;p22"/>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50" name="Google Shape;650;p22"/>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51" name="Google Shape;651;p22"/>
          <p:cNvSpPr/>
          <p:nvPr/>
        </p:nvSpPr>
        <p:spPr>
          <a:xfrm>
            <a:off x="1577919"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Sample Test Scripts</a:t>
            </a:r>
            <a:endParaRPr b="0" i="0" sz="3600" u="none" cap="none" strike="noStrike">
              <a:solidFill>
                <a:schemeClr val="lt1"/>
              </a:solidFill>
              <a:latin typeface="Arial Black"/>
              <a:ea typeface="Arial Black"/>
              <a:cs typeface="Arial Black"/>
              <a:sym typeface="Arial Black"/>
            </a:endParaRPr>
          </a:p>
        </p:txBody>
      </p:sp>
      <p:sp>
        <p:nvSpPr>
          <p:cNvPr id="652" name="Google Shape;652;p22"/>
          <p:cNvSpPr/>
          <p:nvPr/>
        </p:nvSpPr>
        <p:spPr>
          <a:xfrm>
            <a:off x="1531621" y="1284770"/>
            <a:ext cx="503887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Arial"/>
                <a:ea typeface="Arial"/>
                <a:cs typeface="Arial"/>
                <a:sym typeface="Arial"/>
              </a:rPr>
              <a:t>Rainy Day Testing:</a:t>
            </a:r>
            <a:endParaRPr b="0" i="0" sz="2400" u="none" cap="none" strike="noStrike">
              <a:solidFill>
                <a:schemeClr val="lt1"/>
              </a:solidFill>
              <a:latin typeface="Arial"/>
              <a:ea typeface="Arial"/>
              <a:cs typeface="Arial"/>
              <a:sym typeface="Arial"/>
            </a:endParaRPr>
          </a:p>
        </p:txBody>
      </p:sp>
      <p:sp>
        <p:nvSpPr>
          <p:cNvPr id="653" name="Google Shape;653;p22"/>
          <p:cNvSpPr/>
          <p:nvPr/>
        </p:nvSpPr>
        <p:spPr>
          <a:xfrm>
            <a:off x="6417136" y="1284770"/>
            <a:ext cx="503887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Arial"/>
                <a:ea typeface="Arial"/>
                <a:cs typeface="Arial"/>
                <a:sym typeface="Arial"/>
              </a:rPr>
              <a:t>Sunny Day Testing:</a:t>
            </a:r>
            <a:endParaRPr b="0" i="0" sz="2400" u="none" cap="none" strike="noStrike">
              <a:solidFill>
                <a:schemeClr val="lt1"/>
              </a:solidFill>
              <a:latin typeface="Arial"/>
              <a:ea typeface="Arial"/>
              <a:cs typeface="Arial"/>
              <a:sym typeface="Arial"/>
            </a:endParaRPr>
          </a:p>
        </p:txBody>
      </p:sp>
      <p:pic>
        <p:nvPicPr>
          <p:cNvPr id="654" name="Google Shape;654;p22"/>
          <p:cNvPicPr preferRelativeResize="0"/>
          <p:nvPr/>
        </p:nvPicPr>
        <p:blipFill rotWithShape="1">
          <a:blip r:embed="rId5">
            <a:alphaModFix/>
          </a:blip>
          <a:srcRect b="0" l="0" r="0" t="0"/>
          <a:stretch/>
        </p:blipFill>
        <p:spPr>
          <a:xfrm>
            <a:off x="6503596" y="1896373"/>
            <a:ext cx="5478538" cy="4213333"/>
          </a:xfrm>
          <a:prstGeom prst="rect">
            <a:avLst/>
          </a:prstGeom>
          <a:noFill/>
          <a:ln>
            <a:noFill/>
          </a:ln>
        </p:spPr>
      </p:pic>
      <p:pic>
        <p:nvPicPr>
          <p:cNvPr id="655" name="Google Shape;655;p22"/>
          <p:cNvPicPr preferRelativeResize="0"/>
          <p:nvPr/>
        </p:nvPicPr>
        <p:blipFill rotWithShape="1">
          <a:blip r:embed="rId6">
            <a:alphaModFix/>
          </a:blip>
          <a:srcRect b="0" l="0" r="0" t="0"/>
          <a:stretch/>
        </p:blipFill>
        <p:spPr>
          <a:xfrm>
            <a:off x="1531621" y="1896373"/>
            <a:ext cx="4291199" cy="2243423"/>
          </a:xfrm>
          <a:prstGeom prst="rect">
            <a:avLst/>
          </a:prstGeom>
          <a:noFill/>
          <a:ln>
            <a:noFill/>
          </a:ln>
        </p:spPr>
      </p:pic>
      <p:pic>
        <p:nvPicPr>
          <p:cNvPr id="656" name="Google Shape;656;p22"/>
          <p:cNvPicPr preferRelativeResize="0"/>
          <p:nvPr/>
        </p:nvPicPr>
        <p:blipFill rotWithShape="1">
          <a:blip r:embed="rId7">
            <a:alphaModFix/>
          </a:blip>
          <a:srcRect b="0" l="0" r="0" t="0"/>
          <a:stretch/>
        </p:blipFill>
        <p:spPr>
          <a:xfrm>
            <a:off x="1531621" y="4289734"/>
            <a:ext cx="4291199" cy="141978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23"/>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62" name="Google Shape;662;p23"/>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63" name="Google Shape;663;p23"/>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64" name="Google Shape;664;p23"/>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65" name="Google Shape;665;p23"/>
          <p:cNvSpPr/>
          <p:nvPr/>
        </p:nvSpPr>
        <p:spPr>
          <a:xfrm>
            <a:off x="1577919"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Test Suites &amp; Cases</a:t>
            </a:r>
            <a:endParaRPr b="0" i="0" sz="3600" u="none" cap="none" strike="noStrike">
              <a:solidFill>
                <a:schemeClr val="lt1"/>
              </a:solidFill>
              <a:latin typeface="Arial Black"/>
              <a:ea typeface="Arial Black"/>
              <a:cs typeface="Arial Black"/>
              <a:sym typeface="Arial Black"/>
            </a:endParaRPr>
          </a:p>
        </p:txBody>
      </p:sp>
      <p:sp>
        <p:nvSpPr>
          <p:cNvPr id="666" name="Google Shape;666;p23"/>
          <p:cNvSpPr/>
          <p:nvPr/>
        </p:nvSpPr>
        <p:spPr>
          <a:xfrm>
            <a:off x="1718747" y="4308032"/>
            <a:ext cx="9401174" cy="139172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3000"/>
              <a:buFont typeface="Arial"/>
              <a:buNone/>
            </a:pPr>
            <a:r>
              <a:rPr b="0" i="0" lang="en-US" sz="3000" u="none" cap="none" strike="noStrike">
                <a:solidFill>
                  <a:schemeClr val="lt1"/>
                </a:solidFill>
                <a:latin typeface="Arial"/>
                <a:ea typeface="Arial"/>
                <a:cs typeface="Arial"/>
                <a:sym typeface="Arial"/>
              </a:rPr>
              <a:t>The skipped tests represents tests that were written for features that have not yet been implemented.</a:t>
            </a:r>
            <a:endParaRPr b="0" i="0" sz="1400" u="none" cap="none" strike="noStrike">
              <a:solidFill>
                <a:srgbClr val="000000"/>
              </a:solidFill>
              <a:latin typeface="Arial"/>
              <a:ea typeface="Arial"/>
              <a:cs typeface="Arial"/>
              <a:sym typeface="Arial"/>
            </a:endParaRPr>
          </a:p>
        </p:txBody>
      </p:sp>
      <p:pic>
        <p:nvPicPr>
          <p:cNvPr id="667" name="Google Shape;667;p23"/>
          <p:cNvPicPr preferRelativeResize="0"/>
          <p:nvPr/>
        </p:nvPicPr>
        <p:blipFill rotWithShape="1">
          <a:blip r:embed="rId5">
            <a:alphaModFix/>
          </a:blip>
          <a:srcRect b="0" l="0" r="13550" t="0"/>
          <a:stretch/>
        </p:blipFill>
        <p:spPr>
          <a:xfrm>
            <a:off x="1718747" y="1462263"/>
            <a:ext cx="9968621" cy="249606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24"/>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73" name="Google Shape;673;p24"/>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74" name="Google Shape;674;p24"/>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75" name="Google Shape;675;p24"/>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76" name="Google Shape;676;p24"/>
          <p:cNvSpPr/>
          <p:nvPr/>
        </p:nvSpPr>
        <p:spPr>
          <a:xfrm>
            <a:off x="1577919"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Shortcomings</a:t>
            </a:r>
            <a:endParaRPr b="0" i="0" sz="3600" u="none" cap="none" strike="noStrike">
              <a:solidFill>
                <a:schemeClr val="lt1"/>
              </a:solidFill>
              <a:latin typeface="Arial Black"/>
              <a:ea typeface="Arial Black"/>
              <a:cs typeface="Arial Black"/>
              <a:sym typeface="Arial Black"/>
            </a:endParaRPr>
          </a:p>
        </p:txBody>
      </p:sp>
      <p:sp>
        <p:nvSpPr>
          <p:cNvPr id="677" name="Google Shape;677;p24"/>
          <p:cNvSpPr/>
          <p:nvPr/>
        </p:nvSpPr>
        <p:spPr>
          <a:xfrm>
            <a:off x="1632500" y="1246260"/>
            <a:ext cx="9908700" cy="5262939"/>
          </a:xfrm>
          <a:prstGeom prst="rect">
            <a:avLst/>
          </a:prstGeom>
          <a:noFill/>
          <a:ln>
            <a:noFill/>
          </a:ln>
        </p:spPr>
        <p:txBody>
          <a:bodyPr anchorCtr="0" anchor="t" bIns="45700" lIns="91425" spcFirstLastPara="1" rIns="91425" wrap="square" tIns="45700">
            <a:spAutoFit/>
          </a:bodyPr>
          <a:lstStyle/>
          <a:p>
            <a:pPr indent="-285750" lvl="0" marL="285750" marR="0" rtl="0" algn="l">
              <a:lnSpc>
                <a:spcPct val="2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Calendar View</a:t>
            </a:r>
            <a:endParaRPr b="0" i="0" sz="2800" u="none" cap="none" strike="noStrike">
              <a:solidFill>
                <a:schemeClr val="lt1"/>
              </a:solidFill>
              <a:latin typeface="Arial"/>
              <a:ea typeface="Arial"/>
              <a:cs typeface="Arial"/>
              <a:sym typeface="Arial"/>
            </a:endParaRPr>
          </a:p>
          <a:p>
            <a:pPr indent="-285750" lvl="0" marL="285750" marR="0" rtl="0" algn="l">
              <a:lnSpc>
                <a:spcPct val="2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Notes in Schedules &amp; Time Slots</a:t>
            </a:r>
            <a:endParaRPr b="0" i="0" sz="2800" u="none" cap="none" strike="noStrike">
              <a:solidFill>
                <a:schemeClr val="lt1"/>
              </a:solidFill>
              <a:latin typeface="Arial"/>
              <a:ea typeface="Arial"/>
              <a:cs typeface="Arial"/>
              <a:sym typeface="Arial"/>
            </a:endParaRPr>
          </a:p>
          <a:p>
            <a:pPr indent="-285750" lvl="0" marL="285750" marR="0" rtl="0" algn="l">
              <a:lnSpc>
                <a:spcPct val="2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Daily Roster View Change (&amp; Date)</a:t>
            </a:r>
            <a:endParaRPr b="0" i="0" sz="2800" u="none" cap="none" strike="noStrike">
              <a:solidFill>
                <a:schemeClr val="lt1"/>
              </a:solidFill>
              <a:latin typeface="Arial"/>
              <a:ea typeface="Arial"/>
              <a:cs typeface="Arial"/>
              <a:sym typeface="Arial"/>
            </a:endParaRPr>
          </a:p>
          <a:p>
            <a:pPr indent="-285750" lvl="0" marL="285750" marR="0" rtl="0" algn="l">
              <a:lnSpc>
                <a:spcPct val="2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Upload User Pictures</a:t>
            </a:r>
            <a:endParaRPr b="0" i="0" sz="2800" u="none" cap="none" strike="noStrike">
              <a:solidFill>
                <a:schemeClr val="lt1"/>
              </a:solidFill>
              <a:latin typeface="Arial"/>
              <a:ea typeface="Arial"/>
              <a:cs typeface="Arial"/>
              <a:sym typeface="Arial"/>
            </a:endParaRPr>
          </a:p>
          <a:p>
            <a:pPr indent="-285750" lvl="0" marL="285750" marR="0" rtl="0" algn="l">
              <a:lnSpc>
                <a:spcPct val="200000"/>
              </a:lnSpc>
              <a:spcBef>
                <a:spcPts val="0"/>
              </a:spcBef>
              <a:spcAft>
                <a:spcPts val="0"/>
              </a:spcAft>
              <a:buClr>
                <a:schemeClr val="lt1"/>
              </a:buClr>
              <a:buSzPts val="2800"/>
              <a:buFont typeface="Arial"/>
              <a:buChar char="•"/>
            </a:pPr>
            <a:r>
              <a:rPr lang="en-US" sz="2800">
                <a:solidFill>
                  <a:schemeClr val="lt1"/>
                </a:solidFill>
              </a:rPr>
              <a:t>More Robust S</a:t>
            </a:r>
            <a:r>
              <a:rPr lang="en-US" sz="2800">
                <a:solidFill>
                  <a:schemeClr val="lt1"/>
                </a:solidFill>
              </a:rPr>
              <a:t>election</a:t>
            </a:r>
            <a:r>
              <a:rPr lang="en-US" sz="2800">
                <a:solidFill>
                  <a:schemeClr val="lt1"/>
                </a:solidFill>
              </a:rPr>
              <a:t> Algorithm</a:t>
            </a:r>
            <a:endParaRPr b="0" i="0" sz="2800" u="none" cap="none" strike="noStrike">
              <a:solidFill>
                <a:schemeClr val="lt1"/>
              </a:solidFill>
              <a:latin typeface="Arial"/>
              <a:ea typeface="Arial"/>
              <a:cs typeface="Arial"/>
              <a:sym typeface="Arial"/>
            </a:endParaRPr>
          </a:p>
          <a:p>
            <a:pPr indent="-285750" lvl="0" marL="285750" marR="0" rtl="0" algn="l">
              <a:lnSpc>
                <a:spcPct val="200000"/>
              </a:lnSpc>
              <a:spcBef>
                <a:spcPts val="0"/>
              </a:spcBef>
              <a:spcAft>
                <a:spcPts val="0"/>
              </a:spcAft>
              <a:buClr>
                <a:schemeClr val="lt1"/>
              </a:buClr>
              <a:buSzPts val="2800"/>
              <a:buFont typeface="Arial"/>
              <a:buChar char="•"/>
            </a:pPr>
            <a:r>
              <a:rPr lang="en-US" sz="2800">
                <a:solidFill>
                  <a:schemeClr val="lt1"/>
                </a:solidFill>
              </a:rPr>
              <a:t>Copying Time Slots</a:t>
            </a:r>
            <a:endParaRPr b="0" i="0" sz="2800" u="none" cap="none" strike="noStrike">
              <a:solidFill>
                <a:schemeClr val="lt1"/>
              </a:solidFill>
              <a:latin typeface="Arial"/>
              <a:ea typeface="Arial"/>
              <a:cs typeface="Arial"/>
              <a:sym typeface="Arial"/>
            </a:endParaRPr>
          </a:p>
        </p:txBody>
      </p:sp>
      <p:pic>
        <p:nvPicPr>
          <p:cNvPr descr="Computer Icons Software bug Font - symbol png download - 1600*1600 - Free Transparent  Computer Icons png Download. - Clip Art Library" id="678" name="Google Shape;678;p24"/>
          <p:cNvPicPr preferRelativeResize="0"/>
          <p:nvPr/>
        </p:nvPicPr>
        <p:blipFill rotWithShape="1">
          <a:blip r:embed="rId5">
            <a:alphaModFix/>
          </a:blip>
          <a:srcRect b="0" l="0" r="0" t="0"/>
          <a:stretch/>
        </p:blipFill>
        <p:spPr>
          <a:xfrm>
            <a:off x="7369978" y="1423040"/>
            <a:ext cx="5208373" cy="520837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ga77d854fd9_1_6"/>
          <p:cNvSpPr/>
          <p:nvPr/>
        </p:nvSpPr>
        <p:spPr>
          <a:xfrm>
            <a:off x="0" y="0"/>
            <a:ext cx="13599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84" name="Google Shape;684;ga77d854fd9_1_6"/>
          <p:cNvPicPr preferRelativeResize="0"/>
          <p:nvPr/>
        </p:nvPicPr>
        <p:blipFill rotWithShape="1">
          <a:blip r:embed="rId3">
            <a:alphaModFix/>
          </a:blip>
          <a:srcRect b="0" l="0" r="0" t="0"/>
          <a:stretch/>
        </p:blipFill>
        <p:spPr>
          <a:xfrm>
            <a:off x="40366" y="226587"/>
            <a:ext cx="1235677" cy="1235677"/>
          </a:xfrm>
          <a:prstGeom prst="rect">
            <a:avLst/>
          </a:prstGeom>
          <a:noFill/>
          <a:ln>
            <a:noFill/>
          </a:ln>
        </p:spPr>
      </p:pic>
      <p:pic>
        <p:nvPicPr>
          <p:cNvPr id="685" name="Google Shape;685;ga77d854fd9_1_6"/>
          <p:cNvPicPr preferRelativeResize="0"/>
          <p:nvPr/>
        </p:nvPicPr>
        <p:blipFill rotWithShape="1">
          <a:blip r:embed="rId4">
            <a:alphaModFix/>
          </a:blip>
          <a:srcRect b="0" l="0" r="0" t="0"/>
          <a:stretch/>
        </p:blipFill>
        <p:spPr>
          <a:xfrm>
            <a:off x="209866" y="5699760"/>
            <a:ext cx="940131" cy="931652"/>
          </a:xfrm>
          <a:prstGeom prst="rect">
            <a:avLst/>
          </a:prstGeom>
          <a:noFill/>
          <a:ln>
            <a:noFill/>
          </a:ln>
        </p:spPr>
      </p:pic>
      <p:sp>
        <p:nvSpPr>
          <p:cNvPr id="686" name="Google Shape;686;ga77d854fd9_1_6"/>
          <p:cNvSpPr/>
          <p:nvPr/>
        </p:nvSpPr>
        <p:spPr>
          <a:xfrm>
            <a:off x="1276042" y="0"/>
            <a:ext cx="167700" cy="6858000"/>
          </a:xfrm>
          <a:prstGeom prst="rect">
            <a:avLst/>
          </a:prstGeom>
          <a:gradFill>
            <a:gsLst>
              <a:gs pos="0">
                <a:schemeClr val="accent3"/>
              </a:gs>
              <a:gs pos="100000">
                <a:schemeClr val="accent6"/>
              </a:gs>
            </a:gsLst>
            <a:lin ang="16200038"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687" name="Google Shape;687;ga77d854fd9_1_6"/>
          <p:cNvSpPr/>
          <p:nvPr/>
        </p:nvSpPr>
        <p:spPr>
          <a:xfrm>
            <a:off x="1577919" y="348507"/>
            <a:ext cx="64569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Summary</a:t>
            </a:r>
            <a:endParaRPr b="0" i="0" sz="3600" u="none" cap="none" strike="noStrike">
              <a:solidFill>
                <a:schemeClr val="lt1"/>
              </a:solidFill>
              <a:latin typeface="Arial Black"/>
              <a:ea typeface="Arial Black"/>
              <a:cs typeface="Arial Black"/>
              <a:sym typeface="Arial Black"/>
            </a:endParaRPr>
          </a:p>
        </p:txBody>
      </p:sp>
      <p:sp>
        <p:nvSpPr>
          <p:cNvPr id="688" name="Google Shape;688;ga77d854fd9_1_6"/>
          <p:cNvSpPr/>
          <p:nvPr/>
        </p:nvSpPr>
        <p:spPr>
          <a:xfrm>
            <a:off x="1672543" y="1246281"/>
            <a:ext cx="5757000" cy="181590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An </a:t>
            </a:r>
            <a:r>
              <a:rPr b="1" i="0" lang="en-US" sz="2800" u="none" cap="none" strike="noStrike">
                <a:solidFill>
                  <a:schemeClr val="lt1"/>
                </a:solidFill>
                <a:latin typeface="Arial"/>
                <a:ea typeface="Arial"/>
                <a:cs typeface="Arial"/>
                <a:sym typeface="Arial"/>
              </a:rPr>
              <a:t>automated dashboard system </a:t>
            </a:r>
            <a:r>
              <a:rPr b="0" i="0" lang="en-US" sz="2800" u="none" cap="none" strike="noStrike">
                <a:solidFill>
                  <a:schemeClr val="lt1"/>
                </a:solidFill>
                <a:latin typeface="Arial"/>
                <a:ea typeface="Arial"/>
                <a:cs typeface="Arial"/>
                <a:sym typeface="Arial"/>
              </a:rPr>
              <a:t>that monitors and guides the shift bidding process for all staff in the department</a:t>
            </a:r>
            <a:endParaRPr b="0" i="0" sz="1400" u="none" cap="none" strike="noStrike">
              <a:solidFill>
                <a:srgbClr val="000000"/>
              </a:solidFill>
              <a:latin typeface="Arial"/>
              <a:ea typeface="Arial"/>
              <a:cs typeface="Arial"/>
              <a:sym typeface="Arial"/>
            </a:endParaRPr>
          </a:p>
        </p:txBody>
      </p:sp>
      <p:sp>
        <p:nvSpPr>
          <p:cNvPr id="689" name="Google Shape;689;ga77d854fd9_1_6"/>
          <p:cNvSpPr/>
          <p:nvPr/>
        </p:nvSpPr>
        <p:spPr>
          <a:xfrm>
            <a:off x="1672543" y="3127610"/>
            <a:ext cx="5757000" cy="181590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Admins can </a:t>
            </a:r>
            <a:r>
              <a:rPr b="1" i="0" lang="en-US" sz="2800" u="none" cap="none" strike="noStrike">
                <a:solidFill>
                  <a:schemeClr val="lt1"/>
                </a:solidFill>
                <a:latin typeface="Arial"/>
                <a:ea typeface="Arial"/>
                <a:cs typeface="Arial"/>
                <a:sym typeface="Arial"/>
              </a:rPr>
              <a:t>add and modify </a:t>
            </a:r>
            <a:r>
              <a:rPr b="0" i="0" lang="en-US" sz="2800" u="none" cap="none" strike="noStrike">
                <a:solidFill>
                  <a:schemeClr val="lt1"/>
                </a:solidFill>
                <a:latin typeface="Arial"/>
                <a:ea typeface="Arial"/>
                <a:cs typeface="Arial"/>
                <a:sym typeface="Arial"/>
              </a:rPr>
              <a:t>most of the system’s content to make any changes should one need to occur</a:t>
            </a:r>
            <a:endParaRPr b="0" i="0" sz="1400" u="none" cap="none" strike="noStrike">
              <a:solidFill>
                <a:srgbClr val="000000"/>
              </a:solidFill>
              <a:latin typeface="Arial"/>
              <a:ea typeface="Arial"/>
              <a:cs typeface="Arial"/>
              <a:sym typeface="Arial"/>
            </a:endParaRPr>
          </a:p>
        </p:txBody>
      </p:sp>
      <p:sp>
        <p:nvSpPr>
          <p:cNvPr id="690" name="Google Shape;690;ga77d854fd9_1_6"/>
          <p:cNvSpPr/>
          <p:nvPr/>
        </p:nvSpPr>
        <p:spPr>
          <a:xfrm>
            <a:off x="1672543" y="5010013"/>
            <a:ext cx="5757000" cy="138510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Users can </a:t>
            </a:r>
            <a:r>
              <a:rPr b="1" i="0" lang="en-US" sz="2800" u="none" cap="none" strike="noStrike">
                <a:solidFill>
                  <a:schemeClr val="lt1"/>
                </a:solidFill>
                <a:latin typeface="Arial"/>
                <a:ea typeface="Arial"/>
                <a:cs typeface="Arial"/>
                <a:sym typeface="Arial"/>
              </a:rPr>
              <a:t>read</a:t>
            </a:r>
            <a:r>
              <a:rPr b="0" i="0" lang="en-US" sz="2800" u="none" cap="none" strike="noStrike">
                <a:solidFill>
                  <a:schemeClr val="lt1"/>
                </a:solidFill>
                <a:latin typeface="Arial"/>
                <a:ea typeface="Arial"/>
                <a:cs typeface="Arial"/>
                <a:sym typeface="Arial"/>
              </a:rPr>
              <a:t> their upcoming schedule information and </a:t>
            </a:r>
            <a:r>
              <a:rPr b="1" lang="en-US" sz="2800">
                <a:solidFill>
                  <a:schemeClr val="lt1"/>
                </a:solidFill>
              </a:rPr>
              <a:t>select </a:t>
            </a:r>
            <a:r>
              <a:rPr b="0" i="0" lang="en-US" sz="2800" u="none" cap="none" strike="noStrike">
                <a:solidFill>
                  <a:schemeClr val="lt1"/>
                </a:solidFill>
                <a:latin typeface="Arial"/>
                <a:ea typeface="Arial"/>
                <a:cs typeface="Arial"/>
                <a:sym typeface="Arial"/>
              </a:rPr>
              <a:t>their next shifts</a:t>
            </a:r>
            <a:endParaRPr b="0" i="0" sz="1400" u="none" cap="none" strike="noStrike">
              <a:solidFill>
                <a:srgbClr val="000000"/>
              </a:solidFill>
              <a:latin typeface="Arial"/>
              <a:ea typeface="Arial"/>
              <a:cs typeface="Arial"/>
              <a:sym typeface="Arial"/>
            </a:endParaRPr>
          </a:p>
        </p:txBody>
      </p:sp>
      <p:pic>
        <p:nvPicPr>
          <p:cNvPr descr="Cloud clipart - Vector stencils library" id="691" name="Google Shape;691;ga77d854fd9_1_6"/>
          <p:cNvPicPr preferRelativeResize="0"/>
          <p:nvPr/>
        </p:nvPicPr>
        <p:blipFill rotWithShape="1">
          <a:blip r:embed="rId5">
            <a:alphaModFix/>
          </a:blip>
          <a:srcRect b="0" l="11595" r="10321" t="0"/>
          <a:stretch/>
        </p:blipFill>
        <p:spPr>
          <a:xfrm>
            <a:off x="7740461" y="1735328"/>
            <a:ext cx="3901749" cy="411454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25"/>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697" name="Google Shape;697;p25"/>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698" name="Google Shape;698;p25"/>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699" name="Google Shape;699;p25"/>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700" name="Google Shape;700;p25"/>
          <p:cNvSpPr/>
          <p:nvPr/>
        </p:nvSpPr>
        <p:spPr>
          <a:xfrm>
            <a:off x="1577919" y="348507"/>
            <a:ext cx="64570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Our Contact Information</a:t>
            </a:r>
            <a:endParaRPr b="0" i="0" sz="3600" u="none" cap="none" strike="noStrike">
              <a:solidFill>
                <a:schemeClr val="lt1"/>
              </a:solidFill>
              <a:latin typeface="Arial Black"/>
              <a:ea typeface="Arial Black"/>
              <a:cs typeface="Arial Black"/>
              <a:sym typeface="Arial Black"/>
            </a:endParaRPr>
          </a:p>
        </p:txBody>
      </p:sp>
      <p:sp>
        <p:nvSpPr>
          <p:cNvPr id="701" name="Google Shape;701;p25"/>
          <p:cNvSpPr/>
          <p:nvPr/>
        </p:nvSpPr>
        <p:spPr>
          <a:xfrm>
            <a:off x="1577919" y="1401502"/>
            <a:ext cx="499258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lt1"/>
                </a:solidFill>
                <a:latin typeface="Arial"/>
                <a:ea typeface="Arial"/>
                <a:cs typeface="Arial"/>
                <a:sym typeface="Arial"/>
              </a:rPr>
              <a:t>Capstone II Team:</a:t>
            </a:r>
            <a:endParaRPr b="0" i="0" sz="2800" u="none" cap="none" strike="noStrike">
              <a:solidFill>
                <a:schemeClr val="lt1"/>
              </a:solidFill>
              <a:latin typeface="Arial"/>
              <a:ea typeface="Arial"/>
              <a:cs typeface="Arial"/>
              <a:sym typeface="Arial"/>
            </a:endParaRPr>
          </a:p>
        </p:txBody>
      </p:sp>
      <p:sp>
        <p:nvSpPr>
          <p:cNvPr id="702" name="Google Shape;702;p25"/>
          <p:cNvSpPr/>
          <p:nvPr/>
        </p:nvSpPr>
        <p:spPr>
          <a:xfrm>
            <a:off x="1577920" y="2153099"/>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Mauricio Santos-Hoyos:</a:t>
            </a:r>
            <a:r>
              <a:rPr b="0" i="0" lang="en-US" sz="2400" u="none" cap="none" strike="noStrike">
                <a:solidFill>
                  <a:schemeClr val="lt1"/>
                </a:solidFill>
                <a:latin typeface="Arial"/>
                <a:ea typeface="Arial"/>
                <a:cs typeface="Arial"/>
                <a:sym typeface="Arial"/>
              </a:rPr>
              <a:t> </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(msant323@fiu.edu​)</a:t>
            </a:r>
            <a:endParaRPr b="0" i="0" sz="1400" u="none" cap="none" strike="noStrike">
              <a:solidFill>
                <a:srgbClr val="000000"/>
              </a:solidFill>
              <a:latin typeface="Arial"/>
              <a:ea typeface="Arial"/>
              <a:cs typeface="Arial"/>
              <a:sym typeface="Arial"/>
            </a:endParaRPr>
          </a:p>
        </p:txBody>
      </p:sp>
      <p:sp>
        <p:nvSpPr>
          <p:cNvPr id="703" name="Google Shape;703;p25"/>
          <p:cNvSpPr/>
          <p:nvPr/>
        </p:nvSpPr>
        <p:spPr>
          <a:xfrm>
            <a:off x="1577919" y="3150854"/>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Victor Suarez</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(vsuar050@fiu.edu)</a:t>
            </a:r>
            <a:endParaRPr b="0" i="0" sz="1400" u="none" cap="none" strike="noStrike">
              <a:solidFill>
                <a:srgbClr val="000000"/>
              </a:solidFill>
              <a:latin typeface="Arial"/>
              <a:ea typeface="Arial"/>
              <a:cs typeface="Arial"/>
              <a:sym typeface="Arial"/>
            </a:endParaRPr>
          </a:p>
        </p:txBody>
      </p:sp>
      <p:sp>
        <p:nvSpPr>
          <p:cNvPr id="704" name="Google Shape;704;p25"/>
          <p:cNvSpPr/>
          <p:nvPr/>
        </p:nvSpPr>
        <p:spPr>
          <a:xfrm>
            <a:off x="1577919" y="4111394"/>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Shanna Sit:</a:t>
            </a:r>
            <a:r>
              <a:rPr b="0" i="0" lang="en-US" sz="2400" u="none" cap="none" strike="noStrike">
                <a:solidFill>
                  <a:schemeClr val="lt1"/>
                </a:solidFill>
                <a:latin typeface="Arial"/>
                <a:ea typeface="Arial"/>
                <a:cs typeface="Arial"/>
                <a:sym typeface="Arial"/>
              </a:rPr>
              <a:t> </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(ssit002@fiu.edu)</a:t>
            </a:r>
            <a:endParaRPr b="0" i="0" sz="1400" u="none" cap="none" strike="noStrike">
              <a:solidFill>
                <a:srgbClr val="000000"/>
              </a:solidFill>
              <a:latin typeface="Arial"/>
              <a:ea typeface="Arial"/>
              <a:cs typeface="Arial"/>
              <a:sym typeface="Arial"/>
            </a:endParaRPr>
          </a:p>
        </p:txBody>
      </p:sp>
      <p:sp>
        <p:nvSpPr>
          <p:cNvPr id="705" name="Google Shape;705;p25"/>
          <p:cNvSpPr/>
          <p:nvPr/>
        </p:nvSpPr>
        <p:spPr>
          <a:xfrm>
            <a:off x="1577919" y="5071935"/>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Nathan Pablon:</a:t>
            </a:r>
            <a:r>
              <a:rPr b="0" i="0" lang="en-US" sz="2400" u="none" cap="none" strike="noStrike">
                <a:solidFill>
                  <a:schemeClr val="lt1"/>
                </a:solidFill>
                <a:latin typeface="Arial"/>
                <a:ea typeface="Arial"/>
                <a:cs typeface="Arial"/>
                <a:sym typeface="Arial"/>
              </a:rPr>
              <a:t> </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(npabo003@fiu.edu​)</a:t>
            </a:r>
            <a:endParaRPr b="0" i="0" sz="1400" u="none" cap="none" strike="noStrike">
              <a:solidFill>
                <a:srgbClr val="000000"/>
              </a:solidFill>
              <a:latin typeface="Arial"/>
              <a:ea typeface="Arial"/>
              <a:cs typeface="Arial"/>
              <a:sym typeface="Arial"/>
            </a:endParaRPr>
          </a:p>
        </p:txBody>
      </p:sp>
      <p:sp>
        <p:nvSpPr>
          <p:cNvPr id="706" name="Google Shape;706;p25"/>
          <p:cNvSpPr/>
          <p:nvPr/>
        </p:nvSpPr>
        <p:spPr>
          <a:xfrm>
            <a:off x="6570499" y="1401502"/>
            <a:ext cx="499258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chemeClr val="lt1"/>
                </a:solidFill>
                <a:latin typeface="Arial"/>
                <a:ea typeface="Arial"/>
                <a:cs typeface="Arial"/>
                <a:sym typeface="Arial"/>
              </a:rPr>
              <a:t>Senior Project Team:</a:t>
            </a:r>
            <a:endParaRPr b="0" i="0" sz="2800" u="none" cap="none" strike="noStrike">
              <a:solidFill>
                <a:schemeClr val="lt1"/>
              </a:solidFill>
              <a:latin typeface="Arial"/>
              <a:ea typeface="Arial"/>
              <a:cs typeface="Arial"/>
              <a:sym typeface="Arial"/>
            </a:endParaRPr>
          </a:p>
        </p:txBody>
      </p:sp>
      <p:sp>
        <p:nvSpPr>
          <p:cNvPr id="707" name="Google Shape;707;p25"/>
          <p:cNvSpPr/>
          <p:nvPr/>
        </p:nvSpPr>
        <p:spPr>
          <a:xfrm>
            <a:off x="6570501" y="2153099"/>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Luis Gonzalez: </a:t>
            </a:r>
            <a:br>
              <a:rPr b="1"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(lgonz460@fiu.edu)</a:t>
            </a:r>
            <a:endParaRPr b="0" i="0" sz="1400" u="none" cap="none" strike="noStrike">
              <a:solidFill>
                <a:srgbClr val="000000"/>
              </a:solidFill>
              <a:latin typeface="Arial"/>
              <a:ea typeface="Arial"/>
              <a:cs typeface="Arial"/>
              <a:sym typeface="Arial"/>
            </a:endParaRPr>
          </a:p>
        </p:txBody>
      </p:sp>
      <p:sp>
        <p:nvSpPr>
          <p:cNvPr id="708" name="Google Shape;708;p25"/>
          <p:cNvSpPr/>
          <p:nvPr/>
        </p:nvSpPr>
        <p:spPr>
          <a:xfrm>
            <a:off x="6570500" y="3014806"/>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Ali Mohammad</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(amoha093@fiu.edu)</a:t>
            </a:r>
            <a:endParaRPr b="0" i="0" sz="1400" u="none" cap="none" strike="noStrike">
              <a:solidFill>
                <a:srgbClr val="000000"/>
              </a:solidFill>
              <a:latin typeface="Arial"/>
              <a:ea typeface="Arial"/>
              <a:cs typeface="Arial"/>
              <a:sym typeface="Arial"/>
            </a:endParaRPr>
          </a:p>
        </p:txBody>
      </p:sp>
      <p:sp>
        <p:nvSpPr>
          <p:cNvPr id="709" name="Google Shape;709;p25"/>
          <p:cNvSpPr/>
          <p:nvPr/>
        </p:nvSpPr>
        <p:spPr>
          <a:xfrm>
            <a:off x="6570500" y="3876513"/>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Yuniet Piloto</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(ypilo004@fiu.edu)</a:t>
            </a:r>
            <a:endParaRPr b="0" i="0" sz="1400" u="none" cap="none" strike="noStrike">
              <a:solidFill>
                <a:srgbClr val="000000"/>
              </a:solidFill>
              <a:latin typeface="Arial"/>
              <a:ea typeface="Arial"/>
              <a:cs typeface="Arial"/>
              <a:sym typeface="Arial"/>
            </a:endParaRPr>
          </a:p>
        </p:txBody>
      </p:sp>
      <p:sp>
        <p:nvSpPr>
          <p:cNvPr id="710" name="Google Shape;710;p25"/>
          <p:cNvSpPr/>
          <p:nvPr/>
        </p:nvSpPr>
        <p:spPr>
          <a:xfrm>
            <a:off x="6570500" y="4738220"/>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German Hinojosa:</a:t>
            </a:r>
            <a:r>
              <a:rPr b="0" i="0" lang="en-US" sz="2400" u="none" cap="none" strike="noStrike">
                <a:solidFill>
                  <a:schemeClr val="lt1"/>
                </a:solidFill>
                <a:latin typeface="Arial"/>
                <a:ea typeface="Arial"/>
                <a:cs typeface="Arial"/>
                <a:sym typeface="Arial"/>
              </a:rPr>
              <a:t> </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(ghino002@fiu.edu)</a:t>
            </a:r>
            <a:endParaRPr b="0" i="0" sz="1400" u="none" cap="none" strike="noStrike">
              <a:solidFill>
                <a:srgbClr val="000000"/>
              </a:solidFill>
              <a:latin typeface="Arial"/>
              <a:ea typeface="Arial"/>
              <a:cs typeface="Arial"/>
              <a:sym typeface="Arial"/>
            </a:endParaRPr>
          </a:p>
        </p:txBody>
      </p:sp>
      <p:sp>
        <p:nvSpPr>
          <p:cNvPr id="711" name="Google Shape;711;p25"/>
          <p:cNvSpPr/>
          <p:nvPr/>
        </p:nvSpPr>
        <p:spPr>
          <a:xfrm>
            <a:off x="6570499" y="5599927"/>
            <a:ext cx="4518081" cy="83099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Alejandro Barnola:</a:t>
            </a:r>
            <a:r>
              <a:rPr b="0" i="0" lang="en-US" sz="2400" u="none" cap="none" strike="noStrike">
                <a:solidFill>
                  <a:schemeClr val="lt1"/>
                </a:solidFill>
                <a:latin typeface="Arial"/>
                <a:ea typeface="Arial"/>
                <a:cs typeface="Arial"/>
                <a:sym typeface="Arial"/>
              </a:rPr>
              <a:t> </a:t>
            </a:r>
            <a:br>
              <a:rPr b="0" i="0" lang="en-US" sz="2400" u="none" cap="none" strike="noStrike">
                <a:solidFill>
                  <a:schemeClr val="lt1"/>
                </a:solidFill>
                <a:latin typeface="Arial"/>
                <a:ea typeface="Arial"/>
                <a:cs typeface="Arial"/>
                <a:sym typeface="Arial"/>
              </a:rPr>
            </a:br>
            <a:r>
              <a:rPr b="0" i="0" lang="en-US" sz="2400" u="none" cap="none" strike="noStrike">
                <a:solidFill>
                  <a:schemeClr val="lt1"/>
                </a:solidFill>
                <a:latin typeface="Arial"/>
                <a:ea typeface="Arial"/>
                <a:cs typeface="Arial"/>
                <a:sym typeface="Arial"/>
              </a:rPr>
              <a:t>(abarn067@fiu.edu)</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26"/>
          <p:cNvSpPr txBox="1"/>
          <p:nvPr/>
        </p:nvSpPr>
        <p:spPr>
          <a:xfrm>
            <a:off x="727273" y="3377085"/>
            <a:ext cx="10880203" cy="12192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00"/>
              <a:buFont typeface="Arial"/>
              <a:buNone/>
            </a:pPr>
            <a:r>
              <a:rPr b="0" i="0" lang="en-US" sz="4800" u="none" cap="none" strike="noStrike">
                <a:solidFill>
                  <a:schemeClr val="lt1"/>
                </a:solidFill>
                <a:latin typeface="Roboto Light"/>
                <a:ea typeface="Roboto Light"/>
                <a:cs typeface="Roboto Light"/>
                <a:sym typeface="Roboto Light"/>
              </a:rPr>
              <a:t>Any Questions?</a:t>
            </a:r>
            <a:endParaRPr b="0" i="0" sz="6000" u="none" cap="none" strike="noStrike">
              <a:solidFill>
                <a:schemeClr val="lt1"/>
              </a:solidFill>
              <a:latin typeface="Roboto Light"/>
              <a:ea typeface="Roboto Light"/>
              <a:cs typeface="Roboto Light"/>
              <a:sym typeface="Roboto Light"/>
            </a:endParaRPr>
          </a:p>
        </p:txBody>
      </p:sp>
      <p:sp>
        <p:nvSpPr>
          <p:cNvPr id="717" name="Google Shape;717;p26"/>
          <p:cNvSpPr txBox="1"/>
          <p:nvPr/>
        </p:nvSpPr>
        <p:spPr>
          <a:xfrm>
            <a:off x="727274" y="2363336"/>
            <a:ext cx="10880203" cy="12192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7200"/>
              <a:buFont typeface="Arial"/>
              <a:buNone/>
            </a:pPr>
            <a:r>
              <a:rPr b="0" i="0" lang="en-US" sz="7200" u="none" cap="none" strike="noStrike">
                <a:solidFill>
                  <a:schemeClr val="lt1"/>
                </a:solidFill>
                <a:latin typeface="Roboto Black"/>
                <a:ea typeface="Roboto Black"/>
                <a:cs typeface="Roboto Black"/>
                <a:sym typeface="Roboto Black"/>
              </a:rPr>
              <a:t>Thank you!</a:t>
            </a:r>
            <a:endParaRPr sz="7200">
              <a:solidFill>
                <a:schemeClr val="lt1"/>
              </a:solidFill>
              <a:latin typeface="Roboto Black"/>
              <a:ea typeface="Roboto Black"/>
              <a:cs typeface="Roboto Black"/>
              <a:sym typeface="Roboto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256" name="Google Shape;256;p3"/>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257" name="Google Shape;257;p3"/>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258" name="Google Shape;258;p3"/>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259" name="Google Shape;259;p3"/>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Problem Definition</a:t>
            </a:r>
            <a:endParaRPr b="0" i="0" sz="3600" u="none" cap="none" strike="noStrike">
              <a:solidFill>
                <a:schemeClr val="lt1"/>
              </a:solidFill>
              <a:latin typeface="Arial Black"/>
              <a:ea typeface="Arial Black"/>
              <a:cs typeface="Arial Black"/>
              <a:sym typeface="Arial Black"/>
            </a:endParaRPr>
          </a:p>
        </p:txBody>
      </p:sp>
      <p:sp>
        <p:nvSpPr>
          <p:cNvPr id="260" name="Google Shape;260;p3"/>
          <p:cNvSpPr/>
          <p:nvPr/>
        </p:nvSpPr>
        <p:spPr>
          <a:xfrm>
            <a:off x="7083408" y="348507"/>
            <a:ext cx="4819032" cy="64633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Our Contributions</a:t>
            </a:r>
            <a:endParaRPr b="0" i="0" sz="1400" u="none" cap="none" strike="noStrike">
              <a:solidFill>
                <a:srgbClr val="000000"/>
              </a:solidFill>
              <a:latin typeface="Arial"/>
              <a:ea typeface="Arial"/>
              <a:cs typeface="Arial"/>
              <a:sym typeface="Arial"/>
            </a:endParaRPr>
          </a:p>
        </p:txBody>
      </p:sp>
      <p:sp>
        <p:nvSpPr>
          <p:cNvPr id="261" name="Google Shape;261;p3"/>
          <p:cNvSpPr/>
          <p:nvPr/>
        </p:nvSpPr>
        <p:spPr>
          <a:xfrm>
            <a:off x="1531621" y="1284770"/>
            <a:ext cx="503887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Arial"/>
                <a:ea typeface="Arial"/>
                <a:cs typeface="Arial"/>
                <a:sym typeface="Arial"/>
              </a:rPr>
              <a:t>Capstone II Team:</a:t>
            </a:r>
            <a:endParaRPr b="0" i="0" sz="2400" u="none" cap="none" strike="noStrike">
              <a:solidFill>
                <a:schemeClr val="lt1"/>
              </a:solidFill>
              <a:latin typeface="Arial"/>
              <a:ea typeface="Arial"/>
              <a:cs typeface="Arial"/>
              <a:sym typeface="Arial"/>
            </a:endParaRPr>
          </a:p>
        </p:txBody>
      </p:sp>
      <p:sp>
        <p:nvSpPr>
          <p:cNvPr id="262" name="Google Shape;262;p3"/>
          <p:cNvSpPr/>
          <p:nvPr/>
        </p:nvSpPr>
        <p:spPr>
          <a:xfrm>
            <a:off x="1531622" y="1939134"/>
            <a:ext cx="5038878" cy="101566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Mauricio Santos-Hoyos:</a:t>
            </a:r>
            <a:r>
              <a:rPr b="0" i="0" lang="en-US" sz="2000" u="none" cap="none" strike="noStrike">
                <a:solidFill>
                  <a:schemeClr val="lt1"/>
                </a:solidFill>
                <a:latin typeface="Arial"/>
                <a:ea typeface="Arial"/>
                <a:cs typeface="Arial"/>
                <a:sym typeface="Arial"/>
              </a:rPr>
              <a:t> Designed component-based tests for the frontend and helped to integrate the new API.</a:t>
            </a:r>
            <a:endParaRPr b="0" i="0" sz="1400" u="none" cap="none" strike="noStrike">
              <a:solidFill>
                <a:srgbClr val="000000"/>
              </a:solidFill>
              <a:latin typeface="Arial"/>
              <a:ea typeface="Arial"/>
              <a:cs typeface="Arial"/>
              <a:sym typeface="Arial"/>
            </a:endParaRPr>
          </a:p>
        </p:txBody>
      </p:sp>
      <p:sp>
        <p:nvSpPr>
          <p:cNvPr id="263" name="Google Shape;263;p3"/>
          <p:cNvSpPr/>
          <p:nvPr/>
        </p:nvSpPr>
        <p:spPr>
          <a:xfrm>
            <a:off x="1531622" y="3089806"/>
            <a:ext cx="5038878" cy="101566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Victor Suarez:</a:t>
            </a:r>
            <a:r>
              <a:rPr b="0" i="0" lang="en-US" sz="2000" u="none" cap="none" strike="noStrike">
                <a:solidFill>
                  <a:schemeClr val="lt1"/>
                </a:solidFill>
                <a:latin typeface="Arial"/>
                <a:ea typeface="Arial"/>
                <a:cs typeface="Arial"/>
                <a:sym typeface="Arial"/>
              </a:rPr>
              <a:t> Rebuilt the Rust backend. Reworked data models and database to include the new changes.</a:t>
            </a:r>
            <a:endParaRPr b="0" i="0" sz="1400" u="none" cap="none" strike="noStrike">
              <a:solidFill>
                <a:srgbClr val="000000"/>
              </a:solidFill>
              <a:latin typeface="Arial"/>
              <a:ea typeface="Arial"/>
              <a:cs typeface="Arial"/>
              <a:sym typeface="Arial"/>
            </a:endParaRPr>
          </a:p>
        </p:txBody>
      </p:sp>
      <p:sp>
        <p:nvSpPr>
          <p:cNvPr id="264" name="Google Shape;264;p3"/>
          <p:cNvSpPr/>
          <p:nvPr/>
        </p:nvSpPr>
        <p:spPr>
          <a:xfrm>
            <a:off x="1531621" y="4240478"/>
            <a:ext cx="5038878" cy="101566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Shanna Sit:</a:t>
            </a:r>
            <a:r>
              <a:rPr b="0" i="0" lang="en-US" sz="2000" u="none" cap="none" strike="noStrike">
                <a:solidFill>
                  <a:schemeClr val="lt1"/>
                </a:solidFill>
                <a:latin typeface="Arial"/>
                <a:ea typeface="Arial"/>
                <a:cs typeface="Arial"/>
                <a:sym typeface="Arial"/>
              </a:rPr>
              <a:t> Optimized the UI to be modern and responsive. Worked on the frontend component testing</a:t>
            </a:r>
            <a:endParaRPr b="0" i="0" sz="1400" u="none" cap="none" strike="noStrike">
              <a:solidFill>
                <a:srgbClr val="000000"/>
              </a:solidFill>
              <a:latin typeface="Arial"/>
              <a:ea typeface="Arial"/>
              <a:cs typeface="Arial"/>
              <a:sym typeface="Arial"/>
            </a:endParaRPr>
          </a:p>
        </p:txBody>
      </p:sp>
      <p:sp>
        <p:nvSpPr>
          <p:cNvPr id="265" name="Google Shape;265;p3"/>
          <p:cNvSpPr/>
          <p:nvPr/>
        </p:nvSpPr>
        <p:spPr>
          <a:xfrm>
            <a:off x="1531621" y="5391150"/>
            <a:ext cx="5038878" cy="101566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Nathan Pabon:</a:t>
            </a:r>
            <a:r>
              <a:rPr b="0" i="0" lang="en-US" sz="2000" u="none" cap="none" strike="noStrike">
                <a:solidFill>
                  <a:schemeClr val="lt1"/>
                </a:solidFill>
                <a:latin typeface="Arial"/>
                <a:ea typeface="Arial"/>
                <a:cs typeface="Arial"/>
                <a:sym typeface="Arial"/>
              </a:rPr>
              <a:t> Hooked the application to the Github CI. Wrote end-to-end tests for the application using Nightwatch.</a:t>
            </a:r>
            <a:endParaRPr b="0" i="0" sz="1400" u="none" cap="none" strike="noStrike">
              <a:solidFill>
                <a:srgbClr val="000000"/>
              </a:solidFill>
              <a:latin typeface="Arial"/>
              <a:ea typeface="Arial"/>
              <a:cs typeface="Arial"/>
              <a:sym typeface="Arial"/>
            </a:endParaRPr>
          </a:p>
        </p:txBody>
      </p:sp>
      <p:sp>
        <p:nvSpPr>
          <p:cNvPr id="266" name="Google Shape;266;p3"/>
          <p:cNvSpPr/>
          <p:nvPr/>
        </p:nvSpPr>
        <p:spPr>
          <a:xfrm>
            <a:off x="6742256" y="1284770"/>
            <a:ext cx="503887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Arial"/>
                <a:ea typeface="Arial"/>
                <a:cs typeface="Arial"/>
                <a:sym typeface="Arial"/>
              </a:rPr>
              <a:t>Senior Project Team:</a:t>
            </a:r>
            <a:endParaRPr b="0" i="0" sz="2400" u="none" cap="none" strike="noStrike">
              <a:solidFill>
                <a:schemeClr val="lt1"/>
              </a:solidFill>
              <a:latin typeface="Arial"/>
              <a:ea typeface="Arial"/>
              <a:cs typeface="Arial"/>
              <a:sym typeface="Arial"/>
            </a:endParaRPr>
          </a:p>
        </p:txBody>
      </p:sp>
      <p:sp>
        <p:nvSpPr>
          <p:cNvPr id="267" name="Google Shape;267;p3"/>
          <p:cNvSpPr/>
          <p:nvPr/>
        </p:nvSpPr>
        <p:spPr>
          <a:xfrm>
            <a:off x="6742257" y="1939134"/>
            <a:ext cx="5038878" cy="101566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Luis Gonzalez:</a:t>
            </a:r>
            <a:r>
              <a:rPr b="0" i="0" lang="en-US" sz="2000" u="none" cap="none" strike="noStrike">
                <a:solidFill>
                  <a:schemeClr val="lt1"/>
                </a:solidFill>
                <a:latin typeface="Arial"/>
                <a:ea typeface="Arial"/>
                <a:cs typeface="Arial"/>
                <a:sym typeface="Arial"/>
              </a:rPr>
              <a:t> Created various API interactions for skills &amp; notes. Developed backend email system</a:t>
            </a:r>
            <a:endParaRPr b="0" i="0" sz="1400" u="none" cap="none" strike="noStrike">
              <a:solidFill>
                <a:srgbClr val="000000"/>
              </a:solidFill>
              <a:latin typeface="Arial"/>
              <a:ea typeface="Arial"/>
              <a:cs typeface="Arial"/>
              <a:sym typeface="Arial"/>
            </a:endParaRPr>
          </a:p>
        </p:txBody>
      </p:sp>
      <p:sp>
        <p:nvSpPr>
          <p:cNvPr id="268" name="Google Shape;268;p3"/>
          <p:cNvSpPr/>
          <p:nvPr/>
        </p:nvSpPr>
        <p:spPr>
          <a:xfrm>
            <a:off x="6742257" y="3002180"/>
            <a:ext cx="5038878" cy="101566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Ali Mohammad: </a:t>
            </a:r>
            <a:r>
              <a:rPr b="0" i="0" lang="en-US" sz="2000" u="none" cap="none" strike="noStrike">
                <a:solidFill>
                  <a:schemeClr val="lt1"/>
                </a:solidFill>
                <a:latin typeface="Arial"/>
                <a:ea typeface="Arial"/>
                <a:cs typeface="Arial"/>
                <a:sym typeface="Arial"/>
              </a:rPr>
              <a:t>Created various API interactions for shifts &amp; positions. Developed Schedule API</a:t>
            </a:r>
            <a:endParaRPr b="0" i="0" sz="1400" u="none" cap="none" strike="noStrike">
              <a:solidFill>
                <a:srgbClr val="000000"/>
              </a:solidFill>
              <a:latin typeface="Arial"/>
              <a:ea typeface="Arial"/>
              <a:cs typeface="Arial"/>
              <a:sym typeface="Arial"/>
            </a:endParaRPr>
          </a:p>
        </p:txBody>
      </p:sp>
      <p:sp>
        <p:nvSpPr>
          <p:cNvPr id="269" name="Google Shape;269;p3"/>
          <p:cNvSpPr/>
          <p:nvPr/>
        </p:nvSpPr>
        <p:spPr>
          <a:xfrm>
            <a:off x="6742256" y="4032091"/>
            <a:ext cx="5038800" cy="7080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Yuniet Piloto:</a:t>
            </a:r>
            <a:r>
              <a:rPr b="0" i="0" lang="en-US" sz="2000" u="none" cap="none" strike="noStrike">
                <a:solidFill>
                  <a:schemeClr val="lt1"/>
                </a:solidFill>
                <a:latin typeface="Arial"/>
                <a:ea typeface="Arial"/>
                <a:cs typeface="Arial"/>
                <a:sym typeface="Arial"/>
              </a:rPr>
              <a:t> Built end-to-end tests to ensure the user flow is working properly</a:t>
            </a:r>
            <a:endParaRPr b="0" i="0" sz="1400" u="none" cap="none" strike="noStrike">
              <a:solidFill>
                <a:srgbClr val="000000"/>
              </a:solidFill>
              <a:latin typeface="Arial"/>
              <a:ea typeface="Arial"/>
              <a:cs typeface="Arial"/>
              <a:sym typeface="Arial"/>
            </a:endParaRPr>
          </a:p>
        </p:txBody>
      </p:sp>
      <p:sp>
        <p:nvSpPr>
          <p:cNvPr id="270" name="Google Shape;270;p3"/>
          <p:cNvSpPr/>
          <p:nvPr/>
        </p:nvSpPr>
        <p:spPr>
          <a:xfrm>
            <a:off x="6742256" y="4754357"/>
            <a:ext cx="5038800" cy="7080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German Hinojosa:</a:t>
            </a:r>
            <a:r>
              <a:rPr b="0" i="0" lang="en-US" sz="2000" u="none" cap="none" strike="noStrike">
                <a:solidFill>
                  <a:schemeClr val="lt1"/>
                </a:solidFill>
                <a:latin typeface="Arial"/>
                <a:ea typeface="Arial"/>
                <a:cs typeface="Arial"/>
                <a:sym typeface="Arial"/>
              </a:rPr>
              <a:t> Manually tested the frontend, E</a:t>
            </a:r>
            <a:r>
              <a:rPr lang="en-US" sz="2000">
                <a:solidFill>
                  <a:schemeClr val="lt1"/>
                </a:solidFill>
              </a:rPr>
              <a:t>2E testing,</a:t>
            </a:r>
            <a:r>
              <a:rPr b="0" i="0" lang="en-US" sz="2000" u="none" cap="none" strike="noStrike">
                <a:solidFill>
                  <a:schemeClr val="lt1"/>
                </a:solidFill>
                <a:latin typeface="Arial"/>
                <a:ea typeface="Arial"/>
                <a:cs typeface="Arial"/>
                <a:sym typeface="Arial"/>
              </a:rPr>
              <a:t> and performed simple bug fixes</a:t>
            </a:r>
            <a:endParaRPr b="0" i="0" sz="1400" u="none" cap="none" strike="noStrike">
              <a:solidFill>
                <a:srgbClr val="000000"/>
              </a:solidFill>
              <a:latin typeface="Arial"/>
              <a:ea typeface="Arial"/>
              <a:cs typeface="Arial"/>
              <a:sym typeface="Arial"/>
            </a:endParaRPr>
          </a:p>
        </p:txBody>
      </p:sp>
      <p:sp>
        <p:nvSpPr>
          <p:cNvPr id="271" name="Google Shape;271;p3"/>
          <p:cNvSpPr/>
          <p:nvPr/>
        </p:nvSpPr>
        <p:spPr>
          <a:xfrm>
            <a:off x="6742256" y="5817286"/>
            <a:ext cx="5038878" cy="707886"/>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lt1"/>
              </a:buClr>
              <a:buSzPts val="2000"/>
              <a:buFont typeface="Arial"/>
              <a:buChar char="•"/>
            </a:pPr>
            <a:r>
              <a:rPr b="1" i="0" lang="en-US" sz="2000" u="none" cap="none" strike="noStrike">
                <a:solidFill>
                  <a:schemeClr val="lt1"/>
                </a:solidFill>
                <a:latin typeface="Arial"/>
                <a:ea typeface="Arial"/>
                <a:cs typeface="Arial"/>
                <a:sym typeface="Arial"/>
              </a:rPr>
              <a:t>Alejandro Barnola:</a:t>
            </a:r>
            <a:r>
              <a:rPr b="0" i="0" lang="en-US" sz="2000" u="none" cap="none" strike="noStrike">
                <a:solidFill>
                  <a:schemeClr val="lt1"/>
                </a:solidFill>
                <a:latin typeface="Arial"/>
                <a:ea typeface="Arial"/>
                <a:cs typeface="Arial"/>
                <a:sym typeface="Arial"/>
              </a:rPr>
              <a:t> Helped</a:t>
            </a:r>
            <a:r>
              <a:rPr lang="en-US" sz="2000">
                <a:solidFill>
                  <a:schemeClr val="lt1"/>
                </a:solidFill>
              </a:rPr>
              <a:t> </a:t>
            </a:r>
            <a:r>
              <a:rPr b="0" i="0" lang="en-US" sz="2000" u="none" cap="none" strike="noStrike">
                <a:solidFill>
                  <a:schemeClr val="lt1"/>
                </a:solidFill>
                <a:latin typeface="Arial"/>
                <a:ea typeface="Arial"/>
                <a:cs typeface="Arial"/>
                <a:sym typeface="Arial"/>
              </a:rPr>
              <a:t>write frontend component and API tests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277" name="Google Shape;277;p4"/>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278" name="Google Shape;278;p4"/>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279" name="Google Shape;279;p4"/>
          <p:cNvSpPr/>
          <p:nvPr/>
        </p:nvSpPr>
        <p:spPr>
          <a:xfrm>
            <a:off x="1276042" y="0"/>
            <a:ext cx="167643" cy="6858000"/>
          </a:xfrm>
          <a:prstGeom prst="rect">
            <a:avLst/>
          </a:prstGeom>
          <a:gradFill>
            <a:gsLst>
              <a:gs pos="0">
                <a:schemeClr val="accent4"/>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280" name="Google Shape;280;p4"/>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Problem Definition</a:t>
            </a:r>
            <a:endParaRPr b="0" i="0" sz="3600" u="none" cap="none" strike="noStrike">
              <a:solidFill>
                <a:schemeClr val="lt1"/>
              </a:solidFill>
              <a:latin typeface="Arial Black"/>
              <a:ea typeface="Arial Black"/>
              <a:cs typeface="Arial Black"/>
              <a:sym typeface="Arial Black"/>
            </a:endParaRPr>
          </a:p>
        </p:txBody>
      </p:sp>
      <p:sp>
        <p:nvSpPr>
          <p:cNvPr id="281" name="Google Shape;281;p4"/>
          <p:cNvSpPr/>
          <p:nvPr/>
        </p:nvSpPr>
        <p:spPr>
          <a:xfrm>
            <a:off x="7083408" y="348507"/>
            <a:ext cx="4819032" cy="64633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Use Case Diagram</a:t>
            </a:r>
            <a:endParaRPr b="0" i="0" sz="1400" u="none" cap="none" strike="noStrike">
              <a:solidFill>
                <a:srgbClr val="000000"/>
              </a:solidFill>
              <a:latin typeface="Arial"/>
              <a:ea typeface="Arial"/>
              <a:cs typeface="Arial"/>
              <a:sym typeface="Arial"/>
            </a:endParaRPr>
          </a:p>
        </p:txBody>
      </p:sp>
      <p:pic>
        <p:nvPicPr>
          <p:cNvPr descr="A close up of a map&#10;&#10;Description automatically generated" id="282" name="Google Shape;282;p4"/>
          <p:cNvPicPr preferRelativeResize="0"/>
          <p:nvPr/>
        </p:nvPicPr>
        <p:blipFill rotWithShape="1">
          <a:blip r:embed="rId5">
            <a:alphaModFix/>
          </a:blip>
          <a:srcRect b="0" l="0" r="0" t="0"/>
          <a:stretch/>
        </p:blipFill>
        <p:spPr>
          <a:xfrm>
            <a:off x="2473809" y="1130497"/>
            <a:ext cx="8193379" cy="54475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5"/>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288" name="Google Shape;288;p5"/>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289" name="Google Shape;289;p5"/>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290" name="Google Shape;290;p5"/>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291" name="Google Shape;291;p5"/>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User Stories</a:t>
            </a:r>
            <a:endParaRPr b="0" i="0" sz="3600" u="none" cap="none" strike="noStrike">
              <a:solidFill>
                <a:schemeClr val="lt1"/>
              </a:solidFill>
              <a:latin typeface="Arial Black"/>
              <a:ea typeface="Arial Black"/>
              <a:cs typeface="Arial Black"/>
              <a:sym typeface="Arial Black"/>
            </a:endParaRPr>
          </a:p>
        </p:txBody>
      </p:sp>
      <p:grpSp>
        <p:nvGrpSpPr>
          <p:cNvPr id="292" name="Google Shape;292;p5"/>
          <p:cNvGrpSpPr/>
          <p:nvPr/>
        </p:nvGrpSpPr>
        <p:grpSpPr>
          <a:xfrm>
            <a:off x="1569730" y="1312312"/>
            <a:ext cx="5000769" cy="2071804"/>
            <a:chOff x="422477" y="1402021"/>
            <a:chExt cx="4065703" cy="2071804"/>
          </a:xfrm>
        </p:grpSpPr>
        <p:sp>
          <p:nvSpPr>
            <p:cNvPr id="293" name="Google Shape;293;p5"/>
            <p:cNvSpPr/>
            <p:nvPr/>
          </p:nvSpPr>
          <p:spPr>
            <a:xfrm>
              <a:off x="472459" y="2273496"/>
              <a:ext cx="3941661"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The user should be able to enter their username and password and if such a user exists in the system, it should authenticate the user. </a:t>
              </a:r>
              <a:endParaRPr b="0" i="0" sz="1400" u="none" cap="none" strike="noStrike">
                <a:solidFill>
                  <a:srgbClr val="000000"/>
                </a:solidFill>
                <a:latin typeface="Arial"/>
                <a:ea typeface="Arial"/>
                <a:cs typeface="Arial"/>
                <a:sym typeface="Arial"/>
              </a:endParaRPr>
            </a:p>
          </p:txBody>
        </p:sp>
        <p:grpSp>
          <p:nvGrpSpPr>
            <p:cNvPr id="294" name="Google Shape;294;p5"/>
            <p:cNvGrpSpPr/>
            <p:nvPr/>
          </p:nvGrpSpPr>
          <p:grpSpPr>
            <a:xfrm>
              <a:off x="422477" y="1402021"/>
              <a:ext cx="4065703" cy="472440"/>
              <a:chOff x="889418" y="2456885"/>
              <a:chExt cx="4065703" cy="472440"/>
            </a:xfrm>
          </p:grpSpPr>
          <p:sp>
            <p:nvSpPr>
              <p:cNvPr id="295" name="Google Shape;295;p5"/>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6" name="Google Shape;296;p5"/>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login</a:t>
                </a:r>
                <a:endParaRPr b="0" i="0" sz="1800" u="none" cap="none" strike="noStrike">
                  <a:solidFill>
                    <a:schemeClr val="lt1"/>
                  </a:solidFill>
                  <a:latin typeface="Arial Black"/>
                  <a:ea typeface="Arial Black"/>
                  <a:cs typeface="Arial Black"/>
                  <a:sym typeface="Arial Black"/>
                </a:endParaRPr>
              </a:p>
            </p:txBody>
          </p:sp>
        </p:grpSp>
        <p:sp>
          <p:nvSpPr>
            <p:cNvPr id="297" name="Google Shape;297;p5"/>
            <p:cNvSpPr/>
            <p:nvPr/>
          </p:nvSpPr>
          <p:spPr>
            <a:xfrm>
              <a:off x="472459" y="1956022"/>
              <a:ext cx="2339624"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Users can login to the system</a:t>
              </a:r>
              <a:endParaRPr b="0" i="0" sz="1600" u="none" cap="none" strike="noStrike">
                <a:solidFill>
                  <a:schemeClr val="lt1"/>
                </a:solidFill>
                <a:latin typeface="Arial"/>
                <a:ea typeface="Arial"/>
                <a:cs typeface="Arial"/>
                <a:sym typeface="Arial"/>
              </a:endParaRPr>
            </a:p>
          </p:txBody>
        </p:sp>
      </p:grpSp>
      <p:grpSp>
        <p:nvGrpSpPr>
          <p:cNvPr id="298" name="Google Shape;298;p5"/>
          <p:cNvGrpSpPr/>
          <p:nvPr/>
        </p:nvGrpSpPr>
        <p:grpSpPr>
          <a:xfrm>
            <a:off x="6841842" y="1312312"/>
            <a:ext cx="5000769" cy="2336185"/>
            <a:chOff x="422477" y="1402021"/>
            <a:chExt cx="4065703" cy="2336185"/>
          </a:xfrm>
        </p:grpSpPr>
        <p:sp>
          <p:nvSpPr>
            <p:cNvPr id="299" name="Google Shape;299;p5"/>
            <p:cNvSpPr/>
            <p:nvPr/>
          </p:nvSpPr>
          <p:spPr>
            <a:xfrm>
              <a:off x="472459" y="229165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Clicking a menu item in the navbar allows the user to navigate to their respective page. The pages they can navigate to is dependent on their roles within the system </a:t>
              </a:r>
              <a:endParaRPr b="0" i="0" sz="1400" u="none" cap="none" strike="noStrike">
                <a:solidFill>
                  <a:srgbClr val="000000"/>
                </a:solidFill>
                <a:latin typeface="Arial"/>
                <a:ea typeface="Arial"/>
                <a:cs typeface="Arial"/>
                <a:sym typeface="Arial"/>
              </a:endParaRPr>
            </a:p>
          </p:txBody>
        </p:sp>
        <p:grpSp>
          <p:nvGrpSpPr>
            <p:cNvPr id="300" name="Google Shape;300;p5"/>
            <p:cNvGrpSpPr/>
            <p:nvPr/>
          </p:nvGrpSpPr>
          <p:grpSpPr>
            <a:xfrm>
              <a:off x="422477" y="1402021"/>
              <a:ext cx="4065703" cy="472440"/>
              <a:chOff x="889418" y="2456885"/>
              <a:chExt cx="4065703" cy="472440"/>
            </a:xfrm>
          </p:grpSpPr>
          <p:sp>
            <p:nvSpPr>
              <p:cNvPr id="301" name="Google Shape;301;p5"/>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2" name="Google Shape;302;p5"/>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navigate through the Navbar</a:t>
                </a:r>
                <a:endParaRPr b="0" i="0" sz="1800" u="none" cap="none" strike="noStrike">
                  <a:solidFill>
                    <a:schemeClr val="lt1"/>
                  </a:solidFill>
                  <a:latin typeface="Arial Black"/>
                  <a:ea typeface="Arial Black"/>
                  <a:cs typeface="Arial Black"/>
                  <a:sym typeface="Arial Black"/>
                </a:endParaRPr>
              </a:p>
            </p:txBody>
          </p:sp>
        </p:grpSp>
        <p:sp>
          <p:nvSpPr>
            <p:cNvPr id="303" name="Google Shape;303;p5"/>
            <p:cNvSpPr/>
            <p:nvPr/>
          </p:nvSpPr>
          <p:spPr>
            <a:xfrm>
              <a:off x="472459" y="1956022"/>
              <a:ext cx="341341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Page navigation is done through the navbar.</a:t>
              </a:r>
              <a:endParaRPr b="0" i="0" sz="1600" u="none" cap="none" strike="noStrike">
                <a:solidFill>
                  <a:schemeClr val="lt1"/>
                </a:solidFill>
                <a:latin typeface="Arial"/>
                <a:ea typeface="Arial"/>
                <a:cs typeface="Arial"/>
                <a:sym typeface="Arial"/>
              </a:endParaRPr>
            </a:p>
          </p:txBody>
        </p:sp>
      </p:grpSp>
      <p:grpSp>
        <p:nvGrpSpPr>
          <p:cNvPr id="304" name="Google Shape;304;p5"/>
          <p:cNvGrpSpPr/>
          <p:nvPr/>
        </p:nvGrpSpPr>
        <p:grpSpPr>
          <a:xfrm>
            <a:off x="1569730" y="3958774"/>
            <a:ext cx="5000769" cy="2564246"/>
            <a:chOff x="422477" y="1402021"/>
            <a:chExt cx="4065703" cy="2564246"/>
          </a:xfrm>
        </p:grpSpPr>
        <p:sp>
          <p:nvSpPr>
            <p:cNvPr id="305" name="Google Shape;305;p5"/>
            <p:cNvSpPr/>
            <p:nvPr/>
          </p:nvSpPr>
          <p:spPr>
            <a:xfrm>
              <a:off x="472459" y="2273496"/>
              <a:ext cx="3941661" cy="16927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The user should be able to click on the forgot password (login page) or reset password (user settings) buttons to receive an email with their password reset link. They can then reset their password by clicking on the link</a:t>
              </a:r>
              <a:endParaRPr b="0" i="0" sz="1400" u="none" cap="none" strike="noStrike">
                <a:solidFill>
                  <a:srgbClr val="000000"/>
                </a:solidFill>
                <a:latin typeface="Arial"/>
                <a:ea typeface="Arial"/>
                <a:cs typeface="Arial"/>
                <a:sym typeface="Arial"/>
              </a:endParaRPr>
            </a:p>
          </p:txBody>
        </p:sp>
        <p:grpSp>
          <p:nvGrpSpPr>
            <p:cNvPr id="306" name="Google Shape;306;p5"/>
            <p:cNvGrpSpPr/>
            <p:nvPr/>
          </p:nvGrpSpPr>
          <p:grpSpPr>
            <a:xfrm>
              <a:off x="422477" y="1402021"/>
              <a:ext cx="4065703" cy="472440"/>
              <a:chOff x="889418" y="2456885"/>
              <a:chExt cx="4065703" cy="472440"/>
            </a:xfrm>
          </p:grpSpPr>
          <p:sp>
            <p:nvSpPr>
              <p:cNvPr id="307" name="Google Shape;307;p5"/>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8" name="Google Shape;308;p5"/>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reset their password</a:t>
                </a:r>
                <a:endParaRPr b="0" i="0" sz="1800" u="none" cap="none" strike="noStrike">
                  <a:solidFill>
                    <a:schemeClr val="lt1"/>
                  </a:solidFill>
                  <a:latin typeface="Arial Black"/>
                  <a:ea typeface="Arial Black"/>
                  <a:cs typeface="Arial Black"/>
                  <a:sym typeface="Arial Black"/>
                </a:endParaRPr>
              </a:p>
            </p:txBody>
          </p:sp>
        </p:grpSp>
        <p:sp>
          <p:nvSpPr>
            <p:cNvPr id="309" name="Google Shape;309;p5"/>
            <p:cNvSpPr/>
            <p:nvPr/>
          </p:nvSpPr>
          <p:spPr>
            <a:xfrm>
              <a:off x="472459" y="1956022"/>
              <a:ext cx="3593366"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Users could reset their password if they forgot.</a:t>
              </a:r>
              <a:endParaRPr b="0" i="0" sz="1600" u="none" cap="none" strike="noStrike">
                <a:solidFill>
                  <a:schemeClr val="lt1"/>
                </a:solidFill>
                <a:latin typeface="Arial"/>
                <a:ea typeface="Arial"/>
                <a:cs typeface="Arial"/>
                <a:sym typeface="Arial"/>
              </a:endParaRPr>
            </a:p>
          </p:txBody>
        </p:sp>
      </p:grpSp>
      <p:grpSp>
        <p:nvGrpSpPr>
          <p:cNvPr id="310" name="Google Shape;310;p5"/>
          <p:cNvGrpSpPr/>
          <p:nvPr/>
        </p:nvGrpSpPr>
        <p:grpSpPr>
          <a:xfrm>
            <a:off x="6841842" y="3958774"/>
            <a:ext cx="5000769" cy="2582406"/>
            <a:chOff x="422477" y="1402021"/>
            <a:chExt cx="4065703" cy="2582406"/>
          </a:xfrm>
        </p:grpSpPr>
        <p:sp>
          <p:nvSpPr>
            <p:cNvPr id="311" name="Google Shape;311;p5"/>
            <p:cNvSpPr/>
            <p:nvPr/>
          </p:nvSpPr>
          <p:spPr>
            <a:xfrm>
              <a:off x="472459" y="2291656"/>
              <a:ext cx="3941661" cy="16927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The daily roster should contain the schedule for a particular day with shift, hours, position, assignee, unit number, vehicle number, radio number, and skills columns. Admins and dispatchers can view all daily roster information.</a:t>
              </a:r>
              <a:endParaRPr b="0" i="0" sz="1400" u="none" cap="none" strike="noStrike">
                <a:solidFill>
                  <a:srgbClr val="000000"/>
                </a:solidFill>
                <a:latin typeface="Arial"/>
                <a:ea typeface="Arial"/>
                <a:cs typeface="Arial"/>
                <a:sym typeface="Arial"/>
              </a:endParaRPr>
            </a:p>
          </p:txBody>
        </p:sp>
        <p:grpSp>
          <p:nvGrpSpPr>
            <p:cNvPr id="312" name="Google Shape;312;p5"/>
            <p:cNvGrpSpPr/>
            <p:nvPr/>
          </p:nvGrpSpPr>
          <p:grpSpPr>
            <a:xfrm>
              <a:off x="422477" y="1402021"/>
              <a:ext cx="4065703" cy="472440"/>
              <a:chOff x="889418" y="2456885"/>
              <a:chExt cx="4065703" cy="472440"/>
            </a:xfrm>
          </p:grpSpPr>
          <p:sp>
            <p:nvSpPr>
              <p:cNvPr id="313" name="Google Shape;313;p5"/>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4" name="Google Shape;314;p5"/>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view their daily roster</a:t>
                </a:r>
                <a:endParaRPr b="0" i="0" sz="1800" u="none" cap="none" strike="noStrike">
                  <a:solidFill>
                    <a:schemeClr val="lt1"/>
                  </a:solidFill>
                  <a:latin typeface="Arial Black"/>
                  <a:ea typeface="Arial Black"/>
                  <a:cs typeface="Arial Black"/>
                  <a:sym typeface="Arial Black"/>
                </a:endParaRPr>
              </a:p>
            </p:txBody>
          </p:sp>
        </p:grpSp>
        <p:sp>
          <p:nvSpPr>
            <p:cNvPr id="315" name="Google Shape;315;p5"/>
            <p:cNvSpPr/>
            <p:nvPr/>
          </p:nvSpPr>
          <p:spPr>
            <a:xfrm>
              <a:off x="472459" y="1956022"/>
              <a:ext cx="340559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Logged in users can check their daily roster.</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6"/>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321" name="Google Shape;321;p6"/>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322" name="Google Shape;322;p6"/>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323" name="Google Shape;323;p6"/>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324" name="Google Shape;324;p6"/>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User Stories</a:t>
            </a:r>
            <a:endParaRPr b="0" i="0" sz="3600" u="none" cap="none" strike="noStrike">
              <a:solidFill>
                <a:schemeClr val="lt1"/>
              </a:solidFill>
              <a:latin typeface="Arial Black"/>
              <a:ea typeface="Arial Black"/>
              <a:cs typeface="Arial Black"/>
              <a:sym typeface="Arial Black"/>
            </a:endParaRPr>
          </a:p>
        </p:txBody>
      </p:sp>
      <p:grpSp>
        <p:nvGrpSpPr>
          <p:cNvPr id="325" name="Google Shape;325;p6"/>
          <p:cNvGrpSpPr/>
          <p:nvPr/>
        </p:nvGrpSpPr>
        <p:grpSpPr>
          <a:xfrm>
            <a:off x="1569730" y="1312312"/>
            <a:ext cx="5000769" cy="2318025"/>
            <a:chOff x="422477" y="1402021"/>
            <a:chExt cx="4065703" cy="2318025"/>
          </a:xfrm>
        </p:grpSpPr>
        <p:sp>
          <p:nvSpPr>
            <p:cNvPr id="326" name="Google Shape;326;p6"/>
            <p:cNvSpPr/>
            <p:nvPr/>
          </p:nvSpPr>
          <p:spPr>
            <a:xfrm>
              <a:off x="472459" y="227349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schedules with the name, start date, end date, selection start, selection end and the schedule’s active date. They can also add time slots in the schedules.</a:t>
              </a:r>
              <a:endParaRPr b="0" i="0" sz="1400" u="none" cap="none" strike="noStrike">
                <a:solidFill>
                  <a:srgbClr val="000000"/>
                </a:solidFill>
                <a:latin typeface="Arial"/>
                <a:ea typeface="Arial"/>
                <a:cs typeface="Arial"/>
                <a:sym typeface="Arial"/>
              </a:endParaRPr>
            </a:p>
          </p:txBody>
        </p:sp>
        <p:grpSp>
          <p:nvGrpSpPr>
            <p:cNvPr id="327" name="Google Shape;327;p6"/>
            <p:cNvGrpSpPr/>
            <p:nvPr/>
          </p:nvGrpSpPr>
          <p:grpSpPr>
            <a:xfrm>
              <a:off x="422477" y="1402021"/>
              <a:ext cx="4065703" cy="472440"/>
              <a:chOff x="889418" y="2456885"/>
              <a:chExt cx="4065703" cy="472440"/>
            </a:xfrm>
          </p:grpSpPr>
          <p:sp>
            <p:nvSpPr>
              <p:cNvPr id="328" name="Google Shape;328;p6"/>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9" name="Google Shape;329;p6"/>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create schedules</a:t>
                </a:r>
                <a:endParaRPr b="0" i="0" sz="1800" u="none" cap="none" strike="noStrike">
                  <a:solidFill>
                    <a:schemeClr val="lt1"/>
                  </a:solidFill>
                  <a:latin typeface="Arial Black"/>
                  <a:ea typeface="Arial Black"/>
                  <a:cs typeface="Arial Black"/>
                  <a:sym typeface="Arial Black"/>
                </a:endParaRPr>
              </a:p>
            </p:txBody>
          </p:sp>
        </p:grpSp>
        <p:sp>
          <p:nvSpPr>
            <p:cNvPr id="330" name="Google Shape;330;p6"/>
            <p:cNvSpPr/>
            <p:nvPr/>
          </p:nvSpPr>
          <p:spPr>
            <a:xfrm>
              <a:off x="472459" y="1956022"/>
              <a:ext cx="237481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create schedules.</a:t>
              </a:r>
              <a:endParaRPr b="0" i="0" sz="1600" u="none" cap="none" strike="noStrike">
                <a:solidFill>
                  <a:schemeClr val="lt1"/>
                </a:solidFill>
                <a:latin typeface="Arial"/>
                <a:ea typeface="Arial"/>
                <a:cs typeface="Arial"/>
                <a:sym typeface="Arial"/>
              </a:endParaRPr>
            </a:p>
          </p:txBody>
        </p:sp>
      </p:grpSp>
      <p:grpSp>
        <p:nvGrpSpPr>
          <p:cNvPr id="331" name="Google Shape;331;p6"/>
          <p:cNvGrpSpPr/>
          <p:nvPr/>
        </p:nvGrpSpPr>
        <p:grpSpPr>
          <a:xfrm>
            <a:off x="6841842" y="1312312"/>
            <a:ext cx="5000769" cy="2089964"/>
            <a:chOff x="422477" y="1402021"/>
            <a:chExt cx="4065703" cy="2089964"/>
          </a:xfrm>
        </p:grpSpPr>
        <p:sp>
          <p:nvSpPr>
            <p:cNvPr id="332" name="Google Shape;332;p6"/>
            <p:cNvSpPr/>
            <p:nvPr/>
          </p:nvSpPr>
          <p:spPr>
            <a:xfrm>
              <a:off x="472459" y="2291656"/>
              <a:ext cx="3941661"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The admin, upon clicking the copy icon on a particular schedule tile, should be able to copy a schedule with the exact same information. </a:t>
              </a:r>
              <a:endParaRPr b="0" i="0" sz="1400" u="none" cap="none" strike="noStrike">
                <a:solidFill>
                  <a:srgbClr val="000000"/>
                </a:solidFill>
                <a:latin typeface="Arial"/>
                <a:ea typeface="Arial"/>
                <a:cs typeface="Arial"/>
                <a:sym typeface="Arial"/>
              </a:endParaRPr>
            </a:p>
          </p:txBody>
        </p:sp>
        <p:grpSp>
          <p:nvGrpSpPr>
            <p:cNvPr id="333" name="Google Shape;333;p6"/>
            <p:cNvGrpSpPr/>
            <p:nvPr/>
          </p:nvGrpSpPr>
          <p:grpSpPr>
            <a:xfrm>
              <a:off x="422477" y="1402021"/>
              <a:ext cx="4065703" cy="472440"/>
              <a:chOff x="889418" y="2456885"/>
              <a:chExt cx="4065703" cy="472440"/>
            </a:xfrm>
          </p:grpSpPr>
          <p:sp>
            <p:nvSpPr>
              <p:cNvPr id="334" name="Google Shape;334;p6"/>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5" name="Google Shape;335;p6"/>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copy schedules</a:t>
                </a:r>
                <a:endParaRPr b="0" i="0" sz="1800" u="none" cap="none" strike="noStrike">
                  <a:solidFill>
                    <a:schemeClr val="lt1"/>
                  </a:solidFill>
                  <a:latin typeface="Arial Black"/>
                  <a:ea typeface="Arial Black"/>
                  <a:cs typeface="Arial Black"/>
                  <a:sym typeface="Arial Black"/>
                </a:endParaRPr>
              </a:p>
            </p:txBody>
          </p:sp>
        </p:grpSp>
        <p:sp>
          <p:nvSpPr>
            <p:cNvPr id="336" name="Google Shape;336;p6"/>
            <p:cNvSpPr/>
            <p:nvPr/>
          </p:nvSpPr>
          <p:spPr>
            <a:xfrm>
              <a:off x="472459" y="1956022"/>
              <a:ext cx="287396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copy existing schedules.</a:t>
              </a:r>
              <a:endParaRPr b="0" i="0" sz="1600" u="none" cap="none" strike="noStrike">
                <a:solidFill>
                  <a:schemeClr val="lt1"/>
                </a:solidFill>
                <a:latin typeface="Arial"/>
                <a:ea typeface="Arial"/>
                <a:cs typeface="Arial"/>
                <a:sym typeface="Arial"/>
              </a:endParaRPr>
            </a:p>
          </p:txBody>
        </p:sp>
      </p:grpSp>
      <p:grpSp>
        <p:nvGrpSpPr>
          <p:cNvPr id="337" name="Google Shape;337;p6"/>
          <p:cNvGrpSpPr/>
          <p:nvPr/>
        </p:nvGrpSpPr>
        <p:grpSpPr>
          <a:xfrm>
            <a:off x="1569730" y="3958774"/>
            <a:ext cx="5000769" cy="2564246"/>
            <a:chOff x="422477" y="1402021"/>
            <a:chExt cx="4065703" cy="2564246"/>
          </a:xfrm>
        </p:grpSpPr>
        <p:sp>
          <p:nvSpPr>
            <p:cNvPr id="338" name="Google Shape;338;p6"/>
            <p:cNvSpPr/>
            <p:nvPr/>
          </p:nvSpPr>
          <p:spPr>
            <a:xfrm>
              <a:off x="472459" y="2273496"/>
              <a:ext cx="3941661" cy="16927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schedules with the name, start date, end date, selection start, selection end, schedule’s active date and time slots. They can also delete schedules or time slots if they wish to do so.</a:t>
              </a:r>
              <a:endParaRPr b="0" i="0" sz="1400" u="none" cap="none" strike="noStrike">
                <a:solidFill>
                  <a:srgbClr val="000000"/>
                </a:solidFill>
                <a:latin typeface="Arial"/>
                <a:ea typeface="Arial"/>
                <a:cs typeface="Arial"/>
                <a:sym typeface="Arial"/>
              </a:endParaRPr>
            </a:p>
          </p:txBody>
        </p:sp>
        <p:grpSp>
          <p:nvGrpSpPr>
            <p:cNvPr id="339" name="Google Shape;339;p6"/>
            <p:cNvGrpSpPr/>
            <p:nvPr/>
          </p:nvGrpSpPr>
          <p:grpSpPr>
            <a:xfrm>
              <a:off x="422477" y="1402021"/>
              <a:ext cx="4065703" cy="472440"/>
              <a:chOff x="889418" y="2456885"/>
              <a:chExt cx="4065703" cy="472440"/>
            </a:xfrm>
          </p:grpSpPr>
          <p:sp>
            <p:nvSpPr>
              <p:cNvPr id="340" name="Google Shape;340;p6"/>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1" name="Google Shape;341;p6"/>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edit schedules</a:t>
                </a:r>
                <a:endParaRPr b="0" i="0" sz="1800" u="none" cap="none" strike="noStrike">
                  <a:solidFill>
                    <a:schemeClr val="lt1"/>
                  </a:solidFill>
                  <a:latin typeface="Arial Black"/>
                  <a:ea typeface="Arial Black"/>
                  <a:cs typeface="Arial Black"/>
                  <a:sym typeface="Arial Black"/>
                </a:endParaRPr>
              </a:p>
            </p:txBody>
          </p:sp>
        </p:grpSp>
        <p:sp>
          <p:nvSpPr>
            <p:cNvPr id="342" name="Google Shape;342;p6"/>
            <p:cNvSpPr/>
            <p:nvPr/>
          </p:nvSpPr>
          <p:spPr>
            <a:xfrm>
              <a:off x="472459" y="1956022"/>
              <a:ext cx="2179322"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edit schedules.</a:t>
              </a:r>
              <a:endParaRPr b="0" i="0" sz="1600" u="none" cap="none" strike="noStrike">
                <a:solidFill>
                  <a:schemeClr val="lt1"/>
                </a:solidFill>
                <a:latin typeface="Arial"/>
                <a:ea typeface="Arial"/>
                <a:cs typeface="Arial"/>
                <a:sym typeface="Arial"/>
              </a:endParaRPr>
            </a:p>
          </p:txBody>
        </p:sp>
      </p:grpSp>
      <p:grpSp>
        <p:nvGrpSpPr>
          <p:cNvPr id="343" name="Google Shape;343;p6"/>
          <p:cNvGrpSpPr/>
          <p:nvPr/>
        </p:nvGrpSpPr>
        <p:grpSpPr>
          <a:xfrm>
            <a:off x="6841842" y="3958774"/>
            <a:ext cx="5000769" cy="2582406"/>
            <a:chOff x="422477" y="1402021"/>
            <a:chExt cx="4065703" cy="2582406"/>
          </a:xfrm>
        </p:grpSpPr>
        <p:sp>
          <p:nvSpPr>
            <p:cNvPr id="344" name="Google Shape;344;p6"/>
            <p:cNvSpPr/>
            <p:nvPr/>
          </p:nvSpPr>
          <p:spPr>
            <a:xfrm>
              <a:off x="472459" y="2291656"/>
              <a:ext cx="3941661" cy="16927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lang="en-US" sz="1600">
                  <a:solidFill>
                    <a:schemeClr val="lt1"/>
                  </a:solidFill>
                </a:rPr>
                <a:t>The program notifies a specific email account about selections being stuck.</a:t>
              </a:r>
              <a:endParaRPr b="0" i="0" sz="1400" u="none" cap="none" strike="noStrike">
                <a:solidFill>
                  <a:srgbClr val="000000"/>
                </a:solidFill>
                <a:latin typeface="Arial"/>
                <a:ea typeface="Arial"/>
                <a:cs typeface="Arial"/>
                <a:sym typeface="Arial"/>
              </a:endParaRPr>
            </a:p>
          </p:txBody>
        </p:sp>
        <p:grpSp>
          <p:nvGrpSpPr>
            <p:cNvPr id="345" name="Google Shape;345;p6"/>
            <p:cNvGrpSpPr/>
            <p:nvPr/>
          </p:nvGrpSpPr>
          <p:grpSpPr>
            <a:xfrm>
              <a:off x="422477" y="1402021"/>
              <a:ext cx="4065703" cy="472440"/>
              <a:chOff x="889418" y="2456885"/>
              <a:chExt cx="4065703" cy="472440"/>
            </a:xfrm>
          </p:grpSpPr>
          <p:sp>
            <p:nvSpPr>
              <p:cNvPr id="346" name="Google Shape;346;p6"/>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7" name="Google Shape;347;p6"/>
              <p:cNvSpPr/>
              <p:nvPr/>
            </p:nvSpPr>
            <p:spPr>
              <a:xfrm>
                <a:off x="939400" y="2505851"/>
                <a:ext cx="3817500" cy="374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lang="en-US" sz="1800">
                    <a:solidFill>
                      <a:schemeClr val="lt1"/>
                    </a:solidFill>
                    <a:latin typeface="Arial Black"/>
                    <a:ea typeface="Arial Black"/>
                    <a:cs typeface="Arial Black"/>
                    <a:sym typeface="Arial Black"/>
                  </a:rPr>
                  <a:t>S</a:t>
                </a:r>
                <a:r>
                  <a:rPr b="1" lang="en-US" sz="1800">
                    <a:solidFill>
                      <a:schemeClr val="lt1"/>
                    </a:solidFill>
                    <a:latin typeface="Arial Black"/>
                    <a:ea typeface="Arial Black"/>
                    <a:cs typeface="Arial Black"/>
                    <a:sym typeface="Arial Black"/>
                  </a:rPr>
                  <a:t>tuck notices are sent</a:t>
                </a:r>
                <a:endParaRPr b="0" i="0" sz="1800" u="none" cap="none" strike="noStrike">
                  <a:solidFill>
                    <a:schemeClr val="lt1"/>
                  </a:solidFill>
                  <a:latin typeface="Arial Black"/>
                  <a:ea typeface="Arial Black"/>
                  <a:cs typeface="Arial Black"/>
                  <a:sym typeface="Arial Black"/>
                </a:endParaRPr>
              </a:p>
            </p:txBody>
          </p:sp>
        </p:grpSp>
        <p:sp>
          <p:nvSpPr>
            <p:cNvPr id="348" name="Google Shape;348;p6"/>
            <p:cNvSpPr/>
            <p:nvPr/>
          </p:nvSpPr>
          <p:spPr>
            <a:xfrm>
              <a:off x="472459" y="1956022"/>
              <a:ext cx="340559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lang="en-US" sz="1600">
                  <a:solidFill>
                    <a:schemeClr val="lt1"/>
                  </a:solidFill>
                </a:rPr>
                <a:t>A notice is sent when selection is stuck</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7"/>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354" name="Google Shape;354;p7"/>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355" name="Google Shape;355;p7"/>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356" name="Google Shape;356;p7"/>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357" name="Google Shape;357;p7"/>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User Stories</a:t>
            </a:r>
            <a:endParaRPr b="0" i="0" sz="3600" u="none" cap="none" strike="noStrike">
              <a:solidFill>
                <a:schemeClr val="lt1"/>
              </a:solidFill>
              <a:latin typeface="Arial Black"/>
              <a:ea typeface="Arial Black"/>
              <a:cs typeface="Arial Black"/>
              <a:sym typeface="Arial Black"/>
            </a:endParaRPr>
          </a:p>
        </p:txBody>
      </p:sp>
      <p:grpSp>
        <p:nvGrpSpPr>
          <p:cNvPr id="358" name="Google Shape;358;p7"/>
          <p:cNvGrpSpPr/>
          <p:nvPr/>
        </p:nvGrpSpPr>
        <p:grpSpPr>
          <a:xfrm>
            <a:off x="1569730" y="1312312"/>
            <a:ext cx="5000769" cy="2318025"/>
            <a:chOff x="422477" y="1402021"/>
            <a:chExt cx="4065703" cy="2318025"/>
          </a:xfrm>
        </p:grpSpPr>
        <p:sp>
          <p:nvSpPr>
            <p:cNvPr id="359" name="Google Shape;359;p7"/>
            <p:cNvSpPr/>
            <p:nvPr/>
          </p:nvSpPr>
          <p:spPr>
            <a:xfrm>
              <a:off x="472459" y="227349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Users can view available time slots for selection when it’s their time to bid. They’re able to click on the time slot to view its details and click on the submit to confirm their decision.</a:t>
              </a:r>
              <a:endParaRPr b="0" i="0" sz="1400" u="none" cap="none" strike="noStrike">
                <a:solidFill>
                  <a:srgbClr val="000000"/>
                </a:solidFill>
                <a:latin typeface="Arial"/>
                <a:ea typeface="Arial"/>
                <a:cs typeface="Arial"/>
                <a:sym typeface="Arial"/>
              </a:endParaRPr>
            </a:p>
          </p:txBody>
        </p:sp>
        <p:grpSp>
          <p:nvGrpSpPr>
            <p:cNvPr id="360" name="Google Shape;360;p7"/>
            <p:cNvGrpSpPr/>
            <p:nvPr/>
          </p:nvGrpSpPr>
          <p:grpSpPr>
            <a:xfrm>
              <a:off x="422477" y="1402021"/>
              <a:ext cx="4065703" cy="472440"/>
              <a:chOff x="889418" y="2456885"/>
              <a:chExt cx="4065703" cy="472440"/>
            </a:xfrm>
          </p:grpSpPr>
          <p:sp>
            <p:nvSpPr>
              <p:cNvPr id="361" name="Google Shape;361;p7"/>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2" name="Google Shape;362;p7"/>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select their time slots</a:t>
                </a:r>
                <a:endParaRPr b="0" i="0" sz="1800" u="none" cap="none" strike="noStrike">
                  <a:solidFill>
                    <a:schemeClr val="lt1"/>
                  </a:solidFill>
                  <a:latin typeface="Arial Black"/>
                  <a:ea typeface="Arial Black"/>
                  <a:cs typeface="Arial Black"/>
                  <a:sym typeface="Arial Black"/>
                </a:endParaRPr>
              </a:p>
            </p:txBody>
          </p:sp>
        </p:grpSp>
        <p:sp>
          <p:nvSpPr>
            <p:cNvPr id="363" name="Google Shape;363;p7"/>
            <p:cNvSpPr/>
            <p:nvPr/>
          </p:nvSpPr>
          <p:spPr>
            <a:xfrm>
              <a:off x="472459" y="1956022"/>
              <a:ext cx="3267549"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Logged in users can select their time slot. </a:t>
              </a:r>
              <a:endParaRPr b="0" i="0" sz="1600" u="none" cap="none" strike="noStrike">
                <a:solidFill>
                  <a:schemeClr val="lt1"/>
                </a:solidFill>
                <a:latin typeface="Arial"/>
                <a:ea typeface="Arial"/>
                <a:cs typeface="Arial"/>
                <a:sym typeface="Arial"/>
              </a:endParaRPr>
            </a:p>
          </p:txBody>
        </p:sp>
      </p:grpSp>
      <p:grpSp>
        <p:nvGrpSpPr>
          <p:cNvPr id="364" name="Google Shape;364;p7"/>
          <p:cNvGrpSpPr/>
          <p:nvPr/>
        </p:nvGrpSpPr>
        <p:grpSpPr>
          <a:xfrm>
            <a:off x="6841842" y="1312312"/>
            <a:ext cx="5000769" cy="2336185"/>
            <a:chOff x="422477" y="1402021"/>
            <a:chExt cx="4065703" cy="2336185"/>
          </a:xfrm>
        </p:grpSpPr>
        <p:sp>
          <p:nvSpPr>
            <p:cNvPr id="365" name="Google Shape;365;p7"/>
            <p:cNvSpPr/>
            <p:nvPr/>
          </p:nvSpPr>
          <p:spPr>
            <a:xfrm>
              <a:off x="472459" y="229165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The user, after clicking on User Profile on the top right menu, should be able to see their full name, email, position, role, skills, start date, unit number, vehicle number, and  radio number. </a:t>
              </a:r>
              <a:endParaRPr b="0" i="0" sz="1400" u="none" cap="none" strike="noStrike">
                <a:solidFill>
                  <a:srgbClr val="000000"/>
                </a:solidFill>
                <a:latin typeface="Arial"/>
                <a:ea typeface="Arial"/>
                <a:cs typeface="Arial"/>
                <a:sym typeface="Arial"/>
              </a:endParaRPr>
            </a:p>
          </p:txBody>
        </p:sp>
        <p:grpSp>
          <p:nvGrpSpPr>
            <p:cNvPr id="366" name="Google Shape;366;p7"/>
            <p:cNvGrpSpPr/>
            <p:nvPr/>
          </p:nvGrpSpPr>
          <p:grpSpPr>
            <a:xfrm>
              <a:off x="422477" y="1402021"/>
              <a:ext cx="4065703" cy="472440"/>
              <a:chOff x="889418" y="2456885"/>
              <a:chExt cx="4065703" cy="472440"/>
            </a:xfrm>
          </p:grpSpPr>
          <p:sp>
            <p:nvSpPr>
              <p:cNvPr id="367" name="Google Shape;367;p7"/>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8" name="Google Shape;368;p7"/>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view their profile</a:t>
                </a:r>
                <a:endParaRPr b="0" i="0" sz="1800" u="none" cap="none" strike="noStrike">
                  <a:solidFill>
                    <a:schemeClr val="lt1"/>
                  </a:solidFill>
                  <a:latin typeface="Arial Black"/>
                  <a:ea typeface="Arial Black"/>
                  <a:cs typeface="Arial Black"/>
                  <a:sym typeface="Arial Black"/>
                </a:endParaRPr>
              </a:p>
            </p:txBody>
          </p:sp>
        </p:grpSp>
        <p:sp>
          <p:nvSpPr>
            <p:cNvPr id="369" name="Google Shape;369;p7"/>
            <p:cNvSpPr/>
            <p:nvPr/>
          </p:nvSpPr>
          <p:spPr>
            <a:xfrm>
              <a:off x="472459" y="1956022"/>
              <a:ext cx="382274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Logged in users can read their profile information.</a:t>
              </a:r>
              <a:endParaRPr b="0" i="0" sz="1600" u="none" cap="none" strike="noStrike">
                <a:solidFill>
                  <a:schemeClr val="lt1"/>
                </a:solidFill>
                <a:latin typeface="Arial"/>
                <a:ea typeface="Arial"/>
                <a:cs typeface="Arial"/>
                <a:sym typeface="Arial"/>
              </a:endParaRPr>
            </a:p>
          </p:txBody>
        </p:sp>
      </p:grpSp>
      <p:grpSp>
        <p:nvGrpSpPr>
          <p:cNvPr id="370" name="Google Shape;370;p7"/>
          <p:cNvGrpSpPr/>
          <p:nvPr/>
        </p:nvGrpSpPr>
        <p:grpSpPr>
          <a:xfrm>
            <a:off x="1569730" y="3958774"/>
            <a:ext cx="5000769" cy="2318025"/>
            <a:chOff x="422477" y="1402021"/>
            <a:chExt cx="4065703" cy="2318025"/>
          </a:xfrm>
        </p:grpSpPr>
        <p:sp>
          <p:nvSpPr>
            <p:cNvPr id="371" name="Google Shape;371;p7"/>
            <p:cNvSpPr/>
            <p:nvPr/>
          </p:nvSpPr>
          <p:spPr>
            <a:xfrm>
              <a:off x="472459" y="227349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time slots with the position, assignee, start date, end date, start time, end time, days assigned to, overtime, unit number, vehicle number and radio number.</a:t>
              </a:r>
              <a:endParaRPr b="0" i="0" sz="1400" u="none" cap="none" strike="noStrike">
                <a:solidFill>
                  <a:srgbClr val="000000"/>
                </a:solidFill>
                <a:latin typeface="Arial"/>
                <a:ea typeface="Arial"/>
                <a:cs typeface="Arial"/>
                <a:sym typeface="Arial"/>
              </a:endParaRPr>
            </a:p>
          </p:txBody>
        </p:sp>
        <p:grpSp>
          <p:nvGrpSpPr>
            <p:cNvPr id="372" name="Google Shape;372;p7"/>
            <p:cNvGrpSpPr/>
            <p:nvPr/>
          </p:nvGrpSpPr>
          <p:grpSpPr>
            <a:xfrm>
              <a:off x="422477" y="1402021"/>
              <a:ext cx="4065703" cy="472440"/>
              <a:chOff x="889418" y="2456885"/>
              <a:chExt cx="4065703" cy="472440"/>
            </a:xfrm>
          </p:grpSpPr>
          <p:sp>
            <p:nvSpPr>
              <p:cNvPr id="373" name="Google Shape;373;p7"/>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4" name="Google Shape;374;p7"/>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create time slots</a:t>
                </a:r>
                <a:endParaRPr b="0" i="0" sz="1800" u="none" cap="none" strike="noStrike">
                  <a:solidFill>
                    <a:schemeClr val="lt1"/>
                  </a:solidFill>
                  <a:latin typeface="Arial Black"/>
                  <a:ea typeface="Arial Black"/>
                  <a:cs typeface="Arial Black"/>
                  <a:sym typeface="Arial Black"/>
                </a:endParaRPr>
              </a:p>
            </p:txBody>
          </p:sp>
        </p:grpSp>
        <p:sp>
          <p:nvSpPr>
            <p:cNvPr id="375" name="Google Shape;375;p7"/>
            <p:cNvSpPr/>
            <p:nvPr/>
          </p:nvSpPr>
          <p:spPr>
            <a:xfrm>
              <a:off x="472459" y="1956022"/>
              <a:ext cx="233050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create time slots.</a:t>
              </a:r>
              <a:endParaRPr b="0" i="0" sz="1600" u="none" cap="none" strike="noStrike">
                <a:solidFill>
                  <a:schemeClr val="lt1"/>
                </a:solidFill>
                <a:latin typeface="Arial"/>
                <a:ea typeface="Arial"/>
                <a:cs typeface="Arial"/>
                <a:sym typeface="Arial"/>
              </a:endParaRPr>
            </a:p>
          </p:txBody>
        </p:sp>
      </p:grpSp>
      <p:grpSp>
        <p:nvGrpSpPr>
          <p:cNvPr id="376" name="Google Shape;376;p7"/>
          <p:cNvGrpSpPr/>
          <p:nvPr/>
        </p:nvGrpSpPr>
        <p:grpSpPr>
          <a:xfrm>
            <a:off x="6841842" y="3958774"/>
            <a:ext cx="5000769" cy="2828627"/>
            <a:chOff x="422477" y="1402021"/>
            <a:chExt cx="4065703" cy="2828627"/>
          </a:xfrm>
        </p:grpSpPr>
        <p:sp>
          <p:nvSpPr>
            <p:cNvPr id="377" name="Google Shape;377;p7"/>
            <p:cNvSpPr/>
            <p:nvPr/>
          </p:nvSpPr>
          <p:spPr>
            <a:xfrm>
              <a:off x="472459" y="2291656"/>
              <a:ext cx="3941661" cy="193899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edit time slots with the position, assignee, start date, end date, start time, end time, days assigned to, overtime, unit number, vehicle number and radio number. They can also perform “spot-edits” or delete time slots if they need to do so.</a:t>
              </a:r>
              <a:endParaRPr b="0" i="0" sz="1400" u="none" cap="none" strike="noStrike">
                <a:solidFill>
                  <a:srgbClr val="000000"/>
                </a:solidFill>
                <a:latin typeface="Arial"/>
                <a:ea typeface="Arial"/>
                <a:cs typeface="Arial"/>
                <a:sym typeface="Arial"/>
              </a:endParaRPr>
            </a:p>
          </p:txBody>
        </p:sp>
        <p:grpSp>
          <p:nvGrpSpPr>
            <p:cNvPr id="378" name="Google Shape;378;p7"/>
            <p:cNvGrpSpPr/>
            <p:nvPr/>
          </p:nvGrpSpPr>
          <p:grpSpPr>
            <a:xfrm>
              <a:off x="422477" y="1402021"/>
              <a:ext cx="4065703" cy="472440"/>
              <a:chOff x="889418" y="2456885"/>
              <a:chExt cx="4065703" cy="472440"/>
            </a:xfrm>
          </p:grpSpPr>
          <p:sp>
            <p:nvSpPr>
              <p:cNvPr id="379" name="Google Shape;379;p7"/>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0" name="Google Shape;380;p7"/>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edit time slots</a:t>
                </a:r>
                <a:endParaRPr b="0" i="0" sz="1800" u="none" cap="none" strike="noStrike">
                  <a:solidFill>
                    <a:schemeClr val="lt1"/>
                  </a:solidFill>
                  <a:latin typeface="Arial Black"/>
                  <a:ea typeface="Arial Black"/>
                  <a:cs typeface="Arial Black"/>
                  <a:sym typeface="Arial Black"/>
                </a:endParaRPr>
              </a:p>
            </p:txBody>
          </p:sp>
        </p:grpSp>
        <p:sp>
          <p:nvSpPr>
            <p:cNvPr id="381" name="Google Shape;381;p7"/>
            <p:cNvSpPr/>
            <p:nvPr/>
          </p:nvSpPr>
          <p:spPr>
            <a:xfrm>
              <a:off x="472459" y="1956022"/>
              <a:ext cx="213501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edit time slots.</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8"/>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387" name="Google Shape;387;p8"/>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388" name="Google Shape;388;p8"/>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389" name="Google Shape;389;p8"/>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390" name="Google Shape;390;p8"/>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User Stories</a:t>
            </a:r>
            <a:endParaRPr b="0" i="0" sz="3600" u="none" cap="none" strike="noStrike">
              <a:solidFill>
                <a:schemeClr val="lt1"/>
              </a:solidFill>
              <a:latin typeface="Arial Black"/>
              <a:ea typeface="Arial Black"/>
              <a:cs typeface="Arial Black"/>
              <a:sym typeface="Arial Black"/>
            </a:endParaRPr>
          </a:p>
        </p:txBody>
      </p:sp>
      <p:grpSp>
        <p:nvGrpSpPr>
          <p:cNvPr id="391" name="Google Shape;391;p8"/>
          <p:cNvGrpSpPr/>
          <p:nvPr/>
        </p:nvGrpSpPr>
        <p:grpSpPr>
          <a:xfrm>
            <a:off x="1569730" y="1312312"/>
            <a:ext cx="5000769" cy="2071804"/>
            <a:chOff x="422477" y="1402021"/>
            <a:chExt cx="4065703" cy="2071804"/>
          </a:xfrm>
        </p:grpSpPr>
        <p:sp>
          <p:nvSpPr>
            <p:cNvPr id="392" name="Google Shape;392;p8"/>
            <p:cNvSpPr/>
            <p:nvPr/>
          </p:nvSpPr>
          <p:spPr>
            <a:xfrm>
              <a:off x="472459" y="2273496"/>
              <a:ext cx="3941661"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shifts with a given name, start time, end time and color. Changes are reflected on the manage shifts page. </a:t>
              </a:r>
              <a:endParaRPr b="0" i="0" sz="1400" u="none" cap="none" strike="noStrike">
                <a:solidFill>
                  <a:srgbClr val="000000"/>
                </a:solidFill>
                <a:latin typeface="Arial"/>
                <a:ea typeface="Arial"/>
                <a:cs typeface="Arial"/>
                <a:sym typeface="Arial"/>
              </a:endParaRPr>
            </a:p>
          </p:txBody>
        </p:sp>
        <p:grpSp>
          <p:nvGrpSpPr>
            <p:cNvPr id="393" name="Google Shape;393;p8"/>
            <p:cNvGrpSpPr/>
            <p:nvPr/>
          </p:nvGrpSpPr>
          <p:grpSpPr>
            <a:xfrm>
              <a:off x="422477" y="1402021"/>
              <a:ext cx="4065703" cy="472440"/>
              <a:chOff x="889418" y="2456885"/>
              <a:chExt cx="4065703" cy="472440"/>
            </a:xfrm>
          </p:grpSpPr>
          <p:sp>
            <p:nvSpPr>
              <p:cNvPr id="394" name="Google Shape;394;p8"/>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5" name="Google Shape;395;p8"/>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create shifts</a:t>
                </a:r>
                <a:endParaRPr b="0" i="0" sz="1800" u="none" cap="none" strike="noStrike">
                  <a:solidFill>
                    <a:schemeClr val="lt1"/>
                  </a:solidFill>
                  <a:latin typeface="Arial Black"/>
                  <a:ea typeface="Arial Black"/>
                  <a:cs typeface="Arial Black"/>
                  <a:sym typeface="Arial Black"/>
                </a:endParaRPr>
              </a:p>
            </p:txBody>
          </p:sp>
        </p:grpSp>
        <p:sp>
          <p:nvSpPr>
            <p:cNvPr id="396" name="Google Shape;396;p8"/>
            <p:cNvSpPr/>
            <p:nvPr/>
          </p:nvSpPr>
          <p:spPr>
            <a:xfrm>
              <a:off x="472459" y="1956022"/>
              <a:ext cx="201511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create shifts.</a:t>
              </a:r>
              <a:endParaRPr b="0" i="0" sz="1600" u="none" cap="none" strike="noStrike">
                <a:solidFill>
                  <a:schemeClr val="lt1"/>
                </a:solidFill>
                <a:latin typeface="Arial"/>
                <a:ea typeface="Arial"/>
                <a:cs typeface="Arial"/>
                <a:sym typeface="Arial"/>
              </a:endParaRPr>
            </a:p>
          </p:txBody>
        </p:sp>
      </p:grpSp>
      <p:grpSp>
        <p:nvGrpSpPr>
          <p:cNvPr id="397" name="Google Shape;397;p8"/>
          <p:cNvGrpSpPr/>
          <p:nvPr/>
        </p:nvGrpSpPr>
        <p:grpSpPr>
          <a:xfrm>
            <a:off x="6841842" y="1312312"/>
            <a:ext cx="5000769" cy="2336185"/>
            <a:chOff x="422477" y="1402021"/>
            <a:chExt cx="4065703" cy="2336185"/>
          </a:xfrm>
        </p:grpSpPr>
        <p:sp>
          <p:nvSpPr>
            <p:cNvPr id="398" name="Google Shape;398;p8"/>
            <p:cNvSpPr/>
            <p:nvPr/>
          </p:nvSpPr>
          <p:spPr>
            <a:xfrm>
              <a:off x="472459" y="229165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shifts with a given name, start time, end time and color. Changes are reflected on the manage shifts page. They’re also able to delete any unnecessary shifts.</a:t>
              </a:r>
              <a:endParaRPr b="0" i="0" sz="1400" u="none" cap="none" strike="noStrike">
                <a:solidFill>
                  <a:srgbClr val="000000"/>
                </a:solidFill>
                <a:latin typeface="Arial"/>
                <a:ea typeface="Arial"/>
                <a:cs typeface="Arial"/>
                <a:sym typeface="Arial"/>
              </a:endParaRPr>
            </a:p>
          </p:txBody>
        </p:sp>
        <p:grpSp>
          <p:nvGrpSpPr>
            <p:cNvPr id="399" name="Google Shape;399;p8"/>
            <p:cNvGrpSpPr/>
            <p:nvPr/>
          </p:nvGrpSpPr>
          <p:grpSpPr>
            <a:xfrm>
              <a:off x="422477" y="1402021"/>
              <a:ext cx="4065703" cy="472440"/>
              <a:chOff x="889418" y="2456885"/>
              <a:chExt cx="4065703" cy="472440"/>
            </a:xfrm>
          </p:grpSpPr>
          <p:sp>
            <p:nvSpPr>
              <p:cNvPr id="400" name="Google Shape;400;p8"/>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1" name="Google Shape;401;p8"/>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edit shifts</a:t>
                </a:r>
                <a:endParaRPr b="0" i="0" sz="1800" u="none" cap="none" strike="noStrike">
                  <a:solidFill>
                    <a:schemeClr val="lt1"/>
                  </a:solidFill>
                  <a:latin typeface="Arial Black"/>
                  <a:ea typeface="Arial Black"/>
                  <a:cs typeface="Arial Black"/>
                  <a:sym typeface="Arial Black"/>
                </a:endParaRPr>
              </a:p>
            </p:txBody>
          </p:sp>
        </p:grpSp>
        <p:sp>
          <p:nvSpPr>
            <p:cNvPr id="402" name="Google Shape;402;p8"/>
            <p:cNvSpPr/>
            <p:nvPr/>
          </p:nvSpPr>
          <p:spPr>
            <a:xfrm>
              <a:off x="472459" y="1956022"/>
              <a:ext cx="1819621"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edit shifts.</a:t>
              </a:r>
              <a:endParaRPr b="0" i="0" sz="1600" u="none" cap="none" strike="noStrike">
                <a:solidFill>
                  <a:schemeClr val="lt1"/>
                </a:solidFill>
                <a:latin typeface="Arial"/>
                <a:ea typeface="Arial"/>
                <a:cs typeface="Arial"/>
                <a:sym typeface="Arial"/>
              </a:endParaRPr>
            </a:p>
          </p:txBody>
        </p:sp>
      </p:grpSp>
      <p:grpSp>
        <p:nvGrpSpPr>
          <p:cNvPr id="403" name="Google Shape;403;p8"/>
          <p:cNvGrpSpPr/>
          <p:nvPr/>
        </p:nvGrpSpPr>
        <p:grpSpPr>
          <a:xfrm>
            <a:off x="1569730" y="3958774"/>
            <a:ext cx="5000769" cy="2071804"/>
            <a:chOff x="422477" y="1402021"/>
            <a:chExt cx="4065703" cy="2071804"/>
          </a:xfrm>
        </p:grpSpPr>
        <p:sp>
          <p:nvSpPr>
            <p:cNvPr id="404" name="Google Shape;404;p8"/>
            <p:cNvSpPr/>
            <p:nvPr/>
          </p:nvSpPr>
          <p:spPr>
            <a:xfrm>
              <a:off x="472459" y="2273496"/>
              <a:ext cx="3941661"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skills with a given code and description. Changes are reflected on the manage skills page.</a:t>
              </a:r>
              <a:endParaRPr b="0" i="0" sz="1400" u="none" cap="none" strike="noStrike">
                <a:solidFill>
                  <a:srgbClr val="000000"/>
                </a:solidFill>
                <a:latin typeface="Arial"/>
                <a:ea typeface="Arial"/>
                <a:cs typeface="Arial"/>
                <a:sym typeface="Arial"/>
              </a:endParaRPr>
            </a:p>
          </p:txBody>
        </p:sp>
        <p:grpSp>
          <p:nvGrpSpPr>
            <p:cNvPr id="405" name="Google Shape;405;p8"/>
            <p:cNvGrpSpPr/>
            <p:nvPr/>
          </p:nvGrpSpPr>
          <p:grpSpPr>
            <a:xfrm>
              <a:off x="422477" y="1402021"/>
              <a:ext cx="4065703" cy="472440"/>
              <a:chOff x="889418" y="2456885"/>
              <a:chExt cx="4065703" cy="472440"/>
            </a:xfrm>
          </p:grpSpPr>
          <p:sp>
            <p:nvSpPr>
              <p:cNvPr id="406" name="Google Shape;406;p8"/>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7" name="Google Shape;407;p8"/>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create skills</a:t>
                </a:r>
                <a:endParaRPr b="0" i="0" sz="1800" u="none" cap="none" strike="noStrike">
                  <a:solidFill>
                    <a:schemeClr val="lt1"/>
                  </a:solidFill>
                  <a:latin typeface="Arial Black"/>
                  <a:ea typeface="Arial Black"/>
                  <a:cs typeface="Arial Black"/>
                  <a:sym typeface="Arial Black"/>
                </a:endParaRPr>
              </a:p>
            </p:txBody>
          </p:sp>
        </p:grpSp>
        <p:sp>
          <p:nvSpPr>
            <p:cNvPr id="408" name="Google Shape;408;p8"/>
            <p:cNvSpPr/>
            <p:nvPr/>
          </p:nvSpPr>
          <p:spPr>
            <a:xfrm>
              <a:off x="472459" y="1956022"/>
              <a:ext cx="1985135"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create skills.</a:t>
              </a:r>
              <a:endParaRPr b="0" i="0" sz="1600" u="none" cap="none" strike="noStrike">
                <a:solidFill>
                  <a:schemeClr val="lt1"/>
                </a:solidFill>
                <a:latin typeface="Arial"/>
                <a:ea typeface="Arial"/>
                <a:cs typeface="Arial"/>
                <a:sym typeface="Arial"/>
              </a:endParaRPr>
            </a:p>
          </p:txBody>
        </p:sp>
      </p:grpSp>
      <p:grpSp>
        <p:nvGrpSpPr>
          <p:cNvPr id="409" name="Google Shape;409;p8"/>
          <p:cNvGrpSpPr/>
          <p:nvPr/>
        </p:nvGrpSpPr>
        <p:grpSpPr>
          <a:xfrm>
            <a:off x="6841842" y="3958774"/>
            <a:ext cx="5000769" cy="2336185"/>
            <a:chOff x="422477" y="1402021"/>
            <a:chExt cx="4065703" cy="2336185"/>
          </a:xfrm>
        </p:grpSpPr>
        <p:sp>
          <p:nvSpPr>
            <p:cNvPr id="410" name="Google Shape;410;p8"/>
            <p:cNvSpPr/>
            <p:nvPr/>
          </p:nvSpPr>
          <p:spPr>
            <a:xfrm>
              <a:off x="472459" y="229165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skills with a given code and description. Changes are reflected on the manage skills page. They’re also able to delete any unnecessary skills.</a:t>
              </a:r>
              <a:endParaRPr b="0" i="0" sz="1400" u="none" cap="none" strike="noStrike">
                <a:solidFill>
                  <a:srgbClr val="000000"/>
                </a:solidFill>
                <a:latin typeface="Arial"/>
                <a:ea typeface="Arial"/>
                <a:cs typeface="Arial"/>
                <a:sym typeface="Arial"/>
              </a:endParaRPr>
            </a:p>
          </p:txBody>
        </p:sp>
        <p:grpSp>
          <p:nvGrpSpPr>
            <p:cNvPr id="411" name="Google Shape;411;p8"/>
            <p:cNvGrpSpPr/>
            <p:nvPr/>
          </p:nvGrpSpPr>
          <p:grpSpPr>
            <a:xfrm>
              <a:off x="422477" y="1402021"/>
              <a:ext cx="4065703" cy="472440"/>
              <a:chOff x="889418" y="2456885"/>
              <a:chExt cx="4065703" cy="472440"/>
            </a:xfrm>
          </p:grpSpPr>
          <p:sp>
            <p:nvSpPr>
              <p:cNvPr id="412" name="Google Shape;412;p8"/>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3" name="Google Shape;413;p8"/>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edit skills</a:t>
                </a:r>
                <a:endParaRPr b="0" i="0" sz="1800" u="none" cap="none" strike="noStrike">
                  <a:solidFill>
                    <a:schemeClr val="lt1"/>
                  </a:solidFill>
                  <a:latin typeface="Arial Black"/>
                  <a:ea typeface="Arial Black"/>
                  <a:cs typeface="Arial Black"/>
                  <a:sym typeface="Arial Black"/>
                </a:endParaRPr>
              </a:p>
            </p:txBody>
          </p:sp>
        </p:grpSp>
        <p:sp>
          <p:nvSpPr>
            <p:cNvPr id="414" name="Google Shape;414;p8"/>
            <p:cNvSpPr/>
            <p:nvPr/>
          </p:nvSpPr>
          <p:spPr>
            <a:xfrm>
              <a:off x="472459" y="1956022"/>
              <a:ext cx="1789646"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edit skills.</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9"/>
          <p:cNvSpPr/>
          <p:nvPr/>
        </p:nvSpPr>
        <p:spPr>
          <a:xfrm>
            <a:off x="0" y="0"/>
            <a:ext cx="135986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pic>
        <p:nvPicPr>
          <p:cNvPr descr="A close up of a sign&#10;&#10;Description automatically generated" id="420" name="Google Shape;420;p9"/>
          <p:cNvPicPr preferRelativeResize="0"/>
          <p:nvPr/>
        </p:nvPicPr>
        <p:blipFill rotWithShape="1">
          <a:blip r:embed="rId3">
            <a:alphaModFix/>
          </a:blip>
          <a:srcRect b="0" l="0" r="0" t="0"/>
          <a:stretch/>
        </p:blipFill>
        <p:spPr>
          <a:xfrm>
            <a:off x="40366" y="226587"/>
            <a:ext cx="1235676" cy="1235676"/>
          </a:xfrm>
          <a:prstGeom prst="rect">
            <a:avLst/>
          </a:prstGeom>
          <a:noFill/>
          <a:ln>
            <a:noFill/>
          </a:ln>
        </p:spPr>
      </p:pic>
      <p:pic>
        <p:nvPicPr>
          <p:cNvPr id="421" name="Google Shape;421;p9"/>
          <p:cNvPicPr preferRelativeResize="0"/>
          <p:nvPr/>
        </p:nvPicPr>
        <p:blipFill rotWithShape="1">
          <a:blip r:embed="rId4">
            <a:alphaModFix/>
          </a:blip>
          <a:srcRect b="0" l="0" r="0" t="0"/>
          <a:stretch/>
        </p:blipFill>
        <p:spPr>
          <a:xfrm>
            <a:off x="209866" y="5699760"/>
            <a:ext cx="940132" cy="931653"/>
          </a:xfrm>
          <a:prstGeom prst="rect">
            <a:avLst/>
          </a:prstGeom>
          <a:noFill/>
          <a:ln>
            <a:noFill/>
          </a:ln>
        </p:spPr>
      </p:pic>
      <p:sp>
        <p:nvSpPr>
          <p:cNvPr id="422" name="Google Shape;422;p9"/>
          <p:cNvSpPr/>
          <p:nvPr/>
        </p:nvSpPr>
        <p:spPr>
          <a:xfrm>
            <a:off x="1276042" y="0"/>
            <a:ext cx="167643" cy="6858000"/>
          </a:xfrm>
          <a:prstGeom prst="rect">
            <a:avLst/>
          </a:prstGeom>
          <a:gradFill>
            <a:gsLst>
              <a:gs pos="0">
                <a:schemeClr val="accent3"/>
              </a:gs>
              <a:gs pos="100000">
                <a:schemeClr val="accent6"/>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t/>
            </a:r>
            <a:endParaRPr b="0" i="0" sz="4000" u="none" cap="none" strike="noStrike">
              <a:solidFill>
                <a:schemeClr val="lt1"/>
              </a:solidFill>
              <a:latin typeface="Roboto Light"/>
              <a:ea typeface="Roboto Light"/>
              <a:cs typeface="Roboto Light"/>
              <a:sym typeface="Roboto Light"/>
            </a:endParaRPr>
          </a:p>
        </p:txBody>
      </p:sp>
      <p:sp>
        <p:nvSpPr>
          <p:cNvPr id="423" name="Google Shape;423;p9"/>
          <p:cNvSpPr/>
          <p:nvPr/>
        </p:nvSpPr>
        <p:spPr>
          <a:xfrm>
            <a:off x="1531621" y="348507"/>
            <a:ext cx="50388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Black"/>
                <a:ea typeface="Arial Black"/>
                <a:cs typeface="Arial Black"/>
                <a:sym typeface="Arial Black"/>
              </a:rPr>
              <a:t>User Stories</a:t>
            </a:r>
            <a:endParaRPr b="0" i="0" sz="3600" u="none" cap="none" strike="noStrike">
              <a:solidFill>
                <a:schemeClr val="lt1"/>
              </a:solidFill>
              <a:latin typeface="Arial Black"/>
              <a:ea typeface="Arial Black"/>
              <a:cs typeface="Arial Black"/>
              <a:sym typeface="Arial Black"/>
            </a:endParaRPr>
          </a:p>
        </p:txBody>
      </p:sp>
      <p:grpSp>
        <p:nvGrpSpPr>
          <p:cNvPr id="424" name="Google Shape;424;p9"/>
          <p:cNvGrpSpPr/>
          <p:nvPr/>
        </p:nvGrpSpPr>
        <p:grpSpPr>
          <a:xfrm>
            <a:off x="1569730" y="1312312"/>
            <a:ext cx="5000769" cy="2318025"/>
            <a:chOff x="422477" y="1402021"/>
            <a:chExt cx="4065703" cy="2318025"/>
          </a:xfrm>
        </p:grpSpPr>
        <p:sp>
          <p:nvSpPr>
            <p:cNvPr id="425" name="Google Shape;425;p9"/>
            <p:cNvSpPr/>
            <p:nvPr/>
          </p:nvSpPr>
          <p:spPr>
            <a:xfrm>
              <a:off x="472459" y="227349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create, edit or delete any user with a given name, email, start date, role, skills, unit number, vehicle number or radio number. Changes reflected on the manage users page.</a:t>
              </a:r>
              <a:endParaRPr b="0" i="0" sz="1400" u="none" cap="none" strike="noStrike">
                <a:solidFill>
                  <a:srgbClr val="000000"/>
                </a:solidFill>
                <a:latin typeface="Arial"/>
                <a:ea typeface="Arial"/>
                <a:cs typeface="Arial"/>
                <a:sym typeface="Arial"/>
              </a:endParaRPr>
            </a:p>
          </p:txBody>
        </p:sp>
        <p:grpSp>
          <p:nvGrpSpPr>
            <p:cNvPr id="426" name="Google Shape;426;p9"/>
            <p:cNvGrpSpPr/>
            <p:nvPr/>
          </p:nvGrpSpPr>
          <p:grpSpPr>
            <a:xfrm>
              <a:off x="422477" y="1402021"/>
              <a:ext cx="4065703" cy="472440"/>
              <a:chOff x="889418" y="2456885"/>
              <a:chExt cx="4065703" cy="472440"/>
            </a:xfrm>
          </p:grpSpPr>
          <p:sp>
            <p:nvSpPr>
              <p:cNvPr id="427" name="Google Shape;427;p9"/>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8" name="Google Shape;428;p9"/>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create or edit users</a:t>
                </a:r>
                <a:endParaRPr b="0" i="0" sz="1800" u="none" cap="none" strike="noStrike">
                  <a:solidFill>
                    <a:schemeClr val="lt1"/>
                  </a:solidFill>
                  <a:latin typeface="Arial Black"/>
                  <a:ea typeface="Arial Black"/>
                  <a:cs typeface="Arial Black"/>
                  <a:sym typeface="Arial Black"/>
                </a:endParaRPr>
              </a:p>
            </p:txBody>
          </p:sp>
        </p:grpSp>
        <p:sp>
          <p:nvSpPr>
            <p:cNvPr id="429" name="Google Shape;429;p9"/>
            <p:cNvSpPr/>
            <p:nvPr/>
          </p:nvSpPr>
          <p:spPr>
            <a:xfrm>
              <a:off x="472459" y="1956022"/>
              <a:ext cx="2544237"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create or edit users.</a:t>
              </a:r>
              <a:endParaRPr b="0" i="0" sz="1600" u="none" cap="none" strike="noStrike">
                <a:solidFill>
                  <a:schemeClr val="lt1"/>
                </a:solidFill>
                <a:latin typeface="Arial"/>
                <a:ea typeface="Arial"/>
                <a:cs typeface="Arial"/>
                <a:sym typeface="Arial"/>
              </a:endParaRPr>
            </a:p>
          </p:txBody>
        </p:sp>
      </p:grpSp>
      <p:grpSp>
        <p:nvGrpSpPr>
          <p:cNvPr id="430" name="Google Shape;430;p9"/>
          <p:cNvGrpSpPr/>
          <p:nvPr/>
        </p:nvGrpSpPr>
        <p:grpSpPr>
          <a:xfrm>
            <a:off x="6841842" y="1312312"/>
            <a:ext cx="5000769" cy="2336185"/>
            <a:chOff x="422477" y="1402021"/>
            <a:chExt cx="4065703" cy="2336185"/>
          </a:xfrm>
        </p:grpSpPr>
        <p:sp>
          <p:nvSpPr>
            <p:cNvPr id="431" name="Google Shape;431;p9"/>
            <p:cNvSpPr/>
            <p:nvPr/>
          </p:nvSpPr>
          <p:spPr>
            <a:xfrm>
              <a:off x="472459" y="229165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Admins can order users based on their seniority using a Kanban board-esque interface. Admins can also unassign or move users from their positions.</a:t>
              </a:r>
              <a:endParaRPr b="0" i="0" sz="1400" u="none" cap="none" strike="noStrike">
                <a:solidFill>
                  <a:srgbClr val="000000"/>
                </a:solidFill>
                <a:latin typeface="Arial"/>
                <a:ea typeface="Arial"/>
                <a:cs typeface="Arial"/>
                <a:sym typeface="Arial"/>
              </a:endParaRPr>
            </a:p>
          </p:txBody>
        </p:sp>
        <p:grpSp>
          <p:nvGrpSpPr>
            <p:cNvPr id="432" name="Google Shape;432;p9"/>
            <p:cNvGrpSpPr/>
            <p:nvPr/>
          </p:nvGrpSpPr>
          <p:grpSpPr>
            <a:xfrm>
              <a:off x="422477" y="1402021"/>
              <a:ext cx="4065703" cy="472440"/>
              <a:chOff x="889418" y="2456885"/>
              <a:chExt cx="4065703" cy="472440"/>
            </a:xfrm>
          </p:grpSpPr>
          <p:sp>
            <p:nvSpPr>
              <p:cNvPr id="433" name="Google Shape;433;p9"/>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4" name="Google Shape;434;p9"/>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Admins can manage users</a:t>
                </a:r>
                <a:endParaRPr b="0" i="0" sz="1800" u="none" cap="none" strike="noStrike">
                  <a:solidFill>
                    <a:schemeClr val="lt1"/>
                  </a:solidFill>
                  <a:latin typeface="Arial Black"/>
                  <a:ea typeface="Arial Black"/>
                  <a:cs typeface="Arial Black"/>
                  <a:sym typeface="Arial Black"/>
                </a:endParaRPr>
              </a:p>
            </p:txBody>
          </p:sp>
        </p:grpSp>
        <p:sp>
          <p:nvSpPr>
            <p:cNvPr id="435" name="Google Shape;435;p9"/>
            <p:cNvSpPr/>
            <p:nvPr/>
          </p:nvSpPr>
          <p:spPr>
            <a:xfrm>
              <a:off x="472459" y="1956022"/>
              <a:ext cx="4015721" cy="33563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Admins can manage a user and their seniority.</a:t>
              </a:r>
              <a:endParaRPr b="0" i="0" sz="1600" u="none" cap="none" strike="noStrike">
                <a:solidFill>
                  <a:schemeClr val="lt1"/>
                </a:solidFill>
                <a:latin typeface="Arial"/>
                <a:ea typeface="Arial"/>
                <a:cs typeface="Arial"/>
                <a:sym typeface="Arial"/>
              </a:endParaRPr>
            </a:p>
          </p:txBody>
        </p:sp>
      </p:grpSp>
      <p:grpSp>
        <p:nvGrpSpPr>
          <p:cNvPr id="436" name="Google Shape;436;p9"/>
          <p:cNvGrpSpPr/>
          <p:nvPr/>
        </p:nvGrpSpPr>
        <p:grpSpPr>
          <a:xfrm>
            <a:off x="1569730" y="3958774"/>
            <a:ext cx="5000769" cy="2318025"/>
            <a:chOff x="422477" y="1402021"/>
            <a:chExt cx="4065703" cy="2318025"/>
          </a:xfrm>
        </p:grpSpPr>
        <p:sp>
          <p:nvSpPr>
            <p:cNvPr id="437" name="Google Shape;437;p9"/>
            <p:cNvSpPr/>
            <p:nvPr/>
          </p:nvSpPr>
          <p:spPr>
            <a:xfrm>
              <a:off x="472459" y="227349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Users (or admins) can view the help page’s FAQ to get insight on their issue. Available questions change based on the user’s role in the database.</a:t>
              </a:r>
              <a:endParaRPr b="0" i="0" sz="1400" u="none" cap="none" strike="noStrike">
                <a:solidFill>
                  <a:srgbClr val="000000"/>
                </a:solidFill>
                <a:latin typeface="Arial"/>
                <a:ea typeface="Arial"/>
                <a:cs typeface="Arial"/>
                <a:sym typeface="Arial"/>
              </a:endParaRPr>
            </a:p>
          </p:txBody>
        </p:sp>
        <p:grpSp>
          <p:nvGrpSpPr>
            <p:cNvPr id="438" name="Google Shape;438;p9"/>
            <p:cNvGrpSpPr/>
            <p:nvPr/>
          </p:nvGrpSpPr>
          <p:grpSpPr>
            <a:xfrm>
              <a:off x="422477" y="1402021"/>
              <a:ext cx="4065703" cy="472440"/>
              <a:chOff x="889418" y="2456885"/>
              <a:chExt cx="4065703" cy="472440"/>
            </a:xfrm>
          </p:grpSpPr>
          <p:sp>
            <p:nvSpPr>
              <p:cNvPr id="439" name="Google Shape;439;p9"/>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0" name="Google Shape;440;p9"/>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can read a help page</a:t>
                </a:r>
                <a:endParaRPr b="0" i="0" sz="1800" u="none" cap="none" strike="noStrike">
                  <a:solidFill>
                    <a:schemeClr val="lt1"/>
                  </a:solidFill>
                  <a:latin typeface="Arial Black"/>
                  <a:ea typeface="Arial Black"/>
                  <a:cs typeface="Arial Black"/>
                  <a:sym typeface="Arial Black"/>
                </a:endParaRPr>
              </a:p>
            </p:txBody>
          </p:sp>
        </p:grpSp>
        <p:sp>
          <p:nvSpPr>
            <p:cNvPr id="441" name="Google Shape;441;p9"/>
            <p:cNvSpPr/>
            <p:nvPr/>
          </p:nvSpPr>
          <p:spPr>
            <a:xfrm>
              <a:off x="472459" y="1956022"/>
              <a:ext cx="3506047"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Logged in users can view a help page for aid.</a:t>
              </a:r>
              <a:endParaRPr b="0" i="0" sz="1600" u="none" cap="none" strike="noStrike">
                <a:solidFill>
                  <a:schemeClr val="lt1"/>
                </a:solidFill>
                <a:latin typeface="Arial"/>
                <a:ea typeface="Arial"/>
                <a:cs typeface="Arial"/>
                <a:sym typeface="Arial"/>
              </a:endParaRPr>
            </a:p>
          </p:txBody>
        </p:sp>
      </p:grpSp>
      <p:grpSp>
        <p:nvGrpSpPr>
          <p:cNvPr id="442" name="Google Shape;442;p9"/>
          <p:cNvGrpSpPr/>
          <p:nvPr/>
        </p:nvGrpSpPr>
        <p:grpSpPr>
          <a:xfrm>
            <a:off x="6841842" y="3958774"/>
            <a:ext cx="5000769" cy="2336185"/>
            <a:chOff x="422477" y="1402021"/>
            <a:chExt cx="4065703" cy="2336185"/>
          </a:xfrm>
        </p:grpSpPr>
        <p:sp>
          <p:nvSpPr>
            <p:cNvPr id="443" name="Google Shape;443;p9"/>
            <p:cNvSpPr/>
            <p:nvPr/>
          </p:nvSpPr>
          <p:spPr>
            <a:xfrm>
              <a:off x="472459" y="2291656"/>
              <a:ext cx="3941661" cy="144655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Acceptance Criteria: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Users (and admins) are notified by the system when bidding has begun. Admins are also notified when bidding has ended so they can look over and approve the final schedule.</a:t>
              </a:r>
              <a:endParaRPr b="0" i="0" sz="1400" u="none" cap="none" strike="noStrike">
                <a:solidFill>
                  <a:srgbClr val="000000"/>
                </a:solidFill>
                <a:latin typeface="Arial"/>
                <a:ea typeface="Arial"/>
                <a:cs typeface="Arial"/>
                <a:sym typeface="Arial"/>
              </a:endParaRPr>
            </a:p>
          </p:txBody>
        </p:sp>
        <p:grpSp>
          <p:nvGrpSpPr>
            <p:cNvPr id="444" name="Google Shape;444;p9"/>
            <p:cNvGrpSpPr/>
            <p:nvPr/>
          </p:nvGrpSpPr>
          <p:grpSpPr>
            <a:xfrm>
              <a:off x="422477" y="1402021"/>
              <a:ext cx="4065703" cy="472440"/>
              <a:chOff x="889418" y="2456885"/>
              <a:chExt cx="4065703" cy="472440"/>
            </a:xfrm>
          </p:grpSpPr>
          <p:sp>
            <p:nvSpPr>
              <p:cNvPr id="445" name="Google Shape;445;p9"/>
              <p:cNvSpPr/>
              <p:nvPr/>
            </p:nvSpPr>
            <p:spPr>
              <a:xfrm>
                <a:off x="889418" y="2456885"/>
                <a:ext cx="4065703" cy="472440"/>
              </a:xfrm>
              <a:prstGeom prst="rect">
                <a:avLst/>
              </a:prstGeom>
              <a:gradFill>
                <a:gsLst>
                  <a:gs pos="0">
                    <a:schemeClr val="accent3"/>
                  </a:gs>
                  <a:gs pos="100000">
                    <a:schemeClr val="accent6"/>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46" name="Google Shape;446;p9"/>
              <p:cNvSpPr/>
              <p:nvPr/>
            </p:nvSpPr>
            <p:spPr>
              <a:xfrm>
                <a:off x="939400" y="2505851"/>
                <a:ext cx="3817620" cy="3745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Black"/>
                    <a:ea typeface="Arial Black"/>
                    <a:cs typeface="Arial Black"/>
                    <a:sym typeface="Arial Black"/>
                  </a:rPr>
                  <a:t>Users are notified on TS selection</a:t>
                </a:r>
                <a:endParaRPr b="0" i="0" sz="1800" u="none" cap="none" strike="noStrike">
                  <a:solidFill>
                    <a:schemeClr val="lt1"/>
                  </a:solidFill>
                  <a:latin typeface="Arial Black"/>
                  <a:ea typeface="Arial Black"/>
                  <a:cs typeface="Arial Black"/>
                  <a:sym typeface="Arial Black"/>
                </a:endParaRPr>
              </a:p>
            </p:txBody>
          </p:sp>
        </p:grpSp>
        <p:sp>
          <p:nvSpPr>
            <p:cNvPr id="447" name="Google Shape;447;p9"/>
            <p:cNvSpPr/>
            <p:nvPr/>
          </p:nvSpPr>
          <p:spPr>
            <a:xfrm>
              <a:off x="472459" y="1956022"/>
              <a:ext cx="3645497"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Logged in users are notified when they can bid.</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