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Arial Black"/>
      <p:regular r:id="rId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hw+3gc02pqHwoOM9OWghJTxs898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font" Target="fonts/ArialBlack-regular.fntdata"/><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3291840" y="5387342"/>
            <a:ext cx="37307519" cy="1146048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
          <p:cNvSpPr txBox="1"/>
          <p:nvPr>
            <p:ph idx="1" type="subTitle"/>
          </p:nvPr>
        </p:nvSpPr>
        <p:spPr>
          <a:xfrm>
            <a:off x="5486400" y="17289781"/>
            <a:ext cx="32918401" cy="794765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p:txBody>
      </p:sp>
      <p:sp>
        <p:nvSpPr>
          <p:cNvPr id="14" name="Google Shape;14;p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 type="body"/>
          </p:nvPr>
        </p:nvSpPr>
        <p:spPr>
          <a:xfrm rot="5400000">
            <a:off x="11502390" y="278131"/>
            <a:ext cx="20886422" cy="3785616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1" name="Google Shape;71;p1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22193250" y="10968991"/>
            <a:ext cx="27896822" cy="946404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rot="5400000">
            <a:off x="2990852" y="1779270"/>
            <a:ext cx="27896822" cy="278434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7" name="Google Shape;77;p1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20" name="Google Shape;20;p4"/>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2994662" y="8206749"/>
            <a:ext cx="37856160" cy="1369313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
          <p:cNvSpPr txBox="1"/>
          <p:nvPr>
            <p:ph idx="1" type="body"/>
          </p:nvPr>
        </p:nvSpPr>
        <p:spPr>
          <a:xfrm>
            <a:off x="2994662" y="22029430"/>
            <a:ext cx="37856160" cy="72008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sz="11520">
                <a:solidFill>
                  <a:schemeClr val="dk1"/>
                </a:solidFill>
              </a:defRPr>
            </a:lvl1pPr>
            <a:lvl2pPr indent="-228600" lvl="1" marL="914400" algn="l">
              <a:lnSpc>
                <a:spcPct val="90000"/>
              </a:lnSpc>
              <a:spcBef>
                <a:spcPts val="2400"/>
              </a:spcBef>
              <a:spcAft>
                <a:spcPts val="0"/>
              </a:spcAft>
              <a:buClr>
                <a:srgbClr val="888888"/>
              </a:buClr>
              <a:buSzPts val="9600"/>
              <a:buNone/>
              <a:defRPr sz="9600">
                <a:solidFill>
                  <a:srgbClr val="888888"/>
                </a:solidFill>
              </a:defRPr>
            </a:lvl2pPr>
            <a:lvl3pPr indent="-228600" lvl="2" marL="1371600" algn="l">
              <a:lnSpc>
                <a:spcPct val="90000"/>
              </a:lnSpc>
              <a:spcBef>
                <a:spcPts val="2400"/>
              </a:spcBef>
              <a:spcAft>
                <a:spcPts val="0"/>
              </a:spcAft>
              <a:buClr>
                <a:srgbClr val="888888"/>
              </a:buClr>
              <a:buSzPts val="8640"/>
              <a:buNone/>
              <a:defRPr sz="8640">
                <a:solidFill>
                  <a:srgbClr val="888888"/>
                </a:solidFill>
              </a:defRPr>
            </a:lvl3pPr>
            <a:lvl4pPr indent="-228600" lvl="3" marL="1828800" algn="l">
              <a:lnSpc>
                <a:spcPct val="90000"/>
              </a:lnSpc>
              <a:spcBef>
                <a:spcPts val="2400"/>
              </a:spcBef>
              <a:spcAft>
                <a:spcPts val="0"/>
              </a:spcAft>
              <a:buClr>
                <a:srgbClr val="888888"/>
              </a:buClr>
              <a:buSzPts val="7680"/>
              <a:buNone/>
              <a:defRPr sz="7680">
                <a:solidFill>
                  <a:srgbClr val="888888"/>
                </a:solidFill>
              </a:defRPr>
            </a:lvl4pPr>
            <a:lvl5pPr indent="-228600" lvl="4" marL="2286000" algn="l">
              <a:lnSpc>
                <a:spcPct val="90000"/>
              </a:lnSpc>
              <a:spcBef>
                <a:spcPts val="2400"/>
              </a:spcBef>
              <a:spcAft>
                <a:spcPts val="0"/>
              </a:spcAft>
              <a:buClr>
                <a:srgbClr val="888888"/>
              </a:buClr>
              <a:buSzPts val="7680"/>
              <a:buNone/>
              <a:defRPr sz="7680">
                <a:solidFill>
                  <a:srgbClr val="888888"/>
                </a:solidFill>
              </a:defRPr>
            </a:lvl5pPr>
            <a:lvl6pPr indent="-228600" lvl="5" marL="2743200" algn="l">
              <a:lnSpc>
                <a:spcPct val="90000"/>
              </a:lnSpc>
              <a:spcBef>
                <a:spcPts val="2400"/>
              </a:spcBef>
              <a:spcAft>
                <a:spcPts val="0"/>
              </a:spcAft>
              <a:buClr>
                <a:srgbClr val="888888"/>
              </a:buClr>
              <a:buSzPts val="7680"/>
              <a:buNone/>
              <a:defRPr sz="7680">
                <a:solidFill>
                  <a:srgbClr val="888888"/>
                </a:solidFill>
              </a:defRPr>
            </a:lvl6pPr>
            <a:lvl7pPr indent="-228600" lvl="6" marL="3200400" algn="l">
              <a:lnSpc>
                <a:spcPct val="90000"/>
              </a:lnSpc>
              <a:spcBef>
                <a:spcPts val="2400"/>
              </a:spcBef>
              <a:spcAft>
                <a:spcPts val="0"/>
              </a:spcAft>
              <a:buClr>
                <a:srgbClr val="888888"/>
              </a:buClr>
              <a:buSzPts val="7680"/>
              <a:buNone/>
              <a:defRPr sz="7680">
                <a:solidFill>
                  <a:srgbClr val="888888"/>
                </a:solidFill>
              </a:defRPr>
            </a:lvl7pPr>
            <a:lvl8pPr indent="-228600" lvl="7" marL="3657600" algn="l">
              <a:lnSpc>
                <a:spcPct val="90000"/>
              </a:lnSpc>
              <a:spcBef>
                <a:spcPts val="2400"/>
              </a:spcBef>
              <a:spcAft>
                <a:spcPts val="0"/>
              </a:spcAft>
              <a:buClr>
                <a:srgbClr val="888888"/>
              </a:buClr>
              <a:buSzPts val="7680"/>
              <a:buNone/>
              <a:defRPr sz="7680">
                <a:solidFill>
                  <a:srgbClr val="888888"/>
                </a:solidFill>
              </a:defRPr>
            </a:lvl8pPr>
            <a:lvl9pPr indent="-228600" lvl="8" marL="4114800" algn="l">
              <a:lnSpc>
                <a:spcPct val="90000"/>
              </a:lnSpc>
              <a:spcBef>
                <a:spcPts val="2400"/>
              </a:spcBef>
              <a:spcAft>
                <a:spcPts val="0"/>
              </a:spcAft>
              <a:buClr>
                <a:srgbClr val="888888"/>
              </a:buClr>
              <a:buSzPts val="7680"/>
              <a:buNone/>
              <a:defRPr sz="7680">
                <a:solidFill>
                  <a:srgbClr val="888888"/>
                </a:solidFill>
              </a:defRPr>
            </a:lvl9pPr>
          </a:lstStyle>
          <a:p/>
        </p:txBody>
      </p:sp>
      <p:sp>
        <p:nvSpPr>
          <p:cNvPr id="26" name="Google Shape;26;p5"/>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5"/>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30175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2" name="Google Shape;32;p6"/>
          <p:cNvSpPr txBox="1"/>
          <p:nvPr>
            <p:ph idx="2" type="body"/>
          </p:nvPr>
        </p:nvSpPr>
        <p:spPr>
          <a:xfrm>
            <a:off x="222199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3" name="Google Shape;33;p6"/>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3023237"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
          <p:cNvSpPr txBox="1"/>
          <p:nvPr>
            <p:ph idx="1" type="body"/>
          </p:nvPr>
        </p:nvSpPr>
        <p:spPr>
          <a:xfrm>
            <a:off x="3023242" y="8069582"/>
            <a:ext cx="18568032"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39" name="Google Shape;39;p7"/>
          <p:cNvSpPr txBox="1"/>
          <p:nvPr>
            <p:ph idx="2" type="body"/>
          </p:nvPr>
        </p:nvSpPr>
        <p:spPr>
          <a:xfrm>
            <a:off x="3023242" y="12024360"/>
            <a:ext cx="18568032"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0" name="Google Shape;40;p7"/>
          <p:cNvSpPr txBox="1"/>
          <p:nvPr>
            <p:ph idx="3" type="body"/>
          </p:nvPr>
        </p:nvSpPr>
        <p:spPr>
          <a:xfrm>
            <a:off x="22219922" y="8069582"/>
            <a:ext cx="18659477"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41" name="Google Shape;41;p7"/>
          <p:cNvSpPr txBox="1"/>
          <p:nvPr>
            <p:ph idx="4" type="body"/>
          </p:nvPr>
        </p:nvSpPr>
        <p:spPr>
          <a:xfrm>
            <a:off x="22219922" y="12024360"/>
            <a:ext cx="18659477"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2" name="Google Shape;42;p7"/>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0"/>
          <p:cNvSpPr txBox="1"/>
          <p:nvPr>
            <p:ph idx="1" type="body"/>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indent="-1203960" lvl="0" marL="457200" algn="l">
              <a:lnSpc>
                <a:spcPct val="90000"/>
              </a:lnSpc>
              <a:spcBef>
                <a:spcPts val="4800"/>
              </a:spcBef>
              <a:spcAft>
                <a:spcPts val="0"/>
              </a:spcAft>
              <a:buClr>
                <a:schemeClr val="dk1"/>
              </a:buClr>
              <a:buSzPts val="15360"/>
              <a:buChar char="•"/>
              <a:defRPr sz="15360"/>
            </a:lvl1pPr>
            <a:lvl2pPr indent="-1082040" lvl="1" marL="914400" algn="l">
              <a:lnSpc>
                <a:spcPct val="90000"/>
              </a:lnSpc>
              <a:spcBef>
                <a:spcPts val="2400"/>
              </a:spcBef>
              <a:spcAft>
                <a:spcPts val="0"/>
              </a:spcAft>
              <a:buClr>
                <a:schemeClr val="dk1"/>
              </a:buClr>
              <a:buSzPts val="13440"/>
              <a:buChar char="•"/>
              <a:defRPr sz="13439"/>
            </a:lvl2pPr>
            <a:lvl3pPr indent="-960120" lvl="2" marL="1371600" algn="l">
              <a:lnSpc>
                <a:spcPct val="90000"/>
              </a:lnSpc>
              <a:spcBef>
                <a:spcPts val="2400"/>
              </a:spcBef>
              <a:spcAft>
                <a:spcPts val="0"/>
              </a:spcAft>
              <a:buClr>
                <a:schemeClr val="dk1"/>
              </a:buClr>
              <a:buSzPts val="11520"/>
              <a:buChar char="•"/>
              <a:defRPr sz="11520"/>
            </a:lvl3pPr>
            <a:lvl4pPr indent="-838200" lvl="3" marL="1828800" algn="l">
              <a:lnSpc>
                <a:spcPct val="90000"/>
              </a:lnSpc>
              <a:spcBef>
                <a:spcPts val="2400"/>
              </a:spcBef>
              <a:spcAft>
                <a:spcPts val="0"/>
              </a:spcAft>
              <a:buClr>
                <a:schemeClr val="dk1"/>
              </a:buClr>
              <a:buSzPts val="9600"/>
              <a:buChar char="•"/>
              <a:defRPr sz="9600"/>
            </a:lvl4pPr>
            <a:lvl5pPr indent="-838200" lvl="4" marL="2286000" algn="l">
              <a:lnSpc>
                <a:spcPct val="90000"/>
              </a:lnSpc>
              <a:spcBef>
                <a:spcPts val="2400"/>
              </a:spcBef>
              <a:spcAft>
                <a:spcPts val="0"/>
              </a:spcAft>
              <a:buClr>
                <a:schemeClr val="dk1"/>
              </a:buClr>
              <a:buSzPts val="9600"/>
              <a:buChar char="•"/>
              <a:defRPr sz="9600"/>
            </a:lvl5pPr>
            <a:lvl6pPr indent="-838200" lvl="5" marL="2743200" algn="l">
              <a:lnSpc>
                <a:spcPct val="90000"/>
              </a:lnSpc>
              <a:spcBef>
                <a:spcPts val="2400"/>
              </a:spcBef>
              <a:spcAft>
                <a:spcPts val="0"/>
              </a:spcAft>
              <a:buClr>
                <a:schemeClr val="dk1"/>
              </a:buClr>
              <a:buSzPts val="9600"/>
              <a:buChar char="•"/>
              <a:defRPr sz="9600"/>
            </a:lvl6pPr>
            <a:lvl7pPr indent="-838200" lvl="6" marL="3200400" algn="l">
              <a:lnSpc>
                <a:spcPct val="90000"/>
              </a:lnSpc>
              <a:spcBef>
                <a:spcPts val="2400"/>
              </a:spcBef>
              <a:spcAft>
                <a:spcPts val="0"/>
              </a:spcAft>
              <a:buClr>
                <a:schemeClr val="dk1"/>
              </a:buClr>
              <a:buSzPts val="9600"/>
              <a:buChar char="•"/>
              <a:defRPr sz="9600"/>
            </a:lvl7pPr>
            <a:lvl8pPr indent="-838200" lvl="7" marL="3657600" algn="l">
              <a:lnSpc>
                <a:spcPct val="90000"/>
              </a:lnSpc>
              <a:spcBef>
                <a:spcPts val="2400"/>
              </a:spcBef>
              <a:spcAft>
                <a:spcPts val="0"/>
              </a:spcAft>
              <a:buClr>
                <a:schemeClr val="dk1"/>
              </a:buClr>
              <a:buSzPts val="9600"/>
              <a:buChar char="•"/>
              <a:defRPr sz="9600"/>
            </a:lvl8pPr>
            <a:lvl9pPr indent="-838200" lvl="8" marL="4114800" algn="l">
              <a:lnSpc>
                <a:spcPct val="90000"/>
              </a:lnSpc>
              <a:spcBef>
                <a:spcPts val="2400"/>
              </a:spcBef>
              <a:spcAft>
                <a:spcPts val="0"/>
              </a:spcAft>
              <a:buClr>
                <a:schemeClr val="dk1"/>
              </a:buClr>
              <a:buSzPts val="9600"/>
              <a:buChar char="•"/>
              <a:defRPr sz="9600"/>
            </a:lvl9pPr>
          </a:lstStyle>
          <a:p/>
        </p:txBody>
      </p:sp>
      <p:sp>
        <p:nvSpPr>
          <p:cNvPr id="57" name="Google Shape;57;p10"/>
          <p:cNvSpPr txBox="1"/>
          <p:nvPr>
            <p:ph idx="2"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58" name="Google Shape;58;p10"/>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1"/>
          <p:cNvSpPr/>
          <p:nvPr>
            <p:ph idx="2" type="pic"/>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4800"/>
              </a:spcBef>
              <a:spcAft>
                <a:spcPts val="0"/>
              </a:spcAft>
              <a:buClr>
                <a:schemeClr val="dk1"/>
              </a:buClr>
              <a:buSzPts val="15360"/>
              <a:buFont typeface="Arial"/>
              <a:buNone/>
              <a:defRPr b="0" i="0" sz="15360" u="none" cap="none" strike="noStrike">
                <a:solidFill>
                  <a:schemeClr val="dk1"/>
                </a:solidFill>
                <a:latin typeface="Calibri"/>
                <a:ea typeface="Calibri"/>
                <a:cs typeface="Calibri"/>
                <a:sym typeface="Calibri"/>
              </a:defRPr>
            </a:lvl1pPr>
            <a:lvl2pPr lvl="1" marR="0" rtl="0" algn="l">
              <a:lnSpc>
                <a:spcPct val="90000"/>
              </a:lnSpc>
              <a:spcBef>
                <a:spcPts val="2400"/>
              </a:spcBef>
              <a:spcAft>
                <a:spcPts val="0"/>
              </a:spcAft>
              <a:buClr>
                <a:schemeClr val="dk1"/>
              </a:buClr>
              <a:buSzPts val="13440"/>
              <a:buFont typeface="Arial"/>
              <a:buNone/>
              <a:defRPr b="0" i="0" sz="13439" u="none" cap="none" strike="noStrike">
                <a:solidFill>
                  <a:schemeClr val="dk1"/>
                </a:solidFill>
                <a:latin typeface="Calibri"/>
                <a:ea typeface="Calibri"/>
                <a:cs typeface="Calibri"/>
                <a:sym typeface="Calibri"/>
              </a:defRPr>
            </a:lvl2pPr>
            <a:lvl3pPr lvl="2" marR="0" rtl="0" algn="l">
              <a:lnSpc>
                <a:spcPct val="90000"/>
              </a:lnSpc>
              <a:spcBef>
                <a:spcPts val="2400"/>
              </a:spcBef>
              <a:spcAft>
                <a:spcPts val="0"/>
              </a:spcAft>
              <a:buClr>
                <a:schemeClr val="dk1"/>
              </a:buClr>
              <a:buSzPts val="11520"/>
              <a:buFont typeface="Arial"/>
              <a:buNone/>
              <a:defRPr b="0" i="0" sz="11520" u="none" cap="none" strike="noStrike">
                <a:solidFill>
                  <a:schemeClr val="dk1"/>
                </a:solidFill>
                <a:latin typeface="Calibri"/>
                <a:ea typeface="Calibri"/>
                <a:cs typeface="Calibri"/>
                <a:sym typeface="Calibri"/>
              </a:defRPr>
            </a:lvl3pPr>
            <a:lvl4pPr lvl="3"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4pPr>
            <a:lvl5pPr lvl="4"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5pPr>
            <a:lvl6pPr lvl="5"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6pPr>
            <a:lvl7pPr lvl="6"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7pPr>
            <a:lvl8pPr lvl="7"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8pPr>
            <a:lvl9pPr lvl="8"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Calibri"/>
                <a:ea typeface="Calibri"/>
                <a:cs typeface="Calibri"/>
                <a:sym typeface="Calibri"/>
              </a:defRPr>
            </a:lvl9pPr>
          </a:lstStyle>
          <a:p/>
        </p:txBody>
      </p:sp>
      <p:sp>
        <p:nvSpPr>
          <p:cNvPr id="64" name="Google Shape;64;p11"/>
          <p:cNvSpPr txBox="1"/>
          <p:nvPr>
            <p:ph idx="1"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65" name="Google Shape;65;p11"/>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1"/>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1120"/>
              <a:buFont typeface="Calibri"/>
              <a:buNone/>
              <a:defRPr b="0" i="0" sz="2112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1082040" lvl="0" marL="457200" marR="0" rtl="0" algn="l">
              <a:lnSpc>
                <a:spcPct val="90000"/>
              </a:lnSpc>
              <a:spcBef>
                <a:spcPts val="4800"/>
              </a:spcBef>
              <a:spcAft>
                <a:spcPts val="0"/>
              </a:spcAft>
              <a:buClr>
                <a:schemeClr val="dk1"/>
              </a:buClr>
              <a:buSzPts val="13440"/>
              <a:buFont typeface="Arial"/>
              <a:buChar char="•"/>
              <a:defRPr b="0" i="0" sz="13439" u="none" cap="none" strike="noStrike">
                <a:solidFill>
                  <a:schemeClr val="dk1"/>
                </a:solidFill>
                <a:latin typeface="Calibri"/>
                <a:ea typeface="Calibri"/>
                <a:cs typeface="Calibri"/>
                <a:sym typeface="Calibri"/>
              </a:defRPr>
            </a:lvl1pPr>
            <a:lvl2pPr indent="-960120" lvl="1" marL="914400" marR="0" rtl="0" algn="l">
              <a:lnSpc>
                <a:spcPct val="90000"/>
              </a:lnSpc>
              <a:spcBef>
                <a:spcPts val="2400"/>
              </a:spcBef>
              <a:spcAft>
                <a:spcPts val="0"/>
              </a:spcAft>
              <a:buClr>
                <a:schemeClr val="dk1"/>
              </a:buClr>
              <a:buSzPts val="11520"/>
              <a:buFont typeface="Arial"/>
              <a:buChar char="•"/>
              <a:defRPr b="0" i="0" sz="11520" u="none" cap="none" strike="noStrike">
                <a:solidFill>
                  <a:schemeClr val="dk1"/>
                </a:solidFill>
                <a:latin typeface="Calibri"/>
                <a:ea typeface="Calibri"/>
                <a:cs typeface="Calibri"/>
                <a:sym typeface="Calibri"/>
              </a:defRPr>
            </a:lvl2pPr>
            <a:lvl3pPr indent="-838200" lvl="2" marL="1371600" marR="0" rtl="0" algn="l">
              <a:lnSpc>
                <a:spcPct val="90000"/>
              </a:lnSpc>
              <a:spcBef>
                <a:spcPts val="240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3pPr>
            <a:lvl4pPr indent="-777239" lvl="3" marL="1828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4pPr>
            <a:lvl5pPr indent="-777239" lvl="4" marL="22860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5pPr>
            <a:lvl6pPr indent="-777239" lvl="5" marL="27432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6pPr>
            <a:lvl7pPr indent="-777239" lvl="6" marL="32004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7pPr>
            <a:lvl8pPr indent="-777239" lvl="7" marL="36576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8pPr>
            <a:lvl9pPr indent="-777240" lvl="8" marL="4114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jpg"/><Relationship Id="rId10" Type="http://schemas.openxmlformats.org/officeDocument/2006/relationships/image" Target="../media/image9.png"/><Relationship Id="rId13" Type="http://schemas.openxmlformats.org/officeDocument/2006/relationships/image" Target="../media/image2.png"/><Relationship Id="rId12"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1.png"/><Relationship Id="rId9" Type="http://schemas.openxmlformats.org/officeDocument/2006/relationships/image" Target="../media/image8.png"/><Relationship Id="rId15" Type="http://schemas.openxmlformats.org/officeDocument/2006/relationships/image" Target="../media/image12.png"/><Relationship Id="rId14" Type="http://schemas.openxmlformats.org/officeDocument/2006/relationships/image" Target="../media/image14.png"/><Relationship Id="rId17" Type="http://schemas.openxmlformats.org/officeDocument/2006/relationships/image" Target="../media/image6.png"/><Relationship Id="rId16"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5.png"/><Relationship Id="rId7" Type="http://schemas.openxmlformats.org/officeDocument/2006/relationships/image" Target="../media/image7.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21824413" y="16274534"/>
            <a:ext cx="2423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000000"/>
                </a:solidFill>
                <a:latin typeface="Times New Roman"/>
                <a:ea typeface="Times New Roman"/>
                <a:cs typeface="Times New Roman"/>
                <a:sym typeface="Times New Roman"/>
              </a:rPr>
              <a:t> </a:t>
            </a:r>
            <a:endParaRPr sz="1800">
              <a:solidFill>
                <a:schemeClr val="dk1"/>
              </a:solidFill>
              <a:latin typeface="Calibri"/>
              <a:ea typeface="Calibri"/>
              <a:cs typeface="Calibri"/>
              <a:sym typeface="Calibri"/>
            </a:endParaRPr>
          </a:p>
        </p:txBody>
      </p:sp>
      <p:sp>
        <p:nvSpPr>
          <p:cNvPr id="85" name="Google Shape;85;p1"/>
          <p:cNvSpPr/>
          <p:nvPr/>
        </p:nvSpPr>
        <p:spPr>
          <a:xfrm>
            <a:off x="0" y="0"/>
            <a:ext cx="4904509" cy="32918401"/>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86" name="Google Shape;86;p1"/>
          <p:cNvPicPr preferRelativeResize="0"/>
          <p:nvPr/>
        </p:nvPicPr>
        <p:blipFill rotWithShape="1">
          <a:blip r:embed="rId3">
            <a:alphaModFix/>
          </a:blip>
          <a:srcRect b="0" l="0" r="0" t="0"/>
          <a:stretch/>
        </p:blipFill>
        <p:spPr>
          <a:xfrm>
            <a:off x="311102" y="891970"/>
            <a:ext cx="4282303" cy="4282303"/>
          </a:xfrm>
          <a:prstGeom prst="rect">
            <a:avLst/>
          </a:prstGeom>
          <a:noFill/>
          <a:ln>
            <a:noFill/>
          </a:ln>
        </p:spPr>
      </p:pic>
      <p:pic>
        <p:nvPicPr>
          <p:cNvPr id="87" name="Google Shape;87;p1"/>
          <p:cNvPicPr preferRelativeResize="0"/>
          <p:nvPr/>
        </p:nvPicPr>
        <p:blipFill rotWithShape="1">
          <a:blip r:embed="rId4">
            <a:alphaModFix/>
          </a:blip>
          <a:srcRect b="0" l="0" r="0" t="0"/>
          <a:stretch/>
        </p:blipFill>
        <p:spPr>
          <a:xfrm>
            <a:off x="702454" y="28727400"/>
            <a:ext cx="3329057" cy="3299030"/>
          </a:xfrm>
          <a:prstGeom prst="rect">
            <a:avLst/>
          </a:prstGeom>
          <a:noFill/>
          <a:ln>
            <a:noFill/>
          </a:ln>
        </p:spPr>
      </p:pic>
      <p:sp>
        <p:nvSpPr>
          <p:cNvPr id="88" name="Google Shape;88;p1"/>
          <p:cNvSpPr/>
          <p:nvPr/>
        </p:nvSpPr>
        <p:spPr>
          <a:xfrm>
            <a:off x="6428508" y="1124962"/>
            <a:ext cx="17396557"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lang="en-US" sz="12000" cap="none">
                <a:solidFill>
                  <a:srgbClr val="00A287"/>
                </a:solidFill>
                <a:latin typeface="Arial Black"/>
                <a:ea typeface="Arial Black"/>
                <a:cs typeface="Arial Black"/>
                <a:sym typeface="Arial Black"/>
              </a:rPr>
              <a:t>Patrol Bid Scheduler</a:t>
            </a:r>
            <a:endParaRPr/>
          </a:p>
        </p:txBody>
      </p:sp>
      <p:sp>
        <p:nvSpPr>
          <p:cNvPr id="89" name="Google Shape;89;p1"/>
          <p:cNvSpPr/>
          <p:nvPr/>
        </p:nvSpPr>
        <p:spPr>
          <a:xfrm>
            <a:off x="29151597" y="1145123"/>
            <a:ext cx="13393410"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School of Computing &amp; Informational Sciences</a:t>
            </a:r>
            <a:endParaRPr/>
          </a:p>
        </p:txBody>
      </p:sp>
      <p:sp>
        <p:nvSpPr>
          <p:cNvPr id="90" name="Google Shape;90;p1"/>
          <p:cNvSpPr/>
          <p:nvPr/>
        </p:nvSpPr>
        <p:spPr>
          <a:xfrm>
            <a:off x="32791153" y="1955975"/>
            <a:ext cx="9725739" cy="86177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lang="en-US" sz="5000" cap="none">
                <a:solidFill>
                  <a:srgbClr val="00A287"/>
                </a:solidFill>
                <a:latin typeface="Arial"/>
                <a:ea typeface="Arial"/>
                <a:cs typeface="Arial"/>
                <a:sym typeface="Arial"/>
              </a:rPr>
              <a:t>Fall 2020 – Senior Project Design</a:t>
            </a:r>
            <a:endParaRPr/>
          </a:p>
        </p:txBody>
      </p:sp>
      <p:grpSp>
        <p:nvGrpSpPr>
          <p:cNvPr id="91" name="Google Shape;91;p1"/>
          <p:cNvGrpSpPr/>
          <p:nvPr/>
        </p:nvGrpSpPr>
        <p:grpSpPr>
          <a:xfrm>
            <a:off x="6409764" y="3905574"/>
            <a:ext cx="10551642" cy="7187264"/>
            <a:chOff x="6409764" y="6511636"/>
            <a:chExt cx="10551642" cy="7187264"/>
          </a:xfrm>
        </p:grpSpPr>
        <p:grpSp>
          <p:nvGrpSpPr>
            <p:cNvPr id="92" name="Google Shape;92;p1"/>
            <p:cNvGrpSpPr/>
            <p:nvPr/>
          </p:nvGrpSpPr>
          <p:grpSpPr>
            <a:xfrm>
              <a:off x="6409764" y="6511636"/>
              <a:ext cx="10551642" cy="1455934"/>
              <a:chOff x="6409764" y="6511636"/>
              <a:chExt cx="10551642" cy="1455934"/>
            </a:xfrm>
          </p:grpSpPr>
          <p:sp>
            <p:nvSpPr>
              <p:cNvPr id="93" name="Google Shape;93;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94" name="Google Shape;94;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The Problem</a:t>
                </a:r>
                <a:endParaRPr/>
              </a:p>
            </p:txBody>
          </p:sp>
        </p:grpSp>
        <p:sp>
          <p:nvSpPr>
            <p:cNvPr id="95" name="Google Shape;95;p1"/>
            <p:cNvSpPr txBox="1"/>
            <p:nvPr/>
          </p:nvSpPr>
          <p:spPr>
            <a:xfrm>
              <a:off x="6530200" y="8327467"/>
              <a:ext cx="10431206" cy="2383037"/>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The Pinecrest Police Department keeps track of their department’s minimum staffing needs through a paper-excel spreadsheet system. Though in use for quite some time, </a:t>
              </a:r>
              <a:r>
                <a:rPr b="1" lang="en-US" sz="3000" u="none">
                  <a:solidFill>
                    <a:schemeClr val="dk1"/>
                  </a:solidFill>
                  <a:latin typeface="Arial"/>
                  <a:ea typeface="Arial"/>
                  <a:cs typeface="Arial"/>
                  <a:sym typeface="Arial"/>
                </a:rPr>
                <a:t>their current system </a:t>
              </a:r>
              <a:r>
                <a:rPr b="0" lang="en-US" sz="3000" u="none">
                  <a:solidFill>
                    <a:schemeClr val="dk1"/>
                  </a:solidFill>
                  <a:latin typeface="Arial"/>
                  <a:ea typeface="Arial"/>
                  <a:cs typeface="Arial"/>
                  <a:sym typeface="Arial"/>
                </a:rPr>
                <a:t>is outdated, inefficient and hard to scale. ​</a:t>
              </a:r>
              <a:endParaRPr/>
            </a:p>
          </p:txBody>
        </p:sp>
        <p:sp>
          <p:nvSpPr>
            <p:cNvPr id="96" name="Google Shape;96;p1"/>
            <p:cNvSpPr/>
            <p:nvPr/>
          </p:nvSpPr>
          <p:spPr>
            <a:xfrm>
              <a:off x="6492712" y="1085364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Information needs to be processed in a </a:t>
              </a:r>
              <a:r>
                <a:rPr b="1" lang="en-US" sz="3000" u="none">
                  <a:solidFill>
                    <a:srgbClr val="000000"/>
                  </a:solidFill>
                  <a:latin typeface="Arial"/>
                  <a:ea typeface="Arial"/>
                  <a:cs typeface="Arial"/>
                  <a:sym typeface="Arial"/>
                </a:rPr>
                <a:t>timely</a:t>
              </a:r>
              <a:r>
                <a:rPr b="0" lang="en-US" sz="3000" u="none">
                  <a:solidFill>
                    <a:srgbClr val="000000"/>
                  </a:solidFill>
                  <a:latin typeface="Arial"/>
                  <a:ea typeface="Arial"/>
                  <a:cs typeface="Arial"/>
                  <a:sym typeface="Arial"/>
                </a:rPr>
                <a:t> manner, despite being done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97" name="Google Shape;97;p1"/>
            <p:cNvSpPr/>
            <p:nvPr/>
          </p:nvSpPr>
          <p:spPr>
            <a:xfrm>
              <a:off x="6495475" y="11997257"/>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If an officer is not responding or unavailable, the process needs to accommodate the officer, thus </a:t>
              </a:r>
              <a:r>
                <a:rPr b="1" lang="en-US" sz="3000" u="none">
                  <a:solidFill>
                    <a:srgbClr val="000000"/>
                  </a:solidFill>
                  <a:latin typeface="Arial"/>
                  <a:ea typeface="Arial"/>
                  <a:cs typeface="Arial"/>
                  <a:sym typeface="Arial"/>
                </a:rPr>
                <a:t>slowing</a:t>
              </a:r>
              <a:r>
                <a:rPr b="0" lang="en-US" sz="3000" u="none">
                  <a:solidFill>
                    <a:srgbClr val="000000"/>
                  </a:solidFill>
                  <a:latin typeface="Arial"/>
                  <a:ea typeface="Arial"/>
                  <a:cs typeface="Arial"/>
                  <a:sym typeface="Arial"/>
                </a:rPr>
                <a:t> it down.</a:t>
              </a:r>
              <a:endParaRPr/>
            </a:p>
          </p:txBody>
        </p:sp>
        <p:sp>
          <p:nvSpPr>
            <p:cNvPr id="98" name="Google Shape;98;p1"/>
            <p:cNvSpPr/>
            <p:nvPr/>
          </p:nvSpPr>
          <p:spPr>
            <a:xfrm>
              <a:off x="6492712" y="1314490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The process can </a:t>
              </a:r>
              <a:r>
                <a:rPr b="1" lang="en-US" sz="3000" u="none">
                  <a:solidFill>
                    <a:srgbClr val="000000"/>
                  </a:solidFill>
                  <a:latin typeface="Arial"/>
                  <a:ea typeface="Arial"/>
                  <a:cs typeface="Arial"/>
                  <a:sym typeface="Arial"/>
                </a:rPr>
                <a:t>easily be automated</a:t>
              </a:r>
              <a:r>
                <a:rPr b="0" lang="en-US" sz="3000" u="none">
                  <a:solidFill>
                    <a:srgbClr val="000000"/>
                  </a:solidFill>
                  <a:latin typeface="Arial"/>
                  <a:ea typeface="Arial"/>
                  <a:cs typeface="Arial"/>
                  <a:sym typeface="Arial"/>
                </a:rPr>
                <a:t>, but it is not. </a:t>
              </a:r>
              <a:endParaRPr/>
            </a:p>
          </p:txBody>
        </p:sp>
      </p:grpSp>
      <p:grpSp>
        <p:nvGrpSpPr>
          <p:cNvPr id="99" name="Google Shape;99;p1"/>
          <p:cNvGrpSpPr/>
          <p:nvPr/>
        </p:nvGrpSpPr>
        <p:grpSpPr>
          <a:xfrm>
            <a:off x="19146453" y="3850458"/>
            <a:ext cx="10570386" cy="7035442"/>
            <a:chOff x="19146453" y="6456520"/>
            <a:chExt cx="10570386" cy="7035442"/>
          </a:xfrm>
        </p:grpSpPr>
        <p:grpSp>
          <p:nvGrpSpPr>
            <p:cNvPr id="100" name="Google Shape;100;p1"/>
            <p:cNvGrpSpPr/>
            <p:nvPr/>
          </p:nvGrpSpPr>
          <p:grpSpPr>
            <a:xfrm>
              <a:off x="19146453" y="6456520"/>
              <a:ext cx="10551642" cy="1455934"/>
              <a:chOff x="6409764" y="6511636"/>
              <a:chExt cx="10551642" cy="1455934"/>
            </a:xfrm>
          </p:grpSpPr>
          <p:sp>
            <p:nvSpPr>
              <p:cNvPr id="101" name="Google Shape;101;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02" name="Google Shape;102;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Current System</a:t>
                </a:r>
                <a:endParaRPr/>
              </a:p>
            </p:txBody>
          </p:sp>
        </p:grpSp>
        <p:sp>
          <p:nvSpPr>
            <p:cNvPr id="103" name="Google Shape;103;p1"/>
            <p:cNvSpPr txBox="1"/>
            <p:nvPr/>
          </p:nvSpPr>
          <p:spPr>
            <a:xfrm>
              <a:off x="19266889"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Currently, the department utilizes a </a:t>
              </a:r>
              <a:r>
                <a:rPr b="1" lang="en-US" sz="3000" u="none">
                  <a:solidFill>
                    <a:schemeClr val="dk1"/>
                  </a:solidFill>
                  <a:latin typeface="Arial"/>
                  <a:ea typeface="Arial"/>
                  <a:cs typeface="Arial"/>
                  <a:sym typeface="Arial"/>
                </a:rPr>
                <a:t>paper-excel spreadsheet system</a:t>
              </a:r>
              <a:r>
                <a:rPr b="0" lang="en-US" sz="3000" u="none">
                  <a:solidFill>
                    <a:schemeClr val="dk1"/>
                  </a:solidFill>
                  <a:latin typeface="Arial"/>
                  <a:ea typeface="Arial"/>
                  <a:cs typeface="Arial"/>
                  <a:sym typeface="Arial"/>
                </a:rPr>
                <a:t> to track it’s staffing needs.</a:t>
              </a:r>
              <a:endParaRPr/>
            </a:p>
          </p:txBody>
        </p:sp>
        <p:sp>
          <p:nvSpPr>
            <p:cNvPr id="104" name="Google Shape;104;p1"/>
            <p:cNvSpPr/>
            <p:nvPr/>
          </p:nvSpPr>
          <p:spPr>
            <a:xfrm>
              <a:off x="19266889" y="9481255"/>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assigned sergeant oversees inputting and assigning the time slots in a schedule </a:t>
              </a:r>
              <a:r>
                <a:rPr b="1" lang="en-US" sz="3000" u="none">
                  <a:solidFill>
                    <a:srgbClr val="000000"/>
                  </a:solidFill>
                  <a:latin typeface="Arial"/>
                  <a:ea typeface="Arial"/>
                  <a:cs typeface="Arial"/>
                  <a:sym typeface="Arial"/>
                </a:rPr>
                <a:t>manually</a:t>
              </a:r>
              <a:r>
                <a:rPr b="0" lang="en-US" sz="3000" u="none">
                  <a:solidFill>
                    <a:srgbClr val="000000"/>
                  </a:solidFill>
                  <a:latin typeface="Arial"/>
                  <a:ea typeface="Arial"/>
                  <a:cs typeface="Arial"/>
                  <a:sym typeface="Arial"/>
                </a:rPr>
                <a:t>.</a:t>
              </a:r>
              <a:endParaRPr/>
            </a:p>
          </p:txBody>
        </p:sp>
        <p:sp>
          <p:nvSpPr>
            <p:cNvPr id="105" name="Google Shape;105;p1"/>
            <p:cNvSpPr/>
            <p:nvPr/>
          </p:nvSpPr>
          <p:spPr>
            <a:xfrm>
              <a:off x="19266889" y="10631938"/>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When bidding for slots begins, an officer </a:t>
              </a:r>
              <a:r>
                <a:rPr b="1" lang="en-US" sz="3000" u="none">
                  <a:solidFill>
                    <a:srgbClr val="000000"/>
                  </a:solidFill>
                  <a:latin typeface="Arial"/>
                  <a:ea typeface="Arial"/>
                  <a:cs typeface="Arial"/>
                  <a:sym typeface="Arial"/>
                </a:rPr>
                <a:t>must sign a document</a:t>
              </a:r>
              <a:r>
                <a:rPr b="0" lang="en-US" sz="3000" u="none">
                  <a:solidFill>
                    <a:srgbClr val="000000"/>
                  </a:solidFill>
                  <a:latin typeface="Arial"/>
                  <a:ea typeface="Arial"/>
                  <a:cs typeface="Arial"/>
                  <a:sym typeface="Arial"/>
                </a:rPr>
                <a:t> to confirm their selection.</a:t>
              </a:r>
              <a:endParaRPr/>
            </a:p>
          </p:txBody>
        </p:sp>
        <p:sp>
          <p:nvSpPr>
            <p:cNvPr id="106" name="Google Shape;106;p1"/>
            <p:cNvSpPr/>
            <p:nvPr/>
          </p:nvSpPr>
          <p:spPr>
            <a:xfrm>
              <a:off x="19266889" y="11782103"/>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An </a:t>
              </a:r>
              <a:r>
                <a:rPr b="1" lang="en-US" sz="3000" u="none">
                  <a:solidFill>
                    <a:srgbClr val="000000"/>
                  </a:solidFill>
                  <a:latin typeface="Arial"/>
                  <a:ea typeface="Arial"/>
                  <a:cs typeface="Arial"/>
                  <a:sym typeface="Arial"/>
                </a:rPr>
                <a:t>order</a:t>
              </a:r>
              <a:r>
                <a:rPr b="0" lang="en-US" sz="3000" u="none">
                  <a:solidFill>
                    <a:srgbClr val="000000"/>
                  </a:solidFill>
                  <a:latin typeface="Arial"/>
                  <a:ea typeface="Arial"/>
                  <a:cs typeface="Arial"/>
                  <a:sym typeface="Arial"/>
                </a:rPr>
                <a:t> determining which officer selects first exists. </a:t>
              </a:r>
              <a:endParaRPr/>
            </a:p>
          </p:txBody>
        </p:sp>
        <p:sp>
          <p:nvSpPr>
            <p:cNvPr id="107" name="Google Shape;107;p1"/>
            <p:cNvSpPr/>
            <p:nvPr/>
          </p:nvSpPr>
          <p:spPr>
            <a:xfrm>
              <a:off x="19796194" y="12476299"/>
              <a:ext cx="9883157"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Courier New"/>
                <a:buChar char="o"/>
              </a:pPr>
              <a:r>
                <a:rPr b="0" lang="en-US" sz="3000" u="none">
                  <a:solidFill>
                    <a:srgbClr val="000000"/>
                  </a:solidFill>
                  <a:latin typeface="Arial"/>
                  <a:ea typeface="Arial"/>
                  <a:cs typeface="Arial"/>
                  <a:sym typeface="Arial"/>
                </a:rPr>
                <a:t>If an officer is not present to sign, the sergeant will have </a:t>
              </a:r>
              <a:r>
                <a:rPr b="1" lang="en-US" sz="3000" u="none">
                  <a:solidFill>
                    <a:srgbClr val="000000"/>
                  </a:solidFill>
                  <a:latin typeface="Arial"/>
                  <a:ea typeface="Arial"/>
                  <a:cs typeface="Arial"/>
                  <a:sym typeface="Arial"/>
                </a:rPr>
                <a:t>to chase </a:t>
              </a:r>
              <a:r>
                <a:rPr b="0" lang="en-US" sz="3000" u="none">
                  <a:solidFill>
                    <a:srgbClr val="000000"/>
                  </a:solidFill>
                  <a:latin typeface="Arial"/>
                  <a:ea typeface="Arial"/>
                  <a:cs typeface="Arial"/>
                  <a:sym typeface="Arial"/>
                </a:rPr>
                <a:t>the absent officer down.</a:t>
              </a:r>
              <a:endParaRPr/>
            </a:p>
          </p:txBody>
        </p:sp>
      </p:grpSp>
      <p:grpSp>
        <p:nvGrpSpPr>
          <p:cNvPr id="108" name="Google Shape;108;p1"/>
          <p:cNvGrpSpPr/>
          <p:nvPr/>
        </p:nvGrpSpPr>
        <p:grpSpPr>
          <a:xfrm>
            <a:off x="31845655" y="3846542"/>
            <a:ext cx="10699352" cy="7110676"/>
            <a:chOff x="31845655" y="6452604"/>
            <a:chExt cx="10699352" cy="7110676"/>
          </a:xfrm>
        </p:grpSpPr>
        <p:grpSp>
          <p:nvGrpSpPr>
            <p:cNvPr id="109" name="Google Shape;109;p1"/>
            <p:cNvGrpSpPr/>
            <p:nvPr/>
          </p:nvGrpSpPr>
          <p:grpSpPr>
            <a:xfrm>
              <a:off x="31845655" y="6452604"/>
              <a:ext cx="10551642" cy="1455934"/>
              <a:chOff x="6409764" y="6511636"/>
              <a:chExt cx="10551642" cy="1455934"/>
            </a:xfrm>
          </p:grpSpPr>
          <p:sp>
            <p:nvSpPr>
              <p:cNvPr id="110" name="Google Shape;110;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11" name="Google Shape;111;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Solution</a:t>
                </a:r>
                <a:endParaRPr/>
              </a:p>
            </p:txBody>
          </p:sp>
        </p:grpSp>
        <p:sp>
          <p:nvSpPr>
            <p:cNvPr id="112" name="Google Shape;112;p1"/>
            <p:cNvSpPr txBox="1"/>
            <p:nvPr/>
          </p:nvSpPr>
          <p:spPr>
            <a:xfrm>
              <a:off x="32095056" y="8336618"/>
              <a:ext cx="10431206" cy="99804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chemeClr val="dk1"/>
                </a:buClr>
                <a:buSzPts val="3000"/>
                <a:buFont typeface="Arial"/>
                <a:buNone/>
              </a:pPr>
              <a:r>
                <a:rPr b="0" lang="en-US" sz="3000" u="none">
                  <a:solidFill>
                    <a:schemeClr val="dk1"/>
                  </a:solidFill>
                  <a:latin typeface="Arial"/>
                  <a:ea typeface="Arial"/>
                  <a:cs typeface="Arial"/>
                  <a:sym typeface="Arial"/>
                </a:rPr>
                <a:t>To solve this predicament, we created a </a:t>
              </a:r>
              <a:r>
                <a:rPr b="1" lang="en-US" sz="3000" u="none">
                  <a:solidFill>
                    <a:schemeClr val="dk1"/>
                  </a:solidFill>
                  <a:latin typeface="Arial"/>
                  <a:ea typeface="Arial"/>
                  <a:cs typeface="Arial"/>
                  <a:sym typeface="Arial"/>
                </a:rPr>
                <a:t>user-friendly</a:t>
              </a:r>
              <a:r>
                <a:rPr b="0" lang="en-US" sz="3000" u="none">
                  <a:solidFill>
                    <a:schemeClr val="dk1"/>
                  </a:solidFill>
                  <a:latin typeface="Arial"/>
                  <a:ea typeface="Arial"/>
                  <a:cs typeface="Arial"/>
                  <a:sym typeface="Arial"/>
                </a:rPr>
                <a:t>, responsive dashboard. The goals of the dashboards are to…</a:t>
              </a:r>
              <a:endParaRPr/>
            </a:p>
          </p:txBody>
        </p:sp>
        <p:sp>
          <p:nvSpPr>
            <p:cNvPr id="113" name="Google Shape;113;p1"/>
            <p:cNvSpPr/>
            <p:nvPr/>
          </p:nvSpPr>
          <p:spPr>
            <a:xfrm>
              <a:off x="32051700" y="9475521"/>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Automate the current schedule bidding process and make it easier to view an officer’s current shifts</a:t>
              </a:r>
              <a:endParaRPr/>
            </a:p>
          </p:txBody>
        </p:sp>
        <p:sp>
          <p:nvSpPr>
            <p:cNvPr id="114" name="Google Shape;114;p1"/>
            <p:cNvSpPr/>
            <p:nvPr/>
          </p:nvSpPr>
          <p:spPr>
            <a:xfrm>
              <a:off x="32051700" y="10649544"/>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an admin to create, edit or delete positions, schedules, shifts, skills, time slots and users</a:t>
              </a:r>
              <a:endParaRPr/>
            </a:p>
          </p:txBody>
        </p:sp>
        <p:sp>
          <p:nvSpPr>
            <p:cNvPr id="115" name="Google Shape;115;p1"/>
            <p:cNvSpPr/>
            <p:nvPr/>
          </p:nvSpPr>
          <p:spPr>
            <a:xfrm>
              <a:off x="32066941" y="11828269"/>
              <a:ext cx="10449950" cy="1015663"/>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Allow a user to view their upcoming shifts as well as their information in the database</a:t>
              </a:r>
              <a:endParaRPr/>
            </a:p>
          </p:txBody>
        </p:sp>
        <p:sp>
          <p:nvSpPr>
            <p:cNvPr id="116" name="Google Shape;116;p1"/>
            <p:cNvSpPr/>
            <p:nvPr/>
          </p:nvSpPr>
          <p:spPr>
            <a:xfrm>
              <a:off x="32095056" y="13009282"/>
              <a:ext cx="10449950" cy="553998"/>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b="0" lang="en-US" sz="3000" u="none">
                  <a:solidFill>
                    <a:srgbClr val="000000"/>
                  </a:solidFill>
                  <a:latin typeface="Arial"/>
                  <a:ea typeface="Arial"/>
                  <a:cs typeface="Arial"/>
                  <a:sym typeface="Arial"/>
                </a:rPr>
                <a:t>Provide read-only access to dispatchers</a:t>
              </a:r>
              <a:endParaRPr/>
            </a:p>
          </p:txBody>
        </p:sp>
      </p:grpSp>
      <p:grpSp>
        <p:nvGrpSpPr>
          <p:cNvPr id="117" name="Google Shape;117;p1"/>
          <p:cNvGrpSpPr/>
          <p:nvPr/>
        </p:nvGrpSpPr>
        <p:grpSpPr>
          <a:xfrm>
            <a:off x="6428395" y="11263443"/>
            <a:ext cx="10551744" cy="10778233"/>
            <a:chOff x="6391020" y="14617688"/>
            <a:chExt cx="10551744" cy="10778233"/>
          </a:xfrm>
        </p:grpSpPr>
        <p:grpSp>
          <p:nvGrpSpPr>
            <p:cNvPr id="118" name="Google Shape;118;p1"/>
            <p:cNvGrpSpPr/>
            <p:nvPr/>
          </p:nvGrpSpPr>
          <p:grpSpPr>
            <a:xfrm>
              <a:off x="6391020" y="14617688"/>
              <a:ext cx="10551744" cy="1455900"/>
              <a:chOff x="6409764" y="6511636"/>
              <a:chExt cx="10551744" cy="1455900"/>
            </a:xfrm>
          </p:grpSpPr>
          <p:sp>
            <p:nvSpPr>
              <p:cNvPr id="119" name="Google Shape;119;p1"/>
              <p:cNvSpPr/>
              <p:nvPr/>
            </p:nvSpPr>
            <p:spPr>
              <a:xfrm>
                <a:off x="6428508" y="6511636"/>
                <a:ext cx="10533000" cy="1455900"/>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20" name="Google Shape;120;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500">
                    <a:solidFill>
                      <a:schemeClr val="lt1"/>
                    </a:solidFill>
                    <a:latin typeface="Arial Black"/>
                    <a:ea typeface="Arial Black"/>
                    <a:cs typeface="Arial Black"/>
                    <a:sym typeface="Arial Black"/>
                  </a:rPr>
                  <a:t>Our Object Design</a:t>
                </a:r>
                <a:endParaRPr b="0" sz="5500" cap="none">
                  <a:solidFill>
                    <a:schemeClr val="lt1"/>
                  </a:solidFill>
                  <a:latin typeface="Arial Black"/>
                  <a:ea typeface="Arial Black"/>
                  <a:cs typeface="Arial Black"/>
                  <a:sym typeface="Arial Black"/>
                </a:endParaRPr>
              </a:p>
            </p:txBody>
          </p:sp>
        </p:grpSp>
        <p:pic>
          <p:nvPicPr>
            <p:cNvPr descr="A close up of a map&#10;&#10;Description automatically generated" id="121" name="Google Shape;121;p1"/>
            <p:cNvPicPr preferRelativeResize="0"/>
            <p:nvPr/>
          </p:nvPicPr>
          <p:blipFill rotWithShape="1">
            <a:blip r:embed="rId5">
              <a:alphaModFix/>
            </a:blip>
            <a:srcRect b="0" l="0" r="0" t="7370"/>
            <a:stretch/>
          </p:blipFill>
          <p:spPr>
            <a:xfrm>
              <a:off x="6567540" y="16530548"/>
              <a:ext cx="10225308" cy="7026549"/>
            </a:xfrm>
            <a:prstGeom prst="rect">
              <a:avLst/>
            </a:prstGeom>
            <a:noFill/>
            <a:ln>
              <a:noFill/>
            </a:ln>
          </p:spPr>
        </p:pic>
        <p:sp>
          <p:nvSpPr>
            <p:cNvPr id="122" name="Google Shape;122;p1"/>
            <p:cNvSpPr/>
            <p:nvPr/>
          </p:nvSpPr>
          <p:spPr>
            <a:xfrm>
              <a:off x="6428508" y="23918594"/>
              <a:ext cx="10170555"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000" u="none">
                  <a:solidFill>
                    <a:srgbClr val="004237"/>
                  </a:solidFill>
                  <a:latin typeface="Arial"/>
                  <a:ea typeface="Arial"/>
                  <a:cs typeface="Arial"/>
                  <a:sym typeface="Arial"/>
                </a:rPr>
                <a:t>Figure 1 </a:t>
              </a:r>
              <a:r>
                <a:rPr b="0" lang="en-US" sz="3000" u="none">
                  <a:solidFill>
                    <a:srgbClr val="004237"/>
                  </a:solidFill>
                  <a:latin typeface="Arial"/>
                  <a:ea typeface="Arial"/>
                  <a:cs typeface="Arial"/>
                  <a:sym typeface="Arial"/>
                </a:rPr>
                <a:t>: A general use-case diagram for our entire application. The main functionality of our application can be seen here.</a:t>
              </a:r>
              <a:endParaRPr b="0" sz="3000" u="none">
                <a:solidFill>
                  <a:srgbClr val="004237"/>
                </a:solidFill>
                <a:latin typeface="Arial"/>
                <a:ea typeface="Arial"/>
                <a:cs typeface="Arial"/>
                <a:sym typeface="Arial"/>
              </a:endParaRPr>
            </a:p>
            <a:p>
              <a:pPr indent="0" lvl="0" marL="0" marR="0" rtl="0" algn="just">
                <a:spcBef>
                  <a:spcPts val="0"/>
                </a:spcBef>
                <a:spcAft>
                  <a:spcPts val="0"/>
                </a:spcAft>
                <a:buNone/>
              </a:pPr>
              <a:r>
                <a:rPr lang="en-US" sz="3000">
                  <a:solidFill>
                    <a:srgbClr val="004237"/>
                  </a:solidFill>
                </a:rPr>
                <a:t>My testing contributions ensure that the frontend is maintainable for any future development.</a:t>
              </a:r>
              <a:endParaRPr sz="3000">
                <a:solidFill>
                  <a:srgbClr val="004237"/>
                </a:solidFill>
              </a:endParaRPr>
            </a:p>
          </p:txBody>
        </p:sp>
      </p:grpSp>
      <p:grpSp>
        <p:nvGrpSpPr>
          <p:cNvPr id="123" name="Google Shape;123;p1"/>
          <p:cNvGrpSpPr/>
          <p:nvPr/>
        </p:nvGrpSpPr>
        <p:grpSpPr>
          <a:xfrm>
            <a:off x="19127709" y="11624661"/>
            <a:ext cx="10551642" cy="10775472"/>
            <a:chOff x="19127709" y="14562572"/>
            <a:chExt cx="10551642" cy="10775472"/>
          </a:xfrm>
        </p:grpSpPr>
        <p:grpSp>
          <p:nvGrpSpPr>
            <p:cNvPr id="124" name="Google Shape;124;p1"/>
            <p:cNvGrpSpPr/>
            <p:nvPr/>
          </p:nvGrpSpPr>
          <p:grpSpPr>
            <a:xfrm>
              <a:off x="19127709" y="14562572"/>
              <a:ext cx="10551642" cy="1455934"/>
              <a:chOff x="6409764" y="6511636"/>
              <a:chExt cx="10551642" cy="1455934"/>
            </a:xfrm>
          </p:grpSpPr>
          <p:sp>
            <p:nvSpPr>
              <p:cNvPr id="125" name="Google Shape;12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26" name="Google Shape;12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Our System Design</a:t>
                </a:r>
                <a:endParaRPr/>
              </a:p>
            </p:txBody>
          </p:sp>
        </p:grpSp>
        <p:sp>
          <p:nvSpPr>
            <p:cNvPr id="127" name="Google Shape;127;p1"/>
            <p:cNvSpPr/>
            <p:nvPr/>
          </p:nvSpPr>
          <p:spPr>
            <a:xfrm>
              <a:off x="24703538" y="21092231"/>
              <a:ext cx="4259207"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Our Frontend</a:t>
              </a:r>
              <a:endParaRPr b="0" sz="1000" u="none">
                <a:solidFill>
                  <a:srgbClr val="004237"/>
                </a:solidFill>
                <a:latin typeface="Arial Black"/>
                <a:ea typeface="Arial Black"/>
                <a:cs typeface="Arial Black"/>
                <a:sym typeface="Arial Black"/>
              </a:endParaRPr>
            </a:p>
          </p:txBody>
        </p:sp>
        <p:cxnSp>
          <p:nvCxnSpPr>
            <p:cNvPr id="128" name="Google Shape;128;p1"/>
            <p:cNvCxnSpPr/>
            <p:nvPr/>
          </p:nvCxnSpPr>
          <p:spPr>
            <a:xfrm flipH="1">
              <a:off x="22839507" y="20909198"/>
              <a:ext cx="426863" cy="829683"/>
            </a:xfrm>
            <a:prstGeom prst="straightConnector1">
              <a:avLst/>
            </a:prstGeom>
            <a:noFill/>
            <a:ln cap="flat" cmpd="sng" w="76200">
              <a:solidFill>
                <a:srgbClr val="004237"/>
              </a:solidFill>
              <a:prstDash val="solid"/>
              <a:miter lim="800000"/>
              <a:headEnd len="sm" w="sm" type="none"/>
              <a:tailEnd len="med" w="med" type="triangle"/>
            </a:ln>
          </p:spPr>
        </p:cxnSp>
        <p:grpSp>
          <p:nvGrpSpPr>
            <p:cNvPr id="129" name="Google Shape;129;p1"/>
            <p:cNvGrpSpPr/>
            <p:nvPr/>
          </p:nvGrpSpPr>
          <p:grpSpPr>
            <a:xfrm>
              <a:off x="19972226" y="21977010"/>
              <a:ext cx="8336413" cy="3361034"/>
              <a:chOff x="22699072" y="24537411"/>
              <a:chExt cx="8336413" cy="3361034"/>
            </a:xfrm>
          </p:grpSpPr>
          <p:sp>
            <p:nvSpPr>
              <p:cNvPr id="130" name="Google Shape;130;p1"/>
              <p:cNvSpPr/>
              <p:nvPr/>
            </p:nvSpPr>
            <p:spPr>
              <a:xfrm>
                <a:off x="23074172" y="24537411"/>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React (web framework) - Wikipedia" id="131" name="Google Shape;131;p1"/>
              <p:cNvPicPr preferRelativeResize="0"/>
              <p:nvPr/>
            </p:nvPicPr>
            <p:blipFill rotWithShape="1">
              <a:blip r:embed="rId6">
                <a:alphaModFix/>
              </a:blip>
              <a:srcRect b="0" l="0" r="0" t="0"/>
              <a:stretch/>
            </p:blipFill>
            <p:spPr>
              <a:xfrm>
                <a:off x="22699072" y="24680245"/>
                <a:ext cx="4395383" cy="3106177"/>
              </a:xfrm>
              <a:prstGeom prst="rect">
                <a:avLst/>
              </a:prstGeom>
              <a:noFill/>
              <a:ln>
                <a:noFill/>
              </a:ln>
            </p:spPr>
          </p:pic>
          <p:pic>
            <p:nvPicPr>
              <p:cNvPr id="132" name="Google Shape;132;p1"/>
              <p:cNvPicPr preferRelativeResize="0"/>
              <p:nvPr/>
            </p:nvPicPr>
            <p:blipFill rotWithShape="1">
              <a:blip r:embed="rId7">
                <a:alphaModFix/>
              </a:blip>
              <a:srcRect b="0" l="0" r="0" t="0"/>
              <a:stretch/>
            </p:blipFill>
            <p:spPr>
              <a:xfrm>
                <a:off x="29125947" y="25081581"/>
                <a:ext cx="1216387" cy="969055"/>
              </a:xfrm>
              <a:prstGeom prst="rect">
                <a:avLst/>
              </a:prstGeom>
              <a:noFill/>
              <a:ln>
                <a:noFill/>
              </a:ln>
            </p:spPr>
          </p:pic>
          <p:pic>
            <p:nvPicPr>
              <p:cNvPr descr="Typescript Icon of Flat style - Available in SVG, PNG, EPS, AI ..." id="133" name="Google Shape;133;p1"/>
              <p:cNvPicPr preferRelativeResize="0"/>
              <p:nvPr/>
            </p:nvPicPr>
            <p:blipFill rotWithShape="1">
              <a:blip r:embed="rId8">
                <a:alphaModFix/>
              </a:blip>
              <a:srcRect b="0" l="0" r="0" t="0"/>
              <a:stretch/>
            </p:blipFill>
            <p:spPr>
              <a:xfrm>
                <a:off x="27120384" y="24978152"/>
                <a:ext cx="1099577" cy="1099577"/>
              </a:xfrm>
              <a:prstGeom prst="rect">
                <a:avLst/>
              </a:prstGeom>
              <a:noFill/>
              <a:ln>
                <a:noFill/>
              </a:ln>
            </p:spPr>
          </p:pic>
          <p:pic>
            <p:nvPicPr>
              <p:cNvPr id="134" name="Google Shape;134;p1"/>
              <p:cNvPicPr preferRelativeResize="0"/>
              <p:nvPr/>
            </p:nvPicPr>
            <p:blipFill rotWithShape="1">
              <a:blip r:embed="rId9">
                <a:alphaModFix/>
              </a:blip>
              <a:srcRect b="0" l="0" r="0" t="0"/>
              <a:stretch/>
            </p:blipFill>
            <p:spPr>
              <a:xfrm>
                <a:off x="27973381" y="26240403"/>
                <a:ext cx="1760761" cy="1377006"/>
              </a:xfrm>
              <a:prstGeom prst="rect">
                <a:avLst/>
              </a:prstGeom>
              <a:noFill/>
              <a:ln>
                <a:noFill/>
              </a:ln>
            </p:spPr>
          </p:pic>
        </p:grpSp>
        <p:grpSp>
          <p:nvGrpSpPr>
            <p:cNvPr id="135" name="Google Shape;135;p1"/>
            <p:cNvGrpSpPr/>
            <p:nvPr/>
          </p:nvGrpSpPr>
          <p:grpSpPr>
            <a:xfrm>
              <a:off x="20347327" y="16531013"/>
              <a:ext cx="8735080" cy="4202565"/>
              <a:chOff x="20347327" y="16531013"/>
              <a:chExt cx="8735080" cy="4202565"/>
            </a:xfrm>
          </p:grpSpPr>
          <p:sp>
            <p:nvSpPr>
              <p:cNvPr id="136" name="Google Shape;136;p1"/>
              <p:cNvSpPr/>
              <p:nvPr/>
            </p:nvSpPr>
            <p:spPr>
              <a:xfrm>
                <a:off x="20347327" y="17372544"/>
                <a:ext cx="7961313" cy="3361034"/>
              </a:xfrm>
              <a:prstGeom prst="rect">
                <a:avLst/>
              </a:prstGeom>
              <a:noFill/>
              <a:ln cap="flat" cmpd="sng" w="76200">
                <a:solidFill>
                  <a:srgbClr val="00B49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logo&#10;&#10;Description automatically generated" id="137" name="Google Shape;137;p1"/>
              <p:cNvPicPr preferRelativeResize="0"/>
              <p:nvPr/>
            </p:nvPicPr>
            <p:blipFill rotWithShape="1">
              <a:blip r:embed="rId10">
                <a:alphaModFix/>
              </a:blip>
              <a:srcRect b="11573" l="6889" r="7555" t="10997"/>
              <a:stretch/>
            </p:blipFill>
            <p:spPr>
              <a:xfrm>
                <a:off x="20547353" y="16579244"/>
                <a:ext cx="3072389" cy="1337120"/>
              </a:xfrm>
              <a:prstGeom prst="rect">
                <a:avLst/>
              </a:prstGeom>
              <a:noFill/>
              <a:ln>
                <a:noFill/>
              </a:ln>
            </p:spPr>
          </p:pic>
          <p:sp>
            <p:nvSpPr>
              <p:cNvPr id="138" name="Google Shape;138;p1"/>
              <p:cNvSpPr/>
              <p:nvPr/>
            </p:nvSpPr>
            <p:spPr>
              <a:xfrm>
                <a:off x="24736273" y="16531013"/>
                <a:ext cx="4346133"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3600" u="none">
                    <a:solidFill>
                      <a:srgbClr val="004237"/>
                    </a:solidFill>
                    <a:latin typeface="Arial Black"/>
                    <a:ea typeface="Arial Black"/>
                    <a:cs typeface="Arial Black"/>
                    <a:sym typeface="Arial Black"/>
                  </a:rPr>
                  <a:t>Our Backend</a:t>
                </a:r>
                <a:endParaRPr b="0" sz="1000" u="none">
                  <a:solidFill>
                    <a:srgbClr val="004237"/>
                  </a:solidFill>
                  <a:latin typeface="Arial Black"/>
                  <a:ea typeface="Arial Black"/>
                  <a:cs typeface="Arial Black"/>
                  <a:sym typeface="Arial Black"/>
                </a:endParaRPr>
              </a:p>
            </p:txBody>
          </p:sp>
          <p:pic>
            <p:nvPicPr>
              <p:cNvPr descr="Rust Programming Language" id="139" name="Google Shape;139;p1"/>
              <p:cNvPicPr preferRelativeResize="0"/>
              <p:nvPr/>
            </p:nvPicPr>
            <p:blipFill rotWithShape="1">
              <a:blip r:embed="rId11">
                <a:alphaModFix/>
              </a:blip>
              <a:srcRect b="0" l="0" r="0" t="0"/>
              <a:stretch/>
            </p:blipFill>
            <p:spPr>
              <a:xfrm>
                <a:off x="20642263" y="18497605"/>
                <a:ext cx="3938014" cy="1969007"/>
              </a:xfrm>
              <a:prstGeom prst="rect">
                <a:avLst/>
              </a:prstGeom>
              <a:noFill/>
              <a:ln>
                <a:noFill/>
              </a:ln>
            </p:spPr>
          </p:pic>
          <p:pic>
            <p:nvPicPr>
              <p:cNvPr descr="rocket - Rust" id="140" name="Google Shape;140;p1"/>
              <p:cNvPicPr preferRelativeResize="0"/>
              <p:nvPr/>
            </p:nvPicPr>
            <p:blipFill rotWithShape="1">
              <a:blip r:embed="rId12">
                <a:alphaModFix/>
              </a:blip>
              <a:srcRect b="0" l="0" r="0" t="0"/>
              <a:stretch/>
            </p:blipFill>
            <p:spPr>
              <a:xfrm>
                <a:off x="25035580" y="19354566"/>
                <a:ext cx="950888" cy="950888"/>
              </a:xfrm>
              <a:prstGeom prst="rect">
                <a:avLst/>
              </a:prstGeom>
              <a:noFill/>
              <a:ln>
                <a:noFill/>
              </a:ln>
            </p:spPr>
          </p:pic>
          <p:pic>
            <p:nvPicPr>
              <p:cNvPr descr="diesel - crates.io: Rust Package Registry" id="141" name="Google Shape;141;p1"/>
              <p:cNvPicPr preferRelativeResize="0"/>
              <p:nvPr/>
            </p:nvPicPr>
            <p:blipFill rotWithShape="1">
              <a:blip r:embed="rId13">
                <a:alphaModFix/>
              </a:blip>
              <a:srcRect b="0" l="0" r="0" t="0"/>
              <a:stretch/>
            </p:blipFill>
            <p:spPr>
              <a:xfrm>
                <a:off x="26599356" y="19115691"/>
                <a:ext cx="981354" cy="1275761"/>
              </a:xfrm>
              <a:prstGeom prst="rect">
                <a:avLst/>
              </a:prstGeom>
              <a:noFill/>
              <a:ln>
                <a:noFill/>
              </a:ln>
            </p:spPr>
          </p:pic>
          <p:pic>
            <p:nvPicPr>
              <p:cNvPr descr="Mailserver: PostgreSQL Configuration - Part 3 - Devin's Tech Blog" id="142" name="Google Shape;142;p1"/>
              <p:cNvPicPr preferRelativeResize="0"/>
              <p:nvPr/>
            </p:nvPicPr>
            <p:blipFill rotWithShape="1">
              <a:blip r:embed="rId14">
                <a:alphaModFix/>
              </a:blip>
              <a:srcRect b="0" l="0" r="0" t="0"/>
              <a:stretch/>
            </p:blipFill>
            <p:spPr>
              <a:xfrm>
                <a:off x="24545764" y="17564013"/>
                <a:ext cx="3162300" cy="1447800"/>
              </a:xfrm>
              <a:prstGeom prst="rect">
                <a:avLst/>
              </a:prstGeom>
              <a:noFill/>
              <a:ln>
                <a:noFill/>
              </a:ln>
            </p:spPr>
          </p:pic>
        </p:grpSp>
      </p:grpSp>
      <p:grpSp>
        <p:nvGrpSpPr>
          <p:cNvPr id="143" name="Google Shape;143;p1"/>
          <p:cNvGrpSpPr/>
          <p:nvPr/>
        </p:nvGrpSpPr>
        <p:grpSpPr>
          <a:xfrm>
            <a:off x="31826911" y="11593036"/>
            <a:ext cx="10551642" cy="11049898"/>
            <a:chOff x="31826911" y="14558656"/>
            <a:chExt cx="10551642" cy="11049898"/>
          </a:xfrm>
        </p:grpSpPr>
        <p:grpSp>
          <p:nvGrpSpPr>
            <p:cNvPr id="144" name="Google Shape;144;p1"/>
            <p:cNvGrpSpPr/>
            <p:nvPr/>
          </p:nvGrpSpPr>
          <p:grpSpPr>
            <a:xfrm>
              <a:off x="31826911" y="14558656"/>
              <a:ext cx="10551642" cy="1455934"/>
              <a:chOff x="6409764" y="6511636"/>
              <a:chExt cx="10551642" cy="1455934"/>
            </a:xfrm>
          </p:grpSpPr>
          <p:sp>
            <p:nvSpPr>
              <p:cNvPr id="145" name="Google Shape;14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46" name="Google Shape;14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Verification</a:t>
                </a:r>
                <a:endParaRPr/>
              </a:p>
            </p:txBody>
          </p:sp>
        </p:grpSp>
        <p:sp>
          <p:nvSpPr>
            <p:cNvPr id="147" name="Google Shape;147;p1"/>
            <p:cNvSpPr/>
            <p:nvPr/>
          </p:nvSpPr>
          <p:spPr>
            <a:xfrm>
              <a:off x="35745650" y="16672738"/>
              <a:ext cx="6396172" cy="193899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backend</a:t>
              </a:r>
              <a:r>
                <a:rPr b="0" lang="en-US" sz="3000" u="none">
                  <a:solidFill>
                    <a:srgbClr val="004237"/>
                  </a:solidFill>
                  <a:latin typeface="Arial"/>
                  <a:ea typeface="Arial"/>
                  <a:cs typeface="Arial"/>
                  <a:sym typeface="Arial"/>
                </a:rPr>
                <a:t> components, such as the API, were tested using the built-in </a:t>
              </a:r>
              <a:r>
                <a:rPr b="1" lang="en-US" sz="3000" u="none">
                  <a:solidFill>
                    <a:srgbClr val="004237"/>
                  </a:solidFill>
                  <a:latin typeface="Arial"/>
                  <a:ea typeface="Arial"/>
                  <a:cs typeface="Arial"/>
                  <a:sym typeface="Arial"/>
                </a:rPr>
                <a:t>Rust testing system</a:t>
              </a:r>
              <a:r>
                <a:rPr b="0" lang="en-US" sz="3000" u="none">
                  <a:solidFill>
                    <a:srgbClr val="004237"/>
                  </a:solidFill>
                  <a:latin typeface="Arial"/>
                  <a:ea typeface="Arial"/>
                  <a:cs typeface="Arial"/>
                  <a:sym typeface="Arial"/>
                </a:rPr>
                <a:t>. The testing coverage about 95%.</a:t>
              </a:r>
              <a:endParaRPr/>
            </a:p>
          </p:txBody>
        </p:sp>
        <p:pic>
          <p:nvPicPr>
            <p:cNvPr descr="Rust (programming language) - Wikipedia" id="148" name="Google Shape;148;p1"/>
            <p:cNvPicPr preferRelativeResize="0"/>
            <p:nvPr/>
          </p:nvPicPr>
          <p:blipFill rotWithShape="1">
            <a:blip r:embed="rId15">
              <a:alphaModFix/>
            </a:blip>
            <a:srcRect b="0" l="0" r="0" t="0"/>
            <a:stretch/>
          </p:blipFill>
          <p:spPr>
            <a:xfrm>
              <a:off x="32188753" y="16531114"/>
              <a:ext cx="3290843" cy="2198882"/>
            </a:xfrm>
            <a:prstGeom prst="rect">
              <a:avLst/>
            </a:prstGeom>
            <a:noFill/>
            <a:ln>
              <a:noFill/>
            </a:ln>
          </p:spPr>
        </p:pic>
        <p:sp>
          <p:nvSpPr>
            <p:cNvPr id="149" name="Google Shape;149;p1"/>
            <p:cNvSpPr/>
            <p:nvPr/>
          </p:nvSpPr>
          <p:spPr>
            <a:xfrm>
              <a:off x="35777381" y="19637870"/>
              <a:ext cx="6396172" cy="193899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frontend</a:t>
              </a:r>
              <a:r>
                <a:rPr b="0" lang="en-US" sz="3000" u="none">
                  <a:solidFill>
                    <a:srgbClr val="004237"/>
                  </a:solidFill>
                  <a:latin typeface="Arial"/>
                  <a:ea typeface="Arial"/>
                  <a:cs typeface="Arial"/>
                  <a:sym typeface="Arial"/>
                </a:rPr>
                <a:t> components were tested using </a:t>
              </a:r>
              <a:r>
                <a:rPr b="1" lang="en-US" sz="3000" u="none">
                  <a:solidFill>
                    <a:srgbClr val="004237"/>
                  </a:solidFill>
                  <a:latin typeface="Arial"/>
                  <a:ea typeface="Arial"/>
                  <a:cs typeface="Arial"/>
                  <a:sym typeface="Arial"/>
                </a:rPr>
                <a:t>Jest </a:t>
              </a:r>
              <a:r>
                <a:rPr b="0" lang="en-US" sz="3000" u="none">
                  <a:solidFill>
                    <a:srgbClr val="004237"/>
                  </a:solidFill>
                  <a:latin typeface="Arial"/>
                  <a:ea typeface="Arial"/>
                  <a:cs typeface="Arial"/>
                  <a:sym typeface="Arial"/>
                </a:rPr>
                <a:t>and</a:t>
              </a:r>
              <a:r>
                <a:rPr b="1" lang="en-US" sz="3000" u="none">
                  <a:solidFill>
                    <a:srgbClr val="004237"/>
                  </a:solidFill>
                  <a:latin typeface="Arial"/>
                  <a:ea typeface="Arial"/>
                  <a:cs typeface="Arial"/>
                  <a:sym typeface="Arial"/>
                </a:rPr>
                <a:t> React’s </a:t>
              </a:r>
              <a:r>
                <a:rPr b="0" lang="en-US" sz="3000" u="none">
                  <a:solidFill>
                    <a:srgbClr val="004237"/>
                  </a:solidFill>
                  <a:latin typeface="Arial"/>
                  <a:ea typeface="Arial"/>
                  <a:cs typeface="Arial"/>
                  <a:sym typeface="Arial"/>
                </a:rPr>
                <a:t>new testing utilities. The testing coverage is about 90%.</a:t>
              </a:r>
              <a:endParaRPr/>
            </a:p>
          </p:txBody>
        </p:sp>
        <p:pic>
          <p:nvPicPr>
            <p:cNvPr id="150" name="Google Shape;150;p1"/>
            <p:cNvPicPr preferRelativeResize="0"/>
            <p:nvPr/>
          </p:nvPicPr>
          <p:blipFill rotWithShape="1">
            <a:blip r:embed="rId16">
              <a:alphaModFix/>
            </a:blip>
            <a:srcRect b="0" l="0" r="0" t="0"/>
            <a:stretch/>
          </p:blipFill>
          <p:spPr>
            <a:xfrm>
              <a:off x="32688234" y="19545814"/>
              <a:ext cx="2063345" cy="2275748"/>
            </a:xfrm>
            <a:prstGeom prst="rect">
              <a:avLst/>
            </a:prstGeom>
            <a:noFill/>
            <a:ln>
              <a:noFill/>
            </a:ln>
          </p:spPr>
        </p:pic>
        <p:sp>
          <p:nvSpPr>
            <p:cNvPr id="151" name="Google Shape;151;p1"/>
            <p:cNvSpPr/>
            <p:nvPr/>
          </p:nvSpPr>
          <p:spPr>
            <a:xfrm>
              <a:off x="35777381" y="22795823"/>
              <a:ext cx="6396172"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lang="en-US" sz="3000" u="none">
                  <a:solidFill>
                    <a:srgbClr val="004237"/>
                  </a:solidFill>
                  <a:latin typeface="Arial"/>
                  <a:ea typeface="Arial"/>
                  <a:cs typeface="Arial"/>
                  <a:sym typeface="Arial"/>
                </a:rPr>
                <a:t>Our </a:t>
              </a:r>
              <a:r>
                <a:rPr b="1" lang="en-US" sz="3000" u="none">
                  <a:solidFill>
                    <a:srgbClr val="004237"/>
                  </a:solidFill>
                  <a:latin typeface="Arial"/>
                  <a:ea typeface="Arial"/>
                  <a:cs typeface="Arial"/>
                  <a:sym typeface="Arial"/>
                </a:rPr>
                <a:t>end-to-end integration </a:t>
              </a:r>
              <a:r>
                <a:rPr b="0" lang="en-US" sz="3000" u="none">
                  <a:solidFill>
                    <a:srgbClr val="004237"/>
                  </a:solidFill>
                  <a:latin typeface="Arial"/>
                  <a:ea typeface="Arial"/>
                  <a:cs typeface="Arial"/>
                  <a:sym typeface="Arial"/>
                </a:rPr>
                <a:t>testing was done using Nightwatch.js. The testing coverage is about 90%.</a:t>
              </a:r>
              <a:endParaRPr/>
            </a:p>
          </p:txBody>
        </p:sp>
        <p:pic>
          <p:nvPicPr>
            <p:cNvPr descr="Nightwatch.js | Node.js powered End-to-End testing framework" id="152" name="Google Shape;152;p1"/>
            <p:cNvPicPr preferRelativeResize="0"/>
            <p:nvPr/>
          </p:nvPicPr>
          <p:blipFill rotWithShape="1">
            <a:blip r:embed="rId17">
              <a:alphaModFix/>
            </a:blip>
            <a:srcRect b="0" l="0" r="0" t="0"/>
            <a:stretch/>
          </p:blipFill>
          <p:spPr>
            <a:xfrm>
              <a:off x="32734734" y="22395241"/>
              <a:ext cx="2198882" cy="2198882"/>
            </a:xfrm>
            <a:prstGeom prst="rect">
              <a:avLst/>
            </a:prstGeom>
            <a:noFill/>
            <a:ln>
              <a:noFill/>
            </a:ln>
          </p:spPr>
        </p:pic>
        <p:sp>
          <p:nvSpPr>
            <p:cNvPr id="153" name="Google Shape;153;p1"/>
            <p:cNvSpPr/>
            <p:nvPr/>
          </p:nvSpPr>
          <p:spPr>
            <a:xfrm>
              <a:off x="32457409" y="25054556"/>
              <a:ext cx="9693953"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3000" u="none">
                  <a:solidFill>
                    <a:srgbClr val="004237"/>
                  </a:solidFill>
                  <a:latin typeface="Arial"/>
                  <a:ea typeface="Arial"/>
                  <a:cs typeface="Arial"/>
                  <a:sym typeface="Arial"/>
                </a:rPr>
                <a:t>Everything is hooked up using the </a:t>
              </a:r>
              <a:r>
                <a:rPr b="1" lang="en-US" sz="3000" u="none">
                  <a:solidFill>
                    <a:srgbClr val="004237"/>
                  </a:solidFill>
                  <a:latin typeface="Arial"/>
                  <a:ea typeface="Arial"/>
                  <a:cs typeface="Arial"/>
                  <a:sym typeface="Arial"/>
                </a:rPr>
                <a:t>Github CI</a:t>
              </a:r>
              <a:r>
                <a:rPr b="0" lang="en-US" sz="3000" u="none">
                  <a:solidFill>
                    <a:srgbClr val="004237"/>
                  </a:solidFill>
                  <a:latin typeface="Arial"/>
                  <a:ea typeface="Arial"/>
                  <a:cs typeface="Arial"/>
                  <a:sym typeface="Arial"/>
                </a:rPr>
                <a:t>. </a:t>
              </a:r>
              <a:endParaRPr/>
            </a:p>
          </p:txBody>
        </p:sp>
      </p:grpSp>
      <p:grpSp>
        <p:nvGrpSpPr>
          <p:cNvPr id="154" name="Google Shape;154;p1"/>
          <p:cNvGrpSpPr/>
          <p:nvPr/>
        </p:nvGrpSpPr>
        <p:grpSpPr>
          <a:xfrm>
            <a:off x="6235990" y="23200452"/>
            <a:ext cx="36142563" cy="1455934"/>
            <a:chOff x="6409764" y="6511636"/>
            <a:chExt cx="10551642" cy="1455934"/>
          </a:xfrm>
        </p:grpSpPr>
        <p:sp>
          <p:nvSpPr>
            <p:cNvPr id="155" name="Google Shape;155;p1"/>
            <p:cNvSpPr/>
            <p:nvPr/>
          </p:nvSpPr>
          <p:spPr>
            <a:xfrm>
              <a:off x="6428508" y="6511636"/>
              <a:ext cx="10532898" cy="1455934"/>
            </a:xfrm>
            <a:prstGeom prst="rect">
              <a:avLst/>
            </a:prstGeom>
            <a:solidFill>
              <a:srgbClr val="00B49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156" name="Google Shape;156;p1"/>
            <p:cNvSpPr/>
            <p:nvPr/>
          </p:nvSpPr>
          <p:spPr>
            <a:xfrm>
              <a:off x="6409764" y="6779479"/>
              <a:ext cx="10532898" cy="9387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lang="en-US" sz="5500" cap="none">
                  <a:solidFill>
                    <a:schemeClr val="lt1"/>
                  </a:solidFill>
                  <a:latin typeface="Arial Black"/>
                  <a:ea typeface="Arial Black"/>
                  <a:cs typeface="Arial Black"/>
                  <a:sym typeface="Arial Black"/>
                </a:rPr>
                <a:t>My Contributions</a:t>
              </a:r>
              <a:endParaRPr/>
            </a:p>
          </p:txBody>
        </p:sp>
      </p:grpSp>
      <p:grpSp>
        <p:nvGrpSpPr>
          <p:cNvPr id="157" name="Google Shape;157;p1"/>
          <p:cNvGrpSpPr/>
          <p:nvPr/>
        </p:nvGrpSpPr>
        <p:grpSpPr>
          <a:xfrm>
            <a:off x="6235990" y="31204130"/>
            <a:ext cx="36877328" cy="1092624"/>
            <a:chOff x="6428508" y="3129818"/>
            <a:chExt cx="36877328" cy="1092624"/>
          </a:xfrm>
        </p:grpSpPr>
        <p:sp>
          <p:nvSpPr>
            <p:cNvPr id="158" name="Google Shape;158;p1"/>
            <p:cNvSpPr/>
            <p:nvPr/>
          </p:nvSpPr>
          <p:spPr>
            <a:xfrm>
              <a:off x="6428508" y="3129864"/>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Capstone II Team</a:t>
              </a:r>
              <a:r>
                <a:rPr b="0" lang="en-US" sz="2800" u="none">
                  <a:solidFill>
                    <a:srgbClr val="004237"/>
                  </a:solidFill>
                  <a:latin typeface="Arial"/>
                  <a:ea typeface="Arial"/>
                  <a:cs typeface="Arial"/>
                  <a:sym typeface="Arial"/>
                </a:rPr>
                <a:t>: Nathan Pablon, Mauricio Santos-Hoyos, Shanna Sit, Victor Suarez </a:t>
              </a:r>
              <a:endParaRPr/>
            </a:p>
          </p:txBody>
        </p:sp>
        <p:sp>
          <p:nvSpPr>
            <p:cNvPr id="159" name="Google Shape;159;p1"/>
            <p:cNvSpPr/>
            <p:nvPr/>
          </p:nvSpPr>
          <p:spPr>
            <a:xfrm>
              <a:off x="6428508" y="3678917"/>
              <a:ext cx="19174692" cy="5435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Senior Project Team</a:t>
              </a:r>
              <a:r>
                <a:rPr b="0" lang="en-US" sz="2800" u="none">
                  <a:solidFill>
                    <a:srgbClr val="004237"/>
                  </a:solidFill>
                  <a:latin typeface="Arial"/>
                  <a:ea typeface="Arial"/>
                  <a:cs typeface="Arial"/>
                  <a:sym typeface="Arial"/>
                </a:rPr>
                <a:t>: Alejandro Barnola, Luis Gonzalez, German Hinojosa, Ali Mohammad, Yuniet Piloto  </a:t>
              </a:r>
              <a:endParaRPr/>
            </a:p>
          </p:txBody>
        </p:sp>
        <p:sp>
          <p:nvSpPr>
            <p:cNvPr id="160" name="Google Shape;160;p1"/>
            <p:cNvSpPr/>
            <p:nvPr/>
          </p:nvSpPr>
          <p:spPr>
            <a:xfrm>
              <a:off x="29151597" y="3129818"/>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Mentor</a:t>
              </a:r>
              <a:r>
                <a:rPr b="0" lang="en-US" sz="2800" u="none">
                  <a:solidFill>
                    <a:srgbClr val="004237"/>
                  </a:solidFill>
                  <a:latin typeface="Arial"/>
                  <a:ea typeface="Arial"/>
                  <a:cs typeface="Arial"/>
                  <a:sym typeface="Arial"/>
                </a:rPr>
                <a:t>: Chief Samuel Ceballos Jr, Pinecrest Police Department </a:t>
              </a:r>
              <a:endParaRPr/>
            </a:p>
          </p:txBody>
        </p:sp>
        <p:sp>
          <p:nvSpPr>
            <p:cNvPr id="161" name="Google Shape;161;p1"/>
            <p:cNvSpPr/>
            <p:nvPr/>
          </p:nvSpPr>
          <p:spPr>
            <a:xfrm>
              <a:off x="29151597" y="3680260"/>
              <a:ext cx="14154239"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none">
                  <a:solidFill>
                    <a:srgbClr val="004237"/>
                  </a:solidFill>
                  <a:latin typeface="Arial"/>
                  <a:ea typeface="Arial"/>
                  <a:cs typeface="Arial"/>
                  <a:sym typeface="Arial"/>
                </a:rPr>
                <a:t>Instructor</a:t>
              </a:r>
              <a:r>
                <a:rPr b="0" lang="en-US" sz="2800" u="none">
                  <a:solidFill>
                    <a:srgbClr val="004237"/>
                  </a:solidFill>
                  <a:latin typeface="Arial"/>
                  <a:ea typeface="Arial"/>
                  <a:cs typeface="Arial"/>
                  <a:sym typeface="Arial"/>
                </a:rPr>
                <a:t>: Dr. Masoud Sadjadi, Florida International University</a:t>
              </a:r>
              <a:endParaRPr/>
            </a:p>
          </p:txBody>
        </p:sp>
      </p:grpSp>
      <p:grpSp>
        <p:nvGrpSpPr>
          <p:cNvPr id="162" name="Google Shape;162;p1"/>
          <p:cNvGrpSpPr/>
          <p:nvPr/>
        </p:nvGrpSpPr>
        <p:grpSpPr>
          <a:xfrm>
            <a:off x="225830" y="6012630"/>
            <a:ext cx="4282304" cy="4873685"/>
            <a:chOff x="225830" y="5759133"/>
            <a:chExt cx="4282304" cy="4873685"/>
          </a:xfrm>
        </p:grpSpPr>
        <p:sp>
          <p:nvSpPr>
            <p:cNvPr id="163" name="Google Shape;163;p1"/>
            <p:cNvSpPr/>
            <p:nvPr/>
          </p:nvSpPr>
          <p:spPr>
            <a:xfrm>
              <a:off x="225830" y="5759133"/>
              <a:ext cx="4282304"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u="none">
                  <a:solidFill>
                    <a:schemeClr val="lt1"/>
                  </a:solidFill>
                  <a:latin typeface="Arial Black"/>
                  <a:ea typeface="Arial Black"/>
                  <a:cs typeface="Arial Black"/>
                  <a:sym typeface="Arial Black"/>
                </a:rPr>
                <a:t>Acknowledgement </a:t>
              </a:r>
              <a:endParaRPr/>
            </a:p>
          </p:txBody>
        </p:sp>
        <p:sp>
          <p:nvSpPr>
            <p:cNvPr id="164" name="Google Shape;164;p1"/>
            <p:cNvSpPr/>
            <p:nvPr/>
          </p:nvSpPr>
          <p:spPr>
            <a:xfrm>
              <a:off x="326144" y="6385501"/>
              <a:ext cx="4160777" cy="424731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lt1"/>
                  </a:solidFill>
                  <a:latin typeface="Arial"/>
                  <a:ea typeface="Arial"/>
                  <a:cs typeface="Arial"/>
                  <a:sym typeface="Arial"/>
                </a:rPr>
                <a:t>The material presented is built on FIU and the Pinecrest Police Department’s support. We would like to thank Chief Samuel Ceballos Jr and Sgt. Schry for their assistance in this project.</a:t>
              </a:r>
              <a:endParaRPr/>
            </a:p>
          </p:txBody>
        </p:sp>
      </p:grpSp>
      <p:grpSp>
        <p:nvGrpSpPr>
          <p:cNvPr id="165" name="Google Shape;165;p1"/>
          <p:cNvGrpSpPr/>
          <p:nvPr/>
        </p:nvGrpSpPr>
        <p:grpSpPr>
          <a:xfrm>
            <a:off x="7222639" y="25293613"/>
            <a:ext cx="8963254" cy="4823171"/>
            <a:chOff x="6409764" y="25230370"/>
            <a:chExt cx="8963254" cy="4823171"/>
          </a:xfrm>
        </p:grpSpPr>
        <p:sp>
          <p:nvSpPr>
            <p:cNvPr id="166" name="Google Shape;166;p1"/>
            <p:cNvSpPr/>
            <p:nvPr/>
          </p:nvSpPr>
          <p:spPr>
            <a:xfrm>
              <a:off x="6409764" y="25230370"/>
              <a:ext cx="8880306" cy="71301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lang="en-US" sz="3000">
                  <a:solidFill>
                    <a:srgbClr val="004237"/>
                  </a:solidFill>
                  <a:latin typeface="Arial Black"/>
                  <a:ea typeface="Arial Black"/>
                  <a:cs typeface="Arial Black"/>
                  <a:sym typeface="Arial Black"/>
                </a:rPr>
                <a:t>Frontend Utility Files Testing</a:t>
              </a:r>
              <a:endParaRPr sz="3000">
                <a:solidFill>
                  <a:srgbClr val="000000"/>
                </a:solidFill>
                <a:latin typeface="Arial Black"/>
                <a:ea typeface="Arial Black"/>
                <a:cs typeface="Arial Black"/>
                <a:sym typeface="Arial Black"/>
              </a:endParaRPr>
            </a:p>
          </p:txBody>
        </p:sp>
        <p:sp>
          <p:nvSpPr>
            <p:cNvPr id="167" name="Google Shape;167;p1"/>
            <p:cNvSpPr/>
            <p:nvPr/>
          </p:nvSpPr>
          <p:spPr>
            <a:xfrm>
              <a:off x="6492712" y="26210223"/>
              <a:ext cx="8880306"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0" sz="3000" u="none">
                <a:solidFill>
                  <a:srgbClr val="000000"/>
                </a:solidFill>
                <a:latin typeface="Arial"/>
                <a:ea typeface="Arial"/>
                <a:cs typeface="Arial"/>
                <a:sym typeface="Arial"/>
              </a:endParaRPr>
            </a:p>
          </p:txBody>
        </p:sp>
        <p:sp>
          <p:nvSpPr>
            <p:cNvPr id="168" name="Google Shape;168;p1"/>
            <p:cNvSpPr/>
            <p:nvPr/>
          </p:nvSpPr>
          <p:spPr>
            <a:xfrm>
              <a:off x="6482158" y="27833750"/>
              <a:ext cx="8880306" cy="101566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0" sz="3000" u="none">
                <a:solidFill>
                  <a:srgbClr val="000000"/>
                </a:solidFill>
                <a:latin typeface="Arial"/>
                <a:ea typeface="Arial"/>
                <a:cs typeface="Arial"/>
                <a:sym typeface="Arial"/>
              </a:endParaRPr>
            </a:p>
          </p:txBody>
        </p:sp>
        <p:sp>
          <p:nvSpPr>
            <p:cNvPr id="169" name="Google Shape;169;p1"/>
            <p:cNvSpPr/>
            <p:nvPr/>
          </p:nvSpPr>
          <p:spPr>
            <a:xfrm>
              <a:off x="6482158" y="29037878"/>
              <a:ext cx="8880306" cy="101566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0" sz="3000" u="none">
                <a:solidFill>
                  <a:srgbClr val="000000"/>
                </a:solidFill>
                <a:latin typeface="Arial"/>
                <a:ea typeface="Arial"/>
                <a:cs typeface="Arial"/>
                <a:sym typeface="Arial"/>
              </a:endParaRPr>
            </a:p>
          </p:txBody>
        </p:sp>
      </p:grpSp>
      <p:grpSp>
        <p:nvGrpSpPr>
          <p:cNvPr id="170" name="Google Shape;170;p1"/>
          <p:cNvGrpSpPr/>
          <p:nvPr/>
        </p:nvGrpSpPr>
        <p:grpSpPr>
          <a:xfrm>
            <a:off x="19950019" y="25293629"/>
            <a:ext cx="8963256" cy="4553952"/>
            <a:chOff x="6409764" y="25230370"/>
            <a:chExt cx="8963256" cy="4553952"/>
          </a:xfrm>
        </p:grpSpPr>
        <p:sp>
          <p:nvSpPr>
            <p:cNvPr id="171" name="Google Shape;171;p1"/>
            <p:cNvSpPr/>
            <p:nvPr/>
          </p:nvSpPr>
          <p:spPr>
            <a:xfrm>
              <a:off x="6409764" y="25230370"/>
              <a:ext cx="8880306" cy="71301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lang="en-US" sz="3000">
                  <a:solidFill>
                    <a:srgbClr val="004237"/>
                  </a:solidFill>
                  <a:latin typeface="Arial Black"/>
                  <a:ea typeface="Arial Black"/>
                  <a:cs typeface="Arial Black"/>
                  <a:sym typeface="Arial Black"/>
                </a:rPr>
                <a:t>Frontend API Testing</a:t>
              </a:r>
              <a:endParaRPr sz="3000">
                <a:solidFill>
                  <a:srgbClr val="000000"/>
                </a:solidFill>
                <a:latin typeface="Arial Black"/>
                <a:ea typeface="Arial Black"/>
                <a:cs typeface="Arial Black"/>
                <a:sym typeface="Arial Black"/>
              </a:endParaRPr>
            </a:p>
          </p:txBody>
        </p:sp>
        <p:sp>
          <p:nvSpPr>
            <p:cNvPr id="172" name="Google Shape;172;p1"/>
            <p:cNvSpPr/>
            <p:nvPr/>
          </p:nvSpPr>
          <p:spPr>
            <a:xfrm>
              <a:off x="6492720" y="26210218"/>
              <a:ext cx="8880300" cy="1180200"/>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solidFill>
                    <a:srgbClr val="004237"/>
                  </a:solidFill>
                </a:rPr>
                <a:t>Developed mocks and tests for frontend API objects testing</a:t>
              </a:r>
              <a:endParaRPr b="0" sz="3000" u="none">
                <a:solidFill>
                  <a:srgbClr val="000000"/>
                </a:solidFill>
                <a:latin typeface="Arial"/>
                <a:ea typeface="Arial"/>
                <a:cs typeface="Arial"/>
                <a:sym typeface="Arial"/>
              </a:endParaRPr>
            </a:p>
          </p:txBody>
        </p:sp>
        <p:sp>
          <p:nvSpPr>
            <p:cNvPr id="173" name="Google Shape;173;p1"/>
            <p:cNvSpPr/>
            <p:nvPr/>
          </p:nvSpPr>
          <p:spPr>
            <a:xfrm>
              <a:off x="6451233" y="27390422"/>
              <a:ext cx="8880300" cy="1477200"/>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solidFill>
                    <a:srgbClr val="004237"/>
                  </a:solidFill>
                </a:rPr>
                <a:t>API tests implied familiarization with technologies such as Redux, Redis, and actions and reducers testing</a:t>
              </a:r>
              <a:endParaRPr b="0" sz="3000" u="none">
                <a:solidFill>
                  <a:srgbClr val="000000"/>
                </a:solidFill>
                <a:latin typeface="Arial"/>
                <a:ea typeface="Arial"/>
                <a:cs typeface="Arial"/>
                <a:sym typeface="Arial"/>
              </a:endParaRPr>
            </a:p>
          </p:txBody>
        </p:sp>
        <p:sp>
          <p:nvSpPr>
            <p:cNvPr id="174" name="Google Shape;174;p1"/>
            <p:cNvSpPr/>
            <p:nvPr/>
          </p:nvSpPr>
          <p:spPr>
            <a:xfrm>
              <a:off x="6440058" y="29230222"/>
              <a:ext cx="8880300" cy="554100"/>
            </a:xfrm>
            <a:prstGeom prst="rect">
              <a:avLst/>
            </a:prstGeom>
            <a:noFill/>
            <a:ln>
              <a:noFill/>
            </a:ln>
          </p:spPr>
          <p:txBody>
            <a:bodyPr anchorCtr="0" anchor="t" bIns="45700" lIns="91425" spcFirstLastPara="1" rIns="91425" wrap="square" tIns="45700">
              <a:spAutoFit/>
            </a:bodyPr>
            <a:lstStyle/>
            <a:p>
              <a:pPr indent="-571500" lvl="0" marL="571500" marR="0" rtl="0" algn="just">
                <a:spcBef>
                  <a:spcPts val="0"/>
                </a:spcBef>
                <a:spcAft>
                  <a:spcPts val="0"/>
                </a:spcAft>
                <a:buClr>
                  <a:srgbClr val="00B497"/>
                </a:buClr>
                <a:buSzPts val="3600"/>
                <a:buFont typeface="Arial"/>
                <a:buChar char="•"/>
              </a:pPr>
              <a:r>
                <a:rPr lang="en-US" sz="3000"/>
                <a:t>Created tests that put together Redux mocks using Jest to assert that the Frontend API functions are working as intended</a:t>
              </a:r>
              <a:endParaRPr/>
            </a:p>
          </p:txBody>
        </p:sp>
      </p:grpSp>
      <p:sp>
        <p:nvSpPr>
          <p:cNvPr id="175" name="Google Shape;175;p1"/>
          <p:cNvSpPr/>
          <p:nvPr/>
        </p:nvSpPr>
        <p:spPr>
          <a:xfrm>
            <a:off x="7245438" y="26128578"/>
            <a:ext cx="8880300" cy="1092600"/>
          </a:xfrm>
          <a:prstGeom prst="rect">
            <a:avLst/>
          </a:prstGeom>
          <a:noFill/>
          <a:ln>
            <a:noFill/>
          </a:ln>
        </p:spPr>
        <p:txBody>
          <a:bodyPr anchorCtr="0" anchor="t" bIns="45700" lIns="91425" spcFirstLastPara="1" rIns="91425" wrap="square" tIns="45700">
            <a:noAutofit/>
          </a:bodyPr>
          <a:lstStyle/>
          <a:p>
            <a:pPr indent="-571500" lvl="0" marL="571500" marR="0" rtl="0" algn="just">
              <a:spcBef>
                <a:spcPts val="0"/>
              </a:spcBef>
              <a:spcAft>
                <a:spcPts val="0"/>
              </a:spcAft>
              <a:buClr>
                <a:srgbClr val="00B497"/>
              </a:buClr>
              <a:buSzPts val="3600"/>
              <a:buFont typeface="Arial"/>
              <a:buChar char="•"/>
            </a:pPr>
            <a:r>
              <a:rPr lang="en-US" sz="3000"/>
              <a:t>Created unit tests for multiple Utility files in the frontend</a:t>
            </a:r>
            <a:endParaRPr sz="3000"/>
          </a:p>
        </p:txBody>
      </p:sp>
      <p:sp>
        <p:nvSpPr>
          <p:cNvPr id="176" name="Google Shape;176;p1"/>
          <p:cNvSpPr/>
          <p:nvPr/>
        </p:nvSpPr>
        <p:spPr>
          <a:xfrm>
            <a:off x="7245438" y="27423978"/>
            <a:ext cx="8880300" cy="1092600"/>
          </a:xfrm>
          <a:prstGeom prst="rect">
            <a:avLst/>
          </a:prstGeom>
          <a:noFill/>
          <a:ln>
            <a:noFill/>
          </a:ln>
        </p:spPr>
        <p:txBody>
          <a:bodyPr anchorCtr="0" anchor="t" bIns="45700" lIns="91425" spcFirstLastPara="1" rIns="91425" wrap="square" tIns="45700">
            <a:noAutofit/>
          </a:bodyPr>
          <a:lstStyle/>
          <a:p>
            <a:pPr indent="-571500" lvl="0" marL="571500" marR="0" rtl="0" algn="just">
              <a:spcBef>
                <a:spcPts val="0"/>
              </a:spcBef>
              <a:spcAft>
                <a:spcPts val="0"/>
              </a:spcAft>
              <a:buClr>
                <a:srgbClr val="00B497"/>
              </a:buClr>
              <a:buSzPts val="3600"/>
              <a:buFont typeface="Arial"/>
              <a:buChar char="•"/>
            </a:pPr>
            <a:r>
              <a:rPr lang="en-US" sz="3000"/>
              <a:t>Started with Utility files due to their “pure” nature, which makes them easier to write unit tests for</a:t>
            </a:r>
            <a:endParaRPr sz="3000"/>
          </a:p>
        </p:txBody>
      </p:sp>
      <p:sp>
        <p:nvSpPr>
          <p:cNvPr id="177" name="Google Shape;177;p1"/>
          <p:cNvSpPr/>
          <p:nvPr/>
        </p:nvSpPr>
        <p:spPr>
          <a:xfrm>
            <a:off x="7245438" y="29024178"/>
            <a:ext cx="8880300" cy="1092600"/>
          </a:xfrm>
          <a:prstGeom prst="rect">
            <a:avLst/>
          </a:prstGeom>
          <a:noFill/>
          <a:ln>
            <a:noFill/>
          </a:ln>
        </p:spPr>
        <p:txBody>
          <a:bodyPr anchorCtr="0" anchor="t" bIns="45700" lIns="91425" spcFirstLastPara="1" rIns="91425" wrap="square" tIns="45700">
            <a:noAutofit/>
          </a:bodyPr>
          <a:lstStyle/>
          <a:p>
            <a:pPr indent="-571500" lvl="0" marL="571500" marR="0" rtl="0" algn="just">
              <a:spcBef>
                <a:spcPts val="0"/>
              </a:spcBef>
              <a:spcAft>
                <a:spcPts val="0"/>
              </a:spcAft>
              <a:buClr>
                <a:srgbClr val="00B497"/>
              </a:buClr>
              <a:buSzPts val="3600"/>
              <a:buFont typeface="Arial"/>
              <a:buChar char="•"/>
            </a:pPr>
            <a:r>
              <a:rPr lang="en-US" sz="3000"/>
              <a:t>Asserted the functionality of utility functions by using Jest testing library</a:t>
            </a:r>
            <a:endParaRPr sz="3000"/>
          </a:p>
        </p:txBody>
      </p:sp>
      <p:grpSp>
        <p:nvGrpSpPr>
          <p:cNvPr id="178" name="Google Shape;178;p1"/>
          <p:cNvGrpSpPr/>
          <p:nvPr/>
        </p:nvGrpSpPr>
        <p:grpSpPr>
          <a:xfrm>
            <a:off x="33172394" y="25293579"/>
            <a:ext cx="8963248" cy="4082052"/>
            <a:chOff x="6409764" y="25230370"/>
            <a:chExt cx="8963248" cy="4082052"/>
          </a:xfrm>
        </p:grpSpPr>
        <p:sp>
          <p:nvSpPr>
            <p:cNvPr id="179" name="Google Shape;179;p1"/>
            <p:cNvSpPr/>
            <p:nvPr/>
          </p:nvSpPr>
          <p:spPr>
            <a:xfrm>
              <a:off x="6409764" y="25230370"/>
              <a:ext cx="8880300" cy="71310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US" sz="3000">
                  <a:solidFill>
                    <a:srgbClr val="004237"/>
                  </a:solidFill>
                  <a:latin typeface="Arial Black"/>
                  <a:ea typeface="Arial Black"/>
                  <a:cs typeface="Arial Black"/>
                  <a:sym typeface="Arial Black"/>
                </a:rPr>
                <a:t>React Components Testing</a:t>
              </a:r>
              <a:endParaRPr sz="3000">
                <a:solidFill>
                  <a:srgbClr val="000000"/>
                </a:solidFill>
                <a:latin typeface="Arial Black"/>
                <a:ea typeface="Arial Black"/>
                <a:cs typeface="Arial Black"/>
                <a:sym typeface="Arial Black"/>
              </a:endParaRPr>
            </a:p>
          </p:txBody>
        </p:sp>
        <p:sp>
          <p:nvSpPr>
            <p:cNvPr id="180" name="Google Shape;180;p1"/>
            <p:cNvSpPr/>
            <p:nvPr/>
          </p:nvSpPr>
          <p:spPr>
            <a:xfrm>
              <a:off x="6492712" y="26210223"/>
              <a:ext cx="8880300" cy="1938900"/>
            </a:xfrm>
            <a:prstGeom prst="rect">
              <a:avLst/>
            </a:prstGeom>
            <a:noFill/>
            <a:ln>
              <a:noFill/>
            </a:ln>
          </p:spPr>
          <p:txBody>
            <a:bodyPr anchorCtr="0" anchor="t" bIns="45700" lIns="91425" spcFirstLastPara="1" rIns="91425" wrap="square" tIns="45700">
              <a:noAutofit/>
            </a:bodyPr>
            <a:lstStyle/>
            <a:p>
              <a:pPr indent="-571500" lvl="0" marL="571500" marR="0" rtl="0" algn="just">
                <a:spcBef>
                  <a:spcPts val="0"/>
                </a:spcBef>
                <a:spcAft>
                  <a:spcPts val="0"/>
                </a:spcAft>
                <a:buClr>
                  <a:srgbClr val="00B497"/>
                </a:buClr>
                <a:buSzPts val="3600"/>
                <a:buFont typeface="Arial"/>
                <a:buChar char="•"/>
              </a:pPr>
              <a:r>
                <a:rPr lang="en-US" sz="3000">
                  <a:solidFill>
                    <a:srgbClr val="004237"/>
                  </a:solidFill>
                </a:rPr>
                <a:t>Used React Testing Library to create tests that assert React Components were mounted and displayed properly</a:t>
              </a:r>
              <a:endParaRPr b="0" sz="3000" u="none">
                <a:solidFill>
                  <a:srgbClr val="000000"/>
                </a:solidFill>
                <a:latin typeface="Arial"/>
                <a:ea typeface="Arial"/>
                <a:cs typeface="Arial"/>
                <a:sym typeface="Arial"/>
              </a:endParaRPr>
            </a:p>
          </p:txBody>
        </p:sp>
        <p:sp>
          <p:nvSpPr>
            <p:cNvPr id="181" name="Google Shape;181;p1"/>
            <p:cNvSpPr/>
            <p:nvPr/>
          </p:nvSpPr>
          <p:spPr>
            <a:xfrm>
              <a:off x="6492708" y="27835222"/>
              <a:ext cx="8880300" cy="1477200"/>
            </a:xfrm>
            <a:prstGeom prst="rect">
              <a:avLst/>
            </a:prstGeom>
            <a:noFill/>
            <a:ln>
              <a:noFill/>
            </a:ln>
          </p:spPr>
          <p:txBody>
            <a:bodyPr anchorCtr="0" anchor="t" bIns="45700" lIns="91425" spcFirstLastPara="1" rIns="91425" wrap="square" tIns="45700">
              <a:noAutofit/>
            </a:bodyPr>
            <a:lstStyle/>
            <a:p>
              <a:pPr indent="-571500" lvl="0" marL="571500" marR="0" rtl="0" algn="just">
                <a:spcBef>
                  <a:spcPts val="0"/>
                </a:spcBef>
                <a:spcAft>
                  <a:spcPts val="0"/>
                </a:spcAft>
                <a:buClr>
                  <a:srgbClr val="00B497"/>
                </a:buClr>
                <a:buSzPts val="3600"/>
                <a:buFont typeface="Arial"/>
                <a:buChar char="•"/>
              </a:pPr>
              <a:r>
                <a:rPr lang="en-US" sz="3000">
                  <a:solidFill>
                    <a:srgbClr val="004237"/>
                  </a:solidFill>
                </a:rPr>
                <a:t>Tests also included functionality assertions--such as “component reacts to being clicked”</a:t>
              </a:r>
              <a:endParaRPr b="0" sz="3000" u="none">
                <a:solidFill>
                  <a:srgbClr val="000000"/>
                </a:solidFill>
                <a:latin typeface="Arial"/>
                <a:ea typeface="Arial"/>
                <a:cs typeface="Arial"/>
                <a:sym typeface="Arial"/>
              </a:endParaRPr>
            </a:p>
          </p:txBody>
        </p:sp>
      </p:grpSp>
      <p:sp>
        <p:nvSpPr>
          <p:cNvPr id="182" name="Google Shape;182;p1"/>
          <p:cNvSpPr/>
          <p:nvPr/>
        </p:nvSpPr>
        <p:spPr>
          <a:xfrm>
            <a:off x="33255338" y="29270031"/>
            <a:ext cx="8880300" cy="1477200"/>
          </a:xfrm>
          <a:prstGeom prst="rect">
            <a:avLst/>
          </a:prstGeom>
          <a:noFill/>
          <a:ln>
            <a:noFill/>
          </a:ln>
        </p:spPr>
        <p:txBody>
          <a:bodyPr anchorCtr="0" anchor="t" bIns="45700" lIns="91425" spcFirstLastPara="1" rIns="91425" wrap="square" tIns="45700">
            <a:noAutofit/>
          </a:bodyPr>
          <a:lstStyle/>
          <a:p>
            <a:pPr indent="-571500" lvl="0" marL="571500" marR="0" rtl="0" algn="just">
              <a:spcBef>
                <a:spcPts val="0"/>
              </a:spcBef>
              <a:spcAft>
                <a:spcPts val="0"/>
              </a:spcAft>
              <a:buClr>
                <a:srgbClr val="00B497"/>
              </a:buClr>
              <a:buSzPts val="3600"/>
              <a:buFont typeface="Arial"/>
              <a:buChar char="•"/>
            </a:pPr>
            <a:r>
              <a:t/>
            </a:r>
            <a:endParaRPr b="0" sz="3000" u="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2020-11-25T23:30:49Z</dcterms:created>
  <dc:creator>sitshanna@gmail.com</dc:creator>
</cp:coreProperties>
</file>