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Raleway"/>
      <p:regular r:id="rId6"/>
      <p:bold r:id="rId7"/>
      <p:italic r:id="rId8"/>
      <p:boldItalic r:id="rId9"/>
    </p:embeddedFont>
    <p:embeddedFont>
      <p:font typeface="Arial Black"/>
      <p:regular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 roundtripDataSignature="AMtx7mhdMZOtfEUWKL7iwUNXcCG7ziAns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customschemas.google.com/relationships/presentationmetadata" Target="metadata"/><Relationship Id="rId10" Type="http://schemas.openxmlformats.org/officeDocument/2006/relationships/font" Target="fonts/ArialBlack-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Raleway-boldItalic.fntdata"/><Relationship Id="rId5" Type="http://schemas.openxmlformats.org/officeDocument/2006/relationships/slide" Target="slides/slide1.xml"/><Relationship Id="rId6" Type="http://schemas.openxmlformats.org/officeDocument/2006/relationships/font" Target="fonts/Raleway-regular.fntdata"/><Relationship Id="rId7" Type="http://schemas.openxmlformats.org/officeDocument/2006/relationships/font" Target="fonts/Raleway-bold.fntdata"/><Relationship Id="rId8" Type="http://schemas.openxmlformats.org/officeDocument/2006/relationships/font" Target="fonts/Raleway-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3291840" y="5387342"/>
            <a:ext cx="37307519" cy="1146048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
          <p:cNvSpPr txBox="1"/>
          <p:nvPr>
            <p:ph idx="1" type="subTitle"/>
          </p:nvPr>
        </p:nvSpPr>
        <p:spPr>
          <a:xfrm>
            <a:off x="5486400" y="17289781"/>
            <a:ext cx="32918401" cy="794765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p:txBody>
      </p:sp>
      <p:sp>
        <p:nvSpPr>
          <p:cNvPr id="14" name="Google Shape;14;p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 type="body"/>
          </p:nvPr>
        </p:nvSpPr>
        <p:spPr>
          <a:xfrm rot="5400000">
            <a:off x="11502390" y="278131"/>
            <a:ext cx="20886422" cy="3785616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1" name="Google Shape;71;p1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22193250" y="10968991"/>
            <a:ext cx="27896822" cy="946404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rot="5400000">
            <a:off x="2990852" y="1779270"/>
            <a:ext cx="27896822" cy="278434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7" name="Google Shape;77;p1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20" name="Google Shape;20;p4"/>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2994662" y="8206749"/>
            <a:ext cx="37856160" cy="1369313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
          <p:cNvSpPr txBox="1"/>
          <p:nvPr>
            <p:ph idx="1" type="body"/>
          </p:nvPr>
        </p:nvSpPr>
        <p:spPr>
          <a:xfrm>
            <a:off x="2994662" y="22029430"/>
            <a:ext cx="37856160" cy="72008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sz="11520">
                <a:solidFill>
                  <a:schemeClr val="dk1"/>
                </a:solidFill>
              </a:defRPr>
            </a:lvl1pPr>
            <a:lvl2pPr indent="-228600" lvl="1" marL="914400" algn="l">
              <a:lnSpc>
                <a:spcPct val="90000"/>
              </a:lnSpc>
              <a:spcBef>
                <a:spcPts val="2400"/>
              </a:spcBef>
              <a:spcAft>
                <a:spcPts val="0"/>
              </a:spcAft>
              <a:buClr>
                <a:srgbClr val="888888"/>
              </a:buClr>
              <a:buSzPts val="9600"/>
              <a:buNone/>
              <a:defRPr sz="9600">
                <a:solidFill>
                  <a:srgbClr val="888888"/>
                </a:solidFill>
              </a:defRPr>
            </a:lvl2pPr>
            <a:lvl3pPr indent="-228600" lvl="2" marL="1371600" algn="l">
              <a:lnSpc>
                <a:spcPct val="90000"/>
              </a:lnSpc>
              <a:spcBef>
                <a:spcPts val="2400"/>
              </a:spcBef>
              <a:spcAft>
                <a:spcPts val="0"/>
              </a:spcAft>
              <a:buClr>
                <a:srgbClr val="888888"/>
              </a:buClr>
              <a:buSzPts val="8640"/>
              <a:buNone/>
              <a:defRPr sz="8640">
                <a:solidFill>
                  <a:srgbClr val="888888"/>
                </a:solidFill>
              </a:defRPr>
            </a:lvl3pPr>
            <a:lvl4pPr indent="-228600" lvl="3" marL="1828800" algn="l">
              <a:lnSpc>
                <a:spcPct val="90000"/>
              </a:lnSpc>
              <a:spcBef>
                <a:spcPts val="2400"/>
              </a:spcBef>
              <a:spcAft>
                <a:spcPts val="0"/>
              </a:spcAft>
              <a:buClr>
                <a:srgbClr val="888888"/>
              </a:buClr>
              <a:buSzPts val="7680"/>
              <a:buNone/>
              <a:defRPr sz="7680">
                <a:solidFill>
                  <a:srgbClr val="888888"/>
                </a:solidFill>
              </a:defRPr>
            </a:lvl4pPr>
            <a:lvl5pPr indent="-228600" lvl="4" marL="2286000" algn="l">
              <a:lnSpc>
                <a:spcPct val="90000"/>
              </a:lnSpc>
              <a:spcBef>
                <a:spcPts val="2400"/>
              </a:spcBef>
              <a:spcAft>
                <a:spcPts val="0"/>
              </a:spcAft>
              <a:buClr>
                <a:srgbClr val="888888"/>
              </a:buClr>
              <a:buSzPts val="7680"/>
              <a:buNone/>
              <a:defRPr sz="7680">
                <a:solidFill>
                  <a:srgbClr val="888888"/>
                </a:solidFill>
              </a:defRPr>
            </a:lvl5pPr>
            <a:lvl6pPr indent="-228600" lvl="5" marL="2743200" algn="l">
              <a:lnSpc>
                <a:spcPct val="90000"/>
              </a:lnSpc>
              <a:spcBef>
                <a:spcPts val="2400"/>
              </a:spcBef>
              <a:spcAft>
                <a:spcPts val="0"/>
              </a:spcAft>
              <a:buClr>
                <a:srgbClr val="888888"/>
              </a:buClr>
              <a:buSzPts val="7680"/>
              <a:buNone/>
              <a:defRPr sz="7680">
                <a:solidFill>
                  <a:srgbClr val="888888"/>
                </a:solidFill>
              </a:defRPr>
            </a:lvl6pPr>
            <a:lvl7pPr indent="-228600" lvl="6" marL="3200400" algn="l">
              <a:lnSpc>
                <a:spcPct val="90000"/>
              </a:lnSpc>
              <a:spcBef>
                <a:spcPts val="2400"/>
              </a:spcBef>
              <a:spcAft>
                <a:spcPts val="0"/>
              </a:spcAft>
              <a:buClr>
                <a:srgbClr val="888888"/>
              </a:buClr>
              <a:buSzPts val="7680"/>
              <a:buNone/>
              <a:defRPr sz="7680">
                <a:solidFill>
                  <a:srgbClr val="888888"/>
                </a:solidFill>
              </a:defRPr>
            </a:lvl7pPr>
            <a:lvl8pPr indent="-228600" lvl="7" marL="3657600" algn="l">
              <a:lnSpc>
                <a:spcPct val="90000"/>
              </a:lnSpc>
              <a:spcBef>
                <a:spcPts val="2400"/>
              </a:spcBef>
              <a:spcAft>
                <a:spcPts val="0"/>
              </a:spcAft>
              <a:buClr>
                <a:srgbClr val="888888"/>
              </a:buClr>
              <a:buSzPts val="7680"/>
              <a:buNone/>
              <a:defRPr sz="7680">
                <a:solidFill>
                  <a:srgbClr val="888888"/>
                </a:solidFill>
              </a:defRPr>
            </a:lvl8pPr>
            <a:lvl9pPr indent="-228600" lvl="8" marL="4114800" algn="l">
              <a:lnSpc>
                <a:spcPct val="90000"/>
              </a:lnSpc>
              <a:spcBef>
                <a:spcPts val="2400"/>
              </a:spcBef>
              <a:spcAft>
                <a:spcPts val="0"/>
              </a:spcAft>
              <a:buClr>
                <a:srgbClr val="888888"/>
              </a:buClr>
              <a:buSzPts val="7680"/>
              <a:buNone/>
              <a:defRPr sz="7680">
                <a:solidFill>
                  <a:srgbClr val="888888"/>
                </a:solidFill>
              </a:defRPr>
            </a:lvl9pPr>
          </a:lstStyle>
          <a:p/>
        </p:txBody>
      </p:sp>
      <p:sp>
        <p:nvSpPr>
          <p:cNvPr id="26" name="Google Shape;26;p5"/>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5"/>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30175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2" name="Google Shape;32;p6"/>
          <p:cNvSpPr txBox="1"/>
          <p:nvPr>
            <p:ph idx="2" type="body"/>
          </p:nvPr>
        </p:nvSpPr>
        <p:spPr>
          <a:xfrm>
            <a:off x="222199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3" name="Google Shape;33;p6"/>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3023237"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
          <p:cNvSpPr txBox="1"/>
          <p:nvPr>
            <p:ph idx="1" type="body"/>
          </p:nvPr>
        </p:nvSpPr>
        <p:spPr>
          <a:xfrm>
            <a:off x="3023242" y="8069582"/>
            <a:ext cx="18568032"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39" name="Google Shape;39;p7"/>
          <p:cNvSpPr txBox="1"/>
          <p:nvPr>
            <p:ph idx="2" type="body"/>
          </p:nvPr>
        </p:nvSpPr>
        <p:spPr>
          <a:xfrm>
            <a:off x="3023242" y="12024360"/>
            <a:ext cx="18568032"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0" name="Google Shape;40;p7"/>
          <p:cNvSpPr txBox="1"/>
          <p:nvPr>
            <p:ph idx="3" type="body"/>
          </p:nvPr>
        </p:nvSpPr>
        <p:spPr>
          <a:xfrm>
            <a:off x="22219922" y="8069582"/>
            <a:ext cx="18659477"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41" name="Google Shape;41;p7"/>
          <p:cNvSpPr txBox="1"/>
          <p:nvPr>
            <p:ph idx="4" type="body"/>
          </p:nvPr>
        </p:nvSpPr>
        <p:spPr>
          <a:xfrm>
            <a:off x="22219922" y="12024360"/>
            <a:ext cx="18659477"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2" name="Google Shape;42;p7"/>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0"/>
          <p:cNvSpPr txBox="1"/>
          <p:nvPr>
            <p:ph idx="1" type="body"/>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indent="-1203960" lvl="0" marL="457200" algn="l">
              <a:lnSpc>
                <a:spcPct val="90000"/>
              </a:lnSpc>
              <a:spcBef>
                <a:spcPts val="4800"/>
              </a:spcBef>
              <a:spcAft>
                <a:spcPts val="0"/>
              </a:spcAft>
              <a:buClr>
                <a:schemeClr val="dk1"/>
              </a:buClr>
              <a:buSzPts val="15360"/>
              <a:buChar char="•"/>
              <a:defRPr sz="15360"/>
            </a:lvl1pPr>
            <a:lvl2pPr indent="-1082040" lvl="1" marL="914400" algn="l">
              <a:lnSpc>
                <a:spcPct val="90000"/>
              </a:lnSpc>
              <a:spcBef>
                <a:spcPts val="2400"/>
              </a:spcBef>
              <a:spcAft>
                <a:spcPts val="0"/>
              </a:spcAft>
              <a:buClr>
                <a:schemeClr val="dk1"/>
              </a:buClr>
              <a:buSzPts val="13440"/>
              <a:buChar char="•"/>
              <a:defRPr sz="13439"/>
            </a:lvl2pPr>
            <a:lvl3pPr indent="-960120" lvl="2" marL="1371600" algn="l">
              <a:lnSpc>
                <a:spcPct val="90000"/>
              </a:lnSpc>
              <a:spcBef>
                <a:spcPts val="2400"/>
              </a:spcBef>
              <a:spcAft>
                <a:spcPts val="0"/>
              </a:spcAft>
              <a:buClr>
                <a:schemeClr val="dk1"/>
              </a:buClr>
              <a:buSzPts val="11520"/>
              <a:buChar char="•"/>
              <a:defRPr sz="11520"/>
            </a:lvl3pPr>
            <a:lvl4pPr indent="-838200" lvl="3" marL="1828800" algn="l">
              <a:lnSpc>
                <a:spcPct val="90000"/>
              </a:lnSpc>
              <a:spcBef>
                <a:spcPts val="2400"/>
              </a:spcBef>
              <a:spcAft>
                <a:spcPts val="0"/>
              </a:spcAft>
              <a:buClr>
                <a:schemeClr val="dk1"/>
              </a:buClr>
              <a:buSzPts val="9600"/>
              <a:buChar char="•"/>
              <a:defRPr sz="9600"/>
            </a:lvl4pPr>
            <a:lvl5pPr indent="-838200" lvl="4" marL="2286000" algn="l">
              <a:lnSpc>
                <a:spcPct val="90000"/>
              </a:lnSpc>
              <a:spcBef>
                <a:spcPts val="2400"/>
              </a:spcBef>
              <a:spcAft>
                <a:spcPts val="0"/>
              </a:spcAft>
              <a:buClr>
                <a:schemeClr val="dk1"/>
              </a:buClr>
              <a:buSzPts val="9600"/>
              <a:buChar char="•"/>
              <a:defRPr sz="9600"/>
            </a:lvl5pPr>
            <a:lvl6pPr indent="-838200" lvl="5" marL="2743200" algn="l">
              <a:lnSpc>
                <a:spcPct val="90000"/>
              </a:lnSpc>
              <a:spcBef>
                <a:spcPts val="2400"/>
              </a:spcBef>
              <a:spcAft>
                <a:spcPts val="0"/>
              </a:spcAft>
              <a:buClr>
                <a:schemeClr val="dk1"/>
              </a:buClr>
              <a:buSzPts val="9600"/>
              <a:buChar char="•"/>
              <a:defRPr sz="9600"/>
            </a:lvl6pPr>
            <a:lvl7pPr indent="-838200" lvl="6" marL="3200400" algn="l">
              <a:lnSpc>
                <a:spcPct val="90000"/>
              </a:lnSpc>
              <a:spcBef>
                <a:spcPts val="2400"/>
              </a:spcBef>
              <a:spcAft>
                <a:spcPts val="0"/>
              </a:spcAft>
              <a:buClr>
                <a:schemeClr val="dk1"/>
              </a:buClr>
              <a:buSzPts val="9600"/>
              <a:buChar char="•"/>
              <a:defRPr sz="9600"/>
            </a:lvl7pPr>
            <a:lvl8pPr indent="-838200" lvl="7" marL="3657600" algn="l">
              <a:lnSpc>
                <a:spcPct val="90000"/>
              </a:lnSpc>
              <a:spcBef>
                <a:spcPts val="2400"/>
              </a:spcBef>
              <a:spcAft>
                <a:spcPts val="0"/>
              </a:spcAft>
              <a:buClr>
                <a:schemeClr val="dk1"/>
              </a:buClr>
              <a:buSzPts val="9600"/>
              <a:buChar char="•"/>
              <a:defRPr sz="9600"/>
            </a:lvl8pPr>
            <a:lvl9pPr indent="-838200" lvl="8" marL="4114800" algn="l">
              <a:lnSpc>
                <a:spcPct val="90000"/>
              </a:lnSpc>
              <a:spcBef>
                <a:spcPts val="2400"/>
              </a:spcBef>
              <a:spcAft>
                <a:spcPts val="0"/>
              </a:spcAft>
              <a:buClr>
                <a:schemeClr val="dk1"/>
              </a:buClr>
              <a:buSzPts val="9600"/>
              <a:buChar char="•"/>
              <a:defRPr sz="9600"/>
            </a:lvl9pPr>
          </a:lstStyle>
          <a:p/>
        </p:txBody>
      </p:sp>
      <p:sp>
        <p:nvSpPr>
          <p:cNvPr id="57" name="Google Shape;57;p10"/>
          <p:cNvSpPr txBox="1"/>
          <p:nvPr>
            <p:ph idx="2"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58" name="Google Shape;58;p10"/>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1"/>
          <p:cNvSpPr/>
          <p:nvPr>
            <p:ph idx="2" type="pic"/>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4800"/>
              </a:spcBef>
              <a:spcAft>
                <a:spcPts val="0"/>
              </a:spcAft>
              <a:buClr>
                <a:schemeClr val="dk1"/>
              </a:buClr>
              <a:buSzPts val="15360"/>
              <a:buFont typeface="Arial"/>
              <a:buNone/>
              <a:defRPr b="0" i="0" sz="15360" u="none" cap="none" strike="noStrike">
                <a:solidFill>
                  <a:schemeClr val="dk1"/>
                </a:solidFill>
                <a:latin typeface="Calibri"/>
                <a:ea typeface="Calibri"/>
                <a:cs typeface="Calibri"/>
                <a:sym typeface="Calibri"/>
              </a:defRPr>
            </a:lvl1pPr>
            <a:lvl2pPr lvl="1" marR="0" rtl="0" algn="l">
              <a:lnSpc>
                <a:spcPct val="90000"/>
              </a:lnSpc>
              <a:spcBef>
                <a:spcPts val="2400"/>
              </a:spcBef>
              <a:spcAft>
                <a:spcPts val="0"/>
              </a:spcAft>
              <a:buClr>
                <a:schemeClr val="dk1"/>
              </a:buClr>
              <a:buSzPts val="13440"/>
              <a:buFont typeface="Arial"/>
              <a:buNone/>
              <a:defRPr b="0" i="0" sz="13439" u="none" cap="none" strike="noStrike">
                <a:solidFill>
                  <a:schemeClr val="dk1"/>
                </a:solidFill>
                <a:latin typeface="Calibri"/>
                <a:ea typeface="Calibri"/>
                <a:cs typeface="Calibri"/>
                <a:sym typeface="Calibri"/>
              </a:defRPr>
            </a:lvl2pPr>
            <a:lvl3pPr lvl="2" marR="0" rtl="0" algn="l">
              <a:lnSpc>
                <a:spcPct val="90000"/>
              </a:lnSpc>
              <a:spcBef>
                <a:spcPts val="2400"/>
              </a:spcBef>
              <a:spcAft>
                <a:spcPts val="0"/>
              </a:spcAft>
              <a:buClr>
                <a:schemeClr val="dk1"/>
              </a:buClr>
              <a:buSzPts val="11520"/>
              <a:buFont typeface="Arial"/>
              <a:buNone/>
              <a:defRPr b="0" i="0" sz="11520" u="none" cap="none" strike="noStrike">
                <a:solidFill>
                  <a:schemeClr val="dk1"/>
                </a:solidFill>
                <a:latin typeface="Calibri"/>
                <a:ea typeface="Calibri"/>
                <a:cs typeface="Calibri"/>
                <a:sym typeface="Calibri"/>
              </a:defRPr>
            </a:lvl3pPr>
            <a:lvl4pPr lvl="3"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4pPr>
            <a:lvl5pPr lvl="4"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5pPr>
            <a:lvl6pPr lvl="5"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6pPr>
            <a:lvl7pPr lvl="6"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7pPr>
            <a:lvl8pPr lvl="7"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8pPr>
            <a:lvl9pPr lvl="8"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9pPr>
          </a:lstStyle>
          <a:p/>
        </p:txBody>
      </p:sp>
      <p:sp>
        <p:nvSpPr>
          <p:cNvPr id="64" name="Google Shape;64;p11"/>
          <p:cNvSpPr txBox="1"/>
          <p:nvPr>
            <p:ph idx="1"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65" name="Google Shape;65;p11"/>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1"/>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1120"/>
              <a:buFont typeface="Calibri"/>
              <a:buNone/>
              <a:defRPr b="0" i="0" sz="2112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1082040" lvl="0" marL="457200" marR="0" rtl="0" algn="l">
              <a:lnSpc>
                <a:spcPct val="90000"/>
              </a:lnSpc>
              <a:spcBef>
                <a:spcPts val="4800"/>
              </a:spcBef>
              <a:spcAft>
                <a:spcPts val="0"/>
              </a:spcAft>
              <a:buClr>
                <a:schemeClr val="dk1"/>
              </a:buClr>
              <a:buSzPts val="13440"/>
              <a:buFont typeface="Arial"/>
              <a:buChar char="•"/>
              <a:defRPr b="0" i="0" sz="13439" u="none" cap="none" strike="noStrike">
                <a:solidFill>
                  <a:schemeClr val="dk1"/>
                </a:solidFill>
                <a:latin typeface="Calibri"/>
                <a:ea typeface="Calibri"/>
                <a:cs typeface="Calibri"/>
                <a:sym typeface="Calibri"/>
              </a:defRPr>
            </a:lvl1pPr>
            <a:lvl2pPr indent="-960120" lvl="1" marL="914400" marR="0" rtl="0" algn="l">
              <a:lnSpc>
                <a:spcPct val="90000"/>
              </a:lnSpc>
              <a:spcBef>
                <a:spcPts val="2400"/>
              </a:spcBef>
              <a:spcAft>
                <a:spcPts val="0"/>
              </a:spcAft>
              <a:buClr>
                <a:schemeClr val="dk1"/>
              </a:buClr>
              <a:buSzPts val="11520"/>
              <a:buFont typeface="Arial"/>
              <a:buChar char="•"/>
              <a:defRPr b="0" i="0" sz="11520" u="none" cap="none" strike="noStrike">
                <a:solidFill>
                  <a:schemeClr val="dk1"/>
                </a:solidFill>
                <a:latin typeface="Calibri"/>
                <a:ea typeface="Calibri"/>
                <a:cs typeface="Calibri"/>
                <a:sym typeface="Calibri"/>
              </a:defRPr>
            </a:lvl2pPr>
            <a:lvl3pPr indent="-838200" lvl="2" marL="1371600" marR="0" rtl="0" algn="l">
              <a:lnSpc>
                <a:spcPct val="90000"/>
              </a:lnSpc>
              <a:spcBef>
                <a:spcPts val="240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3pPr>
            <a:lvl4pPr indent="-777239" lvl="3" marL="1828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4pPr>
            <a:lvl5pPr indent="-777239" lvl="4" marL="22860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5pPr>
            <a:lvl6pPr indent="-777239" lvl="5" marL="27432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6pPr>
            <a:lvl7pPr indent="-777239" lvl="6" marL="32004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7pPr>
            <a:lvl8pPr indent="-777239" lvl="7" marL="36576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8pPr>
            <a:lvl9pPr indent="-777240" lvl="8" marL="4114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8.png"/><Relationship Id="rId11" Type="http://schemas.openxmlformats.org/officeDocument/2006/relationships/image" Target="../media/image8.png"/><Relationship Id="rId10" Type="http://schemas.openxmlformats.org/officeDocument/2006/relationships/image" Target="../media/image9.png"/><Relationship Id="rId21" Type="http://schemas.openxmlformats.org/officeDocument/2006/relationships/image" Target="../media/image19.png"/><Relationship Id="rId13" Type="http://schemas.openxmlformats.org/officeDocument/2006/relationships/image" Target="../media/image12.png"/><Relationship Id="rId12"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png"/><Relationship Id="rId15" Type="http://schemas.openxmlformats.org/officeDocument/2006/relationships/image" Target="../media/image14.png"/><Relationship Id="rId14" Type="http://schemas.openxmlformats.org/officeDocument/2006/relationships/image" Target="../media/image11.png"/><Relationship Id="rId17" Type="http://schemas.openxmlformats.org/officeDocument/2006/relationships/image" Target="../media/image15.jpg"/><Relationship Id="rId16" Type="http://schemas.openxmlformats.org/officeDocument/2006/relationships/image" Target="../media/image13.png"/><Relationship Id="rId5" Type="http://schemas.openxmlformats.org/officeDocument/2006/relationships/image" Target="../media/image1.png"/><Relationship Id="rId19" Type="http://schemas.openxmlformats.org/officeDocument/2006/relationships/image" Target="../media/image17.png"/><Relationship Id="rId6" Type="http://schemas.openxmlformats.org/officeDocument/2006/relationships/image" Target="../media/image4.png"/><Relationship Id="rId18" Type="http://schemas.openxmlformats.org/officeDocument/2006/relationships/image" Target="../media/image16.png"/><Relationship Id="rId7" Type="http://schemas.openxmlformats.org/officeDocument/2006/relationships/image" Target="../media/image7.png"/><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21824413" y="16274534"/>
            <a:ext cx="2423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000000"/>
                </a:solidFill>
                <a:latin typeface="Times New Roman"/>
                <a:ea typeface="Times New Roman"/>
                <a:cs typeface="Times New Roman"/>
                <a:sym typeface="Times New Roman"/>
              </a:rPr>
              <a:t> </a:t>
            </a:r>
            <a:endParaRPr sz="1800">
              <a:solidFill>
                <a:schemeClr val="dk1"/>
              </a:solidFill>
              <a:latin typeface="Calibri"/>
              <a:ea typeface="Calibri"/>
              <a:cs typeface="Calibri"/>
              <a:sym typeface="Calibri"/>
            </a:endParaRPr>
          </a:p>
        </p:txBody>
      </p:sp>
      <p:sp>
        <p:nvSpPr>
          <p:cNvPr id="85" name="Google Shape;85;p1"/>
          <p:cNvSpPr/>
          <p:nvPr/>
        </p:nvSpPr>
        <p:spPr>
          <a:xfrm>
            <a:off x="0" y="0"/>
            <a:ext cx="4904509" cy="32918401"/>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86" name="Google Shape;86;p1"/>
          <p:cNvPicPr preferRelativeResize="0"/>
          <p:nvPr/>
        </p:nvPicPr>
        <p:blipFill rotWithShape="1">
          <a:blip r:embed="rId3">
            <a:alphaModFix/>
          </a:blip>
          <a:srcRect b="0" l="0" r="0" t="0"/>
          <a:stretch/>
        </p:blipFill>
        <p:spPr>
          <a:xfrm>
            <a:off x="311102" y="891970"/>
            <a:ext cx="4282303" cy="4282303"/>
          </a:xfrm>
          <a:prstGeom prst="rect">
            <a:avLst/>
          </a:prstGeom>
          <a:noFill/>
          <a:ln>
            <a:noFill/>
          </a:ln>
        </p:spPr>
      </p:pic>
      <p:pic>
        <p:nvPicPr>
          <p:cNvPr id="87" name="Google Shape;87;p1"/>
          <p:cNvPicPr preferRelativeResize="0"/>
          <p:nvPr/>
        </p:nvPicPr>
        <p:blipFill rotWithShape="1">
          <a:blip r:embed="rId4">
            <a:alphaModFix/>
          </a:blip>
          <a:srcRect b="0" l="0" r="0" t="0"/>
          <a:stretch/>
        </p:blipFill>
        <p:spPr>
          <a:xfrm>
            <a:off x="702454" y="28727400"/>
            <a:ext cx="3329057" cy="3299030"/>
          </a:xfrm>
          <a:prstGeom prst="rect">
            <a:avLst/>
          </a:prstGeom>
          <a:noFill/>
          <a:ln>
            <a:noFill/>
          </a:ln>
        </p:spPr>
      </p:pic>
      <p:sp>
        <p:nvSpPr>
          <p:cNvPr id="88" name="Google Shape;88;p1"/>
          <p:cNvSpPr/>
          <p:nvPr/>
        </p:nvSpPr>
        <p:spPr>
          <a:xfrm>
            <a:off x="6428508" y="1124962"/>
            <a:ext cx="17396557"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lang="en-US" sz="12000" cap="none">
                <a:solidFill>
                  <a:srgbClr val="00A287"/>
                </a:solidFill>
                <a:latin typeface="Arial Black"/>
                <a:ea typeface="Arial Black"/>
                <a:cs typeface="Arial Black"/>
                <a:sym typeface="Arial Black"/>
              </a:rPr>
              <a:t>Patrol Bid Scheduler</a:t>
            </a:r>
            <a:endParaRPr/>
          </a:p>
        </p:txBody>
      </p:sp>
      <p:sp>
        <p:nvSpPr>
          <p:cNvPr id="89" name="Google Shape;89;p1"/>
          <p:cNvSpPr/>
          <p:nvPr/>
        </p:nvSpPr>
        <p:spPr>
          <a:xfrm>
            <a:off x="29151597" y="1145123"/>
            <a:ext cx="13393410"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School of Computing &amp; Informational Sciences</a:t>
            </a:r>
            <a:endParaRPr/>
          </a:p>
        </p:txBody>
      </p:sp>
      <p:sp>
        <p:nvSpPr>
          <p:cNvPr id="90" name="Google Shape;90;p1"/>
          <p:cNvSpPr/>
          <p:nvPr/>
        </p:nvSpPr>
        <p:spPr>
          <a:xfrm>
            <a:off x="32791153" y="1955975"/>
            <a:ext cx="9725739"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Fall 2020 – Senior Project Design</a:t>
            </a:r>
            <a:endParaRPr/>
          </a:p>
        </p:txBody>
      </p:sp>
      <p:grpSp>
        <p:nvGrpSpPr>
          <p:cNvPr id="91" name="Google Shape;91;p1"/>
          <p:cNvGrpSpPr/>
          <p:nvPr/>
        </p:nvGrpSpPr>
        <p:grpSpPr>
          <a:xfrm>
            <a:off x="6409764" y="3905574"/>
            <a:ext cx="10551642" cy="7187264"/>
            <a:chOff x="6409764" y="6511636"/>
            <a:chExt cx="10551642" cy="7187264"/>
          </a:xfrm>
        </p:grpSpPr>
        <p:grpSp>
          <p:nvGrpSpPr>
            <p:cNvPr id="92" name="Google Shape;92;p1"/>
            <p:cNvGrpSpPr/>
            <p:nvPr/>
          </p:nvGrpSpPr>
          <p:grpSpPr>
            <a:xfrm>
              <a:off x="6409764" y="6511636"/>
              <a:ext cx="10551642" cy="1455934"/>
              <a:chOff x="6409764" y="6511636"/>
              <a:chExt cx="10551642" cy="1455934"/>
            </a:xfrm>
          </p:grpSpPr>
          <p:sp>
            <p:nvSpPr>
              <p:cNvPr id="93" name="Google Shape;93;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94" name="Google Shape;94;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The Problem</a:t>
                </a:r>
                <a:endParaRPr/>
              </a:p>
            </p:txBody>
          </p:sp>
        </p:grpSp>
        <p:sp>
          <p:nvSpPr>
            <p:cNvPr id="95" name="Google Shape;95;p1"/>
            <p:cNvSpPr txBox="1"/>
            <p:nvPr/>
          </p:nvSpPr>
          <p:spPr>
            <a:xfrm>
              <a:off x="6530200" y="8327467"/>
              <a:ext cx="10431206" cy="2383037"/>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The Pinecrest Police Department keeps track of their department’s staffing scheduling needs through a paper-excel spreadsheet system. This system has some shortcomings.</a:t>
              </a:r>
              <a:endParaRPr/>
            </a:p>
          </p:txBody>
        </p:sp>
        <p:sp>
          <p:nvSpPr>
            <p:cNvPr id="96" name="Google Shape;96;p1"/>
            <p:cNvSpPr/>
            <p:nvPr/>
          </p:nvSpPr>
          <p:spPr>
            <a:xfrm>
              <a:off x="6492712" y="1085364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Information needs to be processed in a </a:t>
              </a:r>
              <a:r>
                <a:rPr b="1" lang="en-US" sz="3000" u="none">
                  <a:solidFill>
                    <a:srgbClr val="000000"/>
                  </a:solidFill>
                  <a:latin typeface="Arial"/>
                  <a:ea typeface="Arial"/>
                  <a:cs typeface="Arial"/>
                  <a:sym typeface="Arial"/>
                </a:rPr>
                <a:t>timely</a:t>
              </a:r>
              <a:r>
                <a:rPr b="0" lang="en-US" sz="3000" u="none">
                  <a:solidFill>
                    <a:srgbClr val="000000"/>
                  </a:solidFill>
                  <a:latin typeface="Arial"/>
                  <a:ea typeface="Arial"/>
                  <a:cs typeface="Arial"/>
                  <a:sym typeface="Arial"/>
                </a:rPr>
                <a:t> manner, despite being done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97" name="Google Shape;97;p1"/>
            <p:cNvSpPr/>
            <p:nvPr/>
          </p:nvSpPr>
          <p:spPr>
            <a:xfrm>
              <a:off x="6495475" y="1199725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t>An administrator </a:t>
              </a:r>
              <a:r>
                <a:rPr lang="en-US" sz="3000"/>
                <a:t>managing</a:t>
              </a:r>
              <a:r>
                <a:rPr lang="en-US" sz="3000"/>
                <a:t> the system needs to track individuals to ensure timely completion and approval of a schedule</a:t>
              </a:r>
              <a:endParaRPr/>
            </a:p>
          </p:txBody>
        </p:sp>
        <p:sp>
          <p:nvSpPr>
            <p:cNvPr id="98" name="Google Shape;98;p1"/>
            <p:cNvSpPr/>
            <p:nvPr/>
          </p:nvSpPr>
          <p:spPr>
            <a:xfrm>
              <a:off x="6492712" y="13144902"/>
              <a:ext cx="10449950" cy="553998"/>
            </a:xfrm>
            <a:prstGeom prst="rect">
              <a:avLst/>
            </a:prstGeom>
            <a:noFill/>
            <a:ln>
              <a:noFill/>
            </a:ln>
          </p:spPr>
          <p:txBody>
            <a:bodyPr anchorCtr="0" anchor="t" bIns="45700" lIns="91425" spcFirstLastPara="1" rIns="91425" wrap="square" tIns="45700">
              <a:spAutoFit/>
            </a:bodyPr>
            <a:lstStyle/>
            <a:p>
              <a:pPr indent="0" lvl="0" marL="457200" marR="0" rtl="0" algn="just">
                <a:spcBef>
                  <a:spcPts val="0"/>
                </a:spcBef>
                <a:spcAft>
                  <a:spcPts val="0"/>
                </a:spcAft>
                <a:buNone/>
              </a:pPr>
              <a:r>
                <a:t/>
              </a:r>
              <a:endParaRPr/>
            </a:p>
          </p:txBody>
        </p:sp>
      </p:grpSp>
      <p:grpSp>
        <p:nvGrpSpPr>
          <p:cNvPr id="99" name="Google Shape;99;p1"/>
          <p:cNvGrpSpPr/>
          <p:nvPr/>
        </p:nvGrpSpPr>
        <p:grpSpPr>
          <a:xfrm>
            <a:off x="19146453" y="3850458"/>
            <a:ext cx="10570386" cy="5879581"/>
            <a:chOff x="19146453" y="6456520"/>
            <a:chExt cx="10570386" cy="5879581"/>
          </a:xfrm>
        </p:grpSpPr>
        <p:grpSp>
          <p:nvGrpSpPr>
            <p:cNvPr id="100" name="Google Shape;100;p1"/>
            <p:cNvGrpSpPr/>
            <p:nvPr/>
          </p:nvGrpSpPr>
          <p:grpSpPr>
            <a:xfrm>
              <a:off x="19146453" y="6456520"/>
              <a:ext cx="10551642" cy="1455934"/>
              <a:chOff x="6409764" y="6511636"/>
              <a:chExt cx="10551642" cy="1455934"/>
            </a:xfrm>
          </p:grpSpPr>
          <p:sp>
            <p:nvSpPr>
              <p:cNvPr id="101" name="Google Shape;101;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02" name="Google Shape;102;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Current System</a:t>
                </a:r>
                <a:endParaRPr/>
              </a:p>
            </p:txBody>
          </p:sp>
        </p:grpSp>
        <p:sp>
          <p:nvSpPr>
            <p:cNvPr id="103" name="Google Shape;103;p1"/>
            <p:cNvSpPr txBox="1"/>
            <p:nvPr/>
          </p:nvSpPr>
          <p:spPr>
            <a:xfrm>
              <a:off x="19266889"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Currently, the department utilizes a </a:t>
              </a:r>
              <a:r>
                <a:rPr b="1" lang="en-US" sz="3000" u="none">
                  <a:solidFill>
                    <a:schemeClr val="dk1"/>
                  </a:solidFill>
                  <a:latin typeface="Arial"/>
                  <a:ea typeface="Arial"/>
                  <a:cs typeface="Arial"/>
                  <a:sym typeface="Arial"/>
                </a:rPr>
                <a:t>paper-excel spreadsheet system</a:t>
              </a:r>
              <a:r>
                <a:rPr b="0" lang="en-US" sz="3000" u="none">
                  <a:solidFill>
                    <a:schemeClr val="dk1"/>
                  </a:solidFill>
                  <a:latin typeface="Arial"/>
                  <a:ea typeface="Arial"/>
                  <a:cs typeface="Arial"/>
                  <a:sym typeface="Arial"/>
                </a:rPr>
                <a:t> to track it’s staffing needs.</a:t>
              </a:r>
              <a:endParaRPr/>
            </a:p>
          </p:txBody>
        </p:sp>
        <p:sp>
          <p:nvSpPr>
            <p:cNvPr id="104" name="Google Shape;104;p1"/>
            <p:cNvSpPr/>
            <p:nvPr/>
          </p:nvSpPr>
          <p:spPr>
            <a:xfrm>
              <a:off x="19266889" y="9481255"/>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assigned sergeant oversees inputting and assigning the time slots in a schedule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105" name="Google Shape;105;p1"/>
            <p:cNvSpPr/>
            <p:nvPr/>
          </p:nvSpPr>
          <p:spPr>
            <a:xfrm>
              <a:off x="19266889" y="10631938"/>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When bidding for slots begins, an officer </a:t>
              </a:r>
              <a:r>
                <a:rPr b="1" lang="en-US" sz="3000" u="none">
                  <a:solidFill>
                    <a:srgbClr val="000000"/>
                  </a:solidFill>
                  <a:latin typeface="Arial"/>
                  <a:ea typeface="Arial"/>
                  <a:cs typeface="Arial"/>
                  <a:sym typeface="Arial"/>
                </a:rPr>
                <a:t>must sign a document</a:t>
              </a:r>
              <a:r>
                <a:rPr b="0" lang="en-US" sz="3000" u="none">
                  <a:solidFill>
                    <a:srgbClr val="000000"/>
                  </a:solidFill>
                  <a:latin typeface="Arial"/>
                  <a:ea typeface="Arial"/>
                  <a:cs typeface="Arial"/>
                  <a:sym typeface="Arial"/>
                </a:rPr>
                <a:t> to confirm their selection.</a:t>
              </a:r>
              <a:endParaRPr/>
            </a:p>
          </p:txBody>
        </p:sp>
        <p:sp>
          <p:nvSpPr>
            <p:cNvPr id="106" name="Google Shape;106;p1"/>
            <p:cNvSpPr/>
            <p:nvPr/>
          </p:nvSpPr>
          <p:spPr>
            <a:xfrm>
              <a:off x="19266889" y="11782103"/>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t>
              </a:r>
              <a:r>
                <a:rPr b="1" lang="en-US" sz="3000" u="none">
                  <a:solidFill>
                    <a:srgbClr val="000000"/>
                  </a:solidFill>
                  <a:latin typeface="Arial"/>
                  <a:ea typeface="Arial"/>
                  <a:cs typeface="Arial"/>
                  <a:sym typeface="Arial"/>
                </a:rPr>
                <a:t>order</a:t>
              </a:r>
              <a:r>
                <a:rPr b="0" lang="en-US" sz="3000" u="none">
                  <a:solidFill>
                    <a:srgbClr val="000000"/>
                  </a:solidFill>
                  <a:latin typeface="Arial"/>
                  <a:ea typeface="Arial"/>
                  <a:cs typeface="Arial"/>
                  <a:sym typeface="Arial"/>
                </a:rPr>
                <a:t> determining which officer selects first exists. </a:t>
              </a:r>
              <a:endParaRPr/>
            </a:p>
          </p:txBody>
        </p:sp>
      </p:grpSp>
      <p:grpSp>
        <p:nvGrpSpPr>
          <p:cNvPr id="107" name="Google Shape;107;p1"/>
          <p:cNvGrpSpPr/>
          <p:nvPr/>
        </p:nvGrpSpPr>
        <p:grpSpPr>
          <a:xfrm>
            <a:off x="31845655" y="3846542"/>
            <a:ext cx="10699352" cy="7110676"/>
            <a:chOff x="31845655" y="6452604"/>
            <a:chExt cx="10699352" cy="7110676"/>
          </a:xfrm>
        </p:grpSpPr>
        <p:grpSp>
          <p:nvGrpSpPr>
            <p:cNvPr id="108" name="Google Shape;108;p1"/>
            <p:cNvGrpSpPr/>
            <p:nvPr/>
          </p:nvGrpSpPr>
          <p:grpSpPr>
            <a:xfrm>
              <a:off x="31845655" y="6452604"/>
              <a:ext cx="10551642" cy="1455934"/>
              <a:chOff x="6409764" y="6511636"/>
              <a:chExt cx="10551642" cy="1455934"/>
            </a:xfrm>
          </p:grpSpPr>
          <p:sp>
            <p:nvSpPr>
              <p:cNvPr id="109" name="Google Shape;109;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10" name="Google Shape;110;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Solution</a:t>
                </a:r>
                <a:endParaRPr/>
              </a:p>
            </p:txBody>
          </p:sp>
        </p:grpSp>
        <p:sp>
          <p:nvSpPr>
            <p:cNvPr id="111" name="Google Shape;111;p1"/>
            <p:cNvSpPr txBox="1"/>
            <p:nvPr/>
          </p:nvSpPr>
          <p:spPr>
            <a:xfrm>
              <a:off x="32095056"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lang="en-US" sz="3000">
                  <a:solidFill>
                    <a:schemeClr val="dk1"/>
                  </a:solidFill>
                </a:rPr>
                <a:t>Our solution creates</a:t>
              </a:r>
              <a:r>
                <a:rPr b="0" lang="en-US" sz="3000" u="none">
                  <a:solidFill>
                    <a:schemeClr val="dk1"/>
                  </a:solidFill>
                  <a:latin typeface="Arial"/>
                  <a:ea typeface="Arial"/>
                  <a:cs typeface="Arial"/>
                  <a:sym typeface="Arial"/>
                </a:rPr>
                <a:t> a </a:t>
              </a:r>
              <a:r>
                <a:rPr lang="en-US" sz="3000">
                  <a:solidFill>
                    <a:schemeClr val="dk1"/>
                  </a:solidFill>
                </a:rPr>
                <a:t>re</a:t>
              </a:r>
              <a:r>
                <a:rPr b="0" lang="en-US" sz="3000" u="none">
                  <a:solidFill>
                    <a:schemeClr val="dk1"/>
                  </a:solidFill>
                  <a:latin typeface="Arial"/>
                  <a:ea typeface="Arial"/>
                  <a:cs typeface="Arial"/>
                  <a:sym typeface="Arial"/>
                </a:rPr>
                <a:t>sponsive dashboard. The goals of the dashboard </a:t>
              </a:r>
              <a:r>
                <a:rPr lang="en-US" sz="3000">
                  <a:solidFill>
                    <a:schemeClr val="dk1"/>
                  </a:solidFill>
                </a:rPr>
                <a:t>is</a:t>
              </a:r>
              <a:r>
                <a:rPr b="0" lang="en-US" sz="3000" u="none">
                  <a:solidFill>
                    <a:schemeClr val="dk1"/>
                  </a:solidFill>
                  <a:latin typeface="Arial"/>
                  <a:ea typeface="Arial"/>
                  <a:cs typeface="Arial"/>
                  <a:sym typeface="Arial"/>
                </a:rPr>
                <a:t> t</a:t>
              </a:r>
              <a:r>
                <a:rPr lang="en-US" sz="3000">
                  <a:solidFill>
                    <a:schemeClr val="dk1"/>
                  </a:solidFill>
                </a:rPr>
                <a:t>o:</a:t>
              </a:r>
              <a:endParaRPr/>
            </a:p>
          </p:txBody>
        </p:sp>
        <p:sp>
          <p:nvSpPr>
            <p:cNvPr id="112" name="Google Shape;112;p1"/>
            <p:cNvSpPr/>
            <p:nvPr/>
          </p:nvSpPr>
          <p:spPr>
            <a:xfrm>
              <a:off x="32051700" y="9475521"/>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Automate the current schedule bidding process and make it easier to view an officer’s current shifts</a:t>
              </a:r>
              <a:endParaRPr/>
            </a:p>
          </p:txBody>
        </p:sp>
        <p:sp>
          <p:nvSpPr>
            <p:cNvPr id="113" name="Google Shape;113;p1"/>
            <p:cNvSpPr/>
            <p:nvPr/>
          </p:nvSpPr>
          <p:spPr>
            <a:xfrm>
              <a:off x="32051700" y="10649544"/>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an admin to create, edit or delete positions, schedules, shifts, skills, time slots and users</a:t>
              </a:r>
              <a:endParaRPr/>
            </a:p>
          </p:txBody>
        </p:sp>
        <p:sp>
          <p:nvSpPr>
            <p:cNvPr id="114" name="Google Shape;114;p1"/>
            <p:cNvSpPr/>
            <p:nvPr/>
          </p:nvSpPr>
          <p:spPr>
            <a:xfrm>
              <a:off x="32066941" y="11828269"/>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 user to </a:t>
              </a:r>
              <a:r>
                <a:rPr lang="en-US" sz="3000"/>
                <a:t>bid on</a:t>
              </a:r>
              <a:r>
                <a:rPr b="0" lang="en-US" sz="3000" u="none">
                  <a:solidFill>
                    <a:srgbClr val="000000"/>
                  </a:solidFill>
                  <a:latin typeface="Arial"/>
                  <a:ea typeface="Arial"/>
                  <a:cs typeface="Arial"/>
                  <a:sym typeface="Arial"/>
                </a:rPr>
                <a:t> shifts </a:t>
              </a:r>
              <a:r>
                <a:rPr lang="en-US" sz="3000"/>
                <a:t>and view their assigned shifts</a:t>
              </a:r>
              <a:endParaRPr/>
            </a:p>
          </p:txBody>
        </p:sp>
        <p:sp>
          <p:nvSpPr>
            <p:cNvPr id="115" name="Google Shape;115;p1"/>
            <p:cNvSpPr/>
            <p:nvPr/>
          </p:nvSpPr>
          <p:spPr>
            <a:xfrm>
              <a:off x="32095056" y="1300928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t>Email notification system to alert users when it is time to select their shifts </a:t>
              </a:r>
              <a:endParaRPr/>
            </a:p>
          </p:txBody>
        </p:sp>
      </p:grpSp>
      <p:grpSp>
        <p:nvGrpSpPr>
          <p:cNvPr id="116" name="Google Shape;116;p1"/>
          <p:cNvGrpSpPr/>
          <p:nvPr/>
        </p:nvGrpSpPr>
        <p:grpSpPr>
          <a:xfrm>
            <a:off x="6391020" y="11652068"/>
            <a:ext cx="10551642" cy="10778233"/>
            <a:chOff x="6391020" y="14617688"/>
            <a:chExt cx="10551642" cy="10778233"/>
          </a:xfrm>
        </p:grpSpPr>
        <p:grpSp>
          <p:nvGrpSpPr>
            <p:cNvPr id="117" name="Google Shape;117;p1"/>
            <p:cNvGrpSpPr/>
            <p:nvPr/>
          </p:nvGrpSpPr>
          <p:grpSpPr>
            <a:xfrm>
              <a:off x="6391020" y="14617688"/>
              <a:ext cx="10551642" cy="1455934"/>
              <a:chOff x="6409764" y="6511636"/>
              <a:chExt cx="10551642" cy="1455934"/>
            </a:xfrm>
          </p:grpSpPr>
          <p:sp>
            <p:nvSpPr>
              <p:cNvPr id="118" name="Google Shape;118;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19" name="Google Shape;119;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500">
                    <a:solidFill>
                      <a:schemeClr val="lt1"/>
                    </a:solidFill>
                    <a:latin typeface="Arial Black"/>
                    <a:ea typeface="Arial Black"/>
                    <a:cs typeface="Arial Black"/>
                    <a:sym typeface="Arial Black"/>
                  </a:rPr>
                  <a:t>Our Object Design</a:t>
                </a:r>
                <a:endParaRPr b="0" sz="5500" cap="none">
                  <a:solidFill>
                    <a:schemeClr val="lt1"/>
                  </a:solidFill>
                  <a:latin typeface="Arial Black"/>
                  <a:ea typeface="Arial Black"/>
                  <a:cs typeface="Arial Black"/>
                  <a:sym typeface="Arial Black"/>
                </a:endParaRPr>
              </a:p>
            </p:txBody>
          </p:sp>
        </p:grpSp>
        <p:pic>
          <p:nvPicPr>
            <p:cNvPr descr="A close up of a map&#10;&#10;Description automatically generated" id="120" name="Google Shape;120;p1"/>
            <p:cNvPicPr preferRelativeResize="0"/>
            <p:nvPr/>
          </p:nvPicPr>
          <p:blipFill rotWithShape="1">
            <a:blip r:embed="rId5">
              <a:alphaModFix/>
            </a:blip>
            <a:srcRect b="0" l="0" r="0" t="7370"/>
            <a:stretch/>
          </p:blipFill>
          <p:spPr>
            <a:xfrm>
              <a:off x="6567540" y="16530548"/>
              <a:ext cx="10225308" cy="7026549"/>
            </a:xfrm>
            <a:prstGeom prst="rect">
              <a:avLst/>
            </a:prstGeom>
            <a:noFill/>
            <a:ln>
              <a:noFill/>
            </a:ln>
          </p:spPr>
        </p:pic>
        <p:sp>
          <p:nvSpPr>
            <p:cNvPr id="121" name="Google Shape;121;p1"/>
            <p:cNvSpPr/>
            <p:nvPr/>
          </p:nvSpPr>
          <p:spPr>
            <a:xfrm>
              <a:off x="6428508" y="23918594"/>
              <a:ext cx="10170555"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Arial"/>
                  <a:ea typeface="Arial"/>
                  <a:cs typeface="Arial"/>
                  <a:sym typeface="Arial"/>
                </a:rPr>
                <a:t>Figure 1 </a:t>
              </a:r>
              <a:r>
                <a:rPr b="0" lang="en-US" sz="3000" u="none">
                  <a:solidFill>
                    <a:srgbClr val="004237"/>
                  </a:solidFill>
                  <a:latin typeface="Arial"/>
                  <a:ea typeface="Arial"/>
                  <a:cs typeface="Arial"/>
                  <a:sym typeface="Arial"/>
                </a:rPr>
                <a:t>: A general use-case diagram for our entire application. The main functionality of our application can be seen here.</a:t>
              </a:r>
              <a:endParaRPr/>
            </a:p>
          </p:txBody>
        </p:sp>
      </p:grpSp>
      <p:grpSp>
        <p:nvGrpSpPr>
          <p:cNvPr id="122" name="Google Shape;122;p1"/>
          <p:cNvGrpSpPr/>
          <p:nvPr/>
        </p:nvGrpSpPr>
        <p:grpSpPr>
          <a:xfrm>
            <a:off x="31826911" y="11593036"/>
            <a:ext cx="10551642" cy="11049898"/>
            <a:chOff x="31826911" y="14558656"/>
            <a:chExt cx="10551642" cy="11049898"/>
          </a:xfrm>
        </p:grpSpPr>
        <p:grpSp>
          <p:nvGrpSpPr>
            <p:cNvPr id="123" name="Google Shape;123;p1"/>
            <p:cNvGrpSpPr/>
            <p:nvPr/>
          </p:nvGrpSpPr>
          <p:grpSpPr>
            <a:xfrm>
              <a:off x="31826911" y="14558656"/>
              <a:ext cx="10551642" cy="1455934"/>
              <a:chOff x="6409764" y="6511636"/>
              <a:chExt cx="10551642" cy="1455934"/>
            </a:xfrm>
          </p:grpSpPr>
          <p:sp>
            <p:nvSpPr>
              <p:cNvPr id="124" name="Google Shape;124;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25" name="Google Shape;125;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Verification</a:t>
                </a:r>
                <a:endParaRPr/>
              </a:p>
            </p:txBody>
          </p:sp>
        </p:grpSp>
        <p:sp>
          <p:nvSpPr>
            <p:cNvPr id="126" name="Google Shape;126;p1"/>
            <p:cNvSpPr/>
            <p:nvPr/>
          </p:nvSpPr>
          <p:spPr>
            <a:xfrm>
              <a:off x="35745650" y="16672738"/>
              <a:ext cx="6396300" cy="1938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3000">
                  <a:solidFill>
                    <a:srgbClr val="004237"/>
                  </a:solidFill>
                </a:rPr>
                <a:t>Our </a:t>
              </a:r>
              <a:r>
                <a:rPr b="1" lang="en-US" sz="3000">
                  <a:solidFill>
                    <a:srgbClr val="004237"/>
                  </a:solidFill>
                </a:rPr>
                <a:t>backend</a:t>
              </a:r>
              <a:r>
                <a:rPr lang="en-US" sz="3000">
                  <a:solidFill>
                    <a:srgbClr val="004237"/>
                  </a:solidFill>
                </a:rPr>
                <a:t> components are tested using the built-in </a:t>
              </a:r>
              <a:r>
                <a:rPr b="1" lang="en-US" sz="3000">
                  <a:solidFill>
                    <a:srgbClr val="004237"/>
                  </a:solidFill>
                </a:rPr>
                <a:t>Rust testing system</a:t>
              </a:r>
              <a:r>
                <a:rPr lang="en-US" sz="3000">
                  <a:solidFill>
                    <a:srgbClr val="004237"/>
                  </a:solidFill>
                </a:rPr>
                <a:t>. The testing coverage about 95%.</a:t>
              </a:r>
              <a:endParaRPr sz="3000">
                <a:solidFill>
                  <a:srgbClr val="004237"/>
                </a:solidFill>
              </a:endParaRPr>
            </a:p>
          </p:txBody>
        </p:sp>
        <p:pic>
          <p:nvPicPr>
            <p:cNvPr descr="Rust (programming language) - Wikipedia" id="127" name="Google Shape;127;p1"/>
            <p:cNvPicPr preferRelativeResize="0"/>
            <p:nvPr/>
          </p:nvPicPr>
          <p:blipFill rotWithShape="1">
            <a:blip r:embed="rId6">
              <a:alphaModFix/>
            </a:blip>
            <a:srcRect b="0" l="0" r="0" t="0"/>
            <a:stretch/>
          </p:blipFill>
          <p:spPr>
            <a:xfrm>
              <a:off x="32188753" y="16531114"/>
              <a:ext cx="3290843" cy="2198882"/>
            </a:xfrm>
            <a:prstGeom prst="rect">
              <a:avLst/>
            </a:prstGeom>
            <a:noFill/>
            <a:ln>
              <a:noFill/>
            </a:ln>
          </p:spPr>
        </p:pic>
        <p:sp>
          <p:nvSpPr>
            <p:cNvPr id="128" name="Google Shape;128;p1"/>
            <p:cNvSpPr/>
            <p:nvPr/>
          </p:nvSpPr>
          <p:spPr>
            <a:xfrm>
              <a:off x="35777381" y="19637870"/>
              <a:ext cx="6396172" cy="1938992"/>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3000">
                  <a:solidFill>
                    <a:srgbClr val="004237"/>
                  </a:solidFill>
                </a:rPr>
                <a:t>Our </a:t>
              </a:r>
              <a:r>
                <a:rPr b="1" lang="en-US" sz="3000">
                  <a:solidFill>
                    <a:srgbClr val="004237"/>
                  </a:solidFill>
                </a:rPr>
                <a:t>frontend</a:t>
              </a:r>
              <a:r>
                <a:rPr lang="en-US" sz="3000">
                  <a:solidFill>
                    <a:srgbClr val="004237"/>
                  </a:solidFill>
                </a:rPr>
                <a:t> components are tested using </a:t>
              </a:r>
              <a:r>
                <a:rPr b="1" lang="en-US" sz="3000">
                  <a:solidFill>
                    <a:srgbClr val="004237"/>
                  </a:solidFill>
                </a:rPr>
                <a:t>Jest</a:t>
              </a:r>
              <a:r>
                <a:rPr lang="en-US" sz="3000">
                  <a:solidFill>
                    <a:srgbClr val="004237"/>
                  </a:solidFill>
                </a:rPr>
                <a:t> and </a:t>
              </a:r>
              <a:r>
                <a:rPr b="1" lang="en-US" sz="3000">
                  <a:solidFill>
                    <a:srgbClr val="004237"/>
                  </a:solidFill>
                </a:rPr>
                <a:t>Reacts’ testing utilities.</a:t>
              </a:r>
              <a:r>
                <a:rPr lang="en-US" sz="3000">
                  <a:solidFill>
                    <a:srgbClr val="004237"/>
                  </a:solidFill>
                </a:rPr>
                <a:t> The testing coverage is about 90%.</a:t>
              </a:r>
              <a:endParaRPr sz="3000">
                <a:solidFill>
                  <a:srgbClr val="004237"/>
                </a:solidFill>
              </a:endParaRPr>
            </a:p>
          </p:txBody>
        </p:sp>
        <p:pic>
          <p:nvPicPr>
            <p:cNvPr id="129" name="Google Shape;129;p1"/>
            <p:cNvPicPr preferRelativeResize="0"/>
            <p:nvPr/>
          </p:nvPicPr>
          <p:blipFill rotWithShape="1">
            <a:blip r:embed="rId7">
              <a:alphaModFix/>
            </a:blip>
            <a:srcRect b="0" l="0" r="0" t="0"/>
            <a:stretch/>
          </p:blipFill>
          <p:spPr>
            <a:xfrm>
              <a:off x="32688234" y="19545814"/>
              <a:ext cx="2063345" cy="2275748"/>
            </a:xfrm>
            <a:prstGeom prst="rect">
              <a:avLst/>
            </a:prstGeom>
            <a:noFill/>
            <a:ln>
              <a:noFill/>
            </a:ln>
          </p:spPr>
        </p:pic>
        <p:sp>
          <p:nvSpPr>
            <p:cNvPr id="130" name="Google Shape;130;p1"/>
            <p:cNvSpPr/>
            <p:nvPr/>
          </p:nvSpPr>
          <p:spPr>
            <a:xfrm>
              <a:off x="35777381" y="22795823"/>
              <a:ext cx="6396172"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end-to-end integration </a:t>
              </a:r>
              <a:r>
                <a:rPr b="0" lang="en-US" sz="3000" u="none">
                  <a:solidFill>
                    <a:srgbClr val="004237"/>
                  </a:solidFill>
                  <a:latin typeface="Arial"/>
                  <a:ea typeface="Arial"/>
                  <a:cs typeface="Arial"/>
                  <a:sym typeface="Arial"/>
                </a:rPr>
                <a:t>testing was done using Nightwatch.js. The testing coverage is about 90%.</a:t>
              </a:r>
              <a:endParaRPr/>
            </a:p>
          </p:txBody>
        </p:sp>
        <p:pic>
          <p:nvPicPr>
            <p:cNvPr descr="Nightwatch.js | Node.js powered End-to-End testing framework" id="131" name="Google Shape;131;p1"/>
            <p:cNvPicPr preferRelativeResize="0"/>
            <p:nvPr/>
          </p:nvPicPr>
          <p:blipFill rotWithShape="1">
            <a:blip r:embed="rId8">
              <a:alphaModFix/>
            </a:blip>
            <a:srcRect b="0" l="0" r="0" t="0"/>
            <a:stretch/>
          </p:blipFill>
          <p:spPr>
            <a:xfrm>
              <a:off x="32734734" y="22395241"/>
              <a:ext cx="2198882" cy="2198882"/>
            </a:xfrm>
            <a:prstGeom prst="rect">
              <a:avLst/>
            </a:prstGeom>
            <a:noFill/>
            <a:ln>
              <a:noFill/>
            </a:ln>
          </p:spPr>
        </p:pic>
        <p:sp>
          <p:nvSpPr>
            <p:cNvPr id="132" name="Google Shape;132;p1"/>
            <p:cNvSpPr/>
            <p:nvPr/>
          </p:nvSpPr>
          <p:spPr>
            <a:xfrm>
              <a:off x="32457409" y="25054556"/>
              <a:ext cx="9693953"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004237"/>
                  </a:solidFill>
                </a:rPr>
                <a:t>Testing is automated</a:t>
              </a:r>
              <a:r>
                <a:rPr b="0" lang="en-US" sz="3000" u="none">
                  <a:solidFill>
                    <a:srgbClr val="004237"/>
                  </a:solidFill>
                  <a:latin typeface="Arial"/>
                  <a:ea typeface="Arial"/>
                  <a:cs typeface="Arial"/>
                  <a:sym typeface="Arial"/>
                </a:rPr>
                <a:t> using</a:t>
              </a:r>
              <a:r>
                <a:rPr lang="en-US" sz="3000">
                  <a:solidFill>
                    <a:srgbClr val="004237"/>
                  </a:solidFill>
                </a:rPr>
                <a:t> </a:t>
              </a:r>
              <a:r>
                <a:rPr b="1" lang="en-US" sz="3000" u="none">
                  <a:solidFill>
                    <a:srgbClr val="004237"/>
                  </a:solidFill>
                  <a:latin typeface="Arial"/>
                  <a:ea typeface="Arial"/>
                  <a:cs typeface="Arial"/>
                  <a:sym typeface="Arial"/>
                </a:rPr>
                <a:t>Github </a:t>
              </a:r>
              <a:r>
                <a:rPr b="1" lang="en-US" sz="3000">
                  <a:solidFill>
                    <a:srgbClr val="004237"/>
                  </a:solidFill>
                </a:rPr>
                <a:t>Actions</a:t>
              </a:r>
              <a:r>
                <a:rPr b="0" lang="en-US" sz="3000" u="none">
                  <a:solidFill>
                    <a:srgbClr val="004237"/>
                  </a:solidFill>
                  <a:latin typeface="Arial"/>
                  <a:ea typeface="Arial"/>
                  <a:cs typeface="Arial"/>
                  <a:sym typeface="Arial"/>
                </a:rPr>
                <a:t>. </a:t>
              </a:r>
              <a:endParaRPr/>
            </a:p>
          </p:txBody>
        </p:sp>
      </p:grpSp>
      <p:grpSp>
        <p:nvGrpSpPr>
          <p:cNvPr id="133" name="Google Shape;133;p1"/>
          <p:cNvGrpSpPr/>
          <p:nvPr/>
        </p:nvGrpSpPr>
        <p:grpSpPr>
          <a:xfrm>
            <a:off x="6235990" y="23200451"/>
            <a:ext cx="36142563" cy="7643585"/>
            <a:chOff x="6235990" y="24641220"/>
            <a:chExt cx="36142563" cy="7643585"/>
          </a:xfrm>
        </p:grpSpPr>
        <p:grpSp>
          <p:nvGrpSpPr>
            <p:cNvPr id="134" name="Google Shape;134;p1"/>
            <p:cNvGrpSpPr/>
            <p:nvPr/>
          </p:nvGrpSpPr>
          <p:grpSpPr>
            <a:xfrm>
              <a:off x="6235990" y="24641220"/>
              <a:ext cx="36142563" cy="1455934"/>
              <a:chOff x="6409764" y="6511636"/>
              <a:chExt cx="10551642" cy="1455934"/>
            </a:xfrm>
          </p:grpSpPr>
          <p:sp>
            <p:nvSpPr>
              <p:cNvPr id="135" name="Google Shape;13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36" name="Google Shape;13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Screenshots</a:t>
                </a:r>
                <a:endParaRPr/>
              </a:p>
            </p:txBody>
          </p:sp>
        </p:grpSp>
        <p:grpSp>
          <p:nvGrpSpPr>
            <p:cNvPr id="137" name="Google Shape;137;p1"/>
            <p:cNvGrpSpPr/>
            <p:nvPr/>
          </p:nvGrpSpPr>
          <p:grpSpPr>
            <a:xfrm>
              <a:off x="6300193" y="26640992"/>
              <a:ext cx="36067499" cy="5643814"/>
              <a:chOff x="6300193" y="24934883"/>
              <a:chExt cx="36067499" cy="5643814"/>
            </a:xfrm>
          </p:grpSpPr>
          <p:pic>
            <p:nvPicPr>
              <p:cNvPr id="138" name="Google Shape;138;p1"/>
              <p:cNvPicPr preferRelativeResize="0"/>
              <p:nvPr/>
            </p:nvPicPr>
            <p:blipFill rotWithShape="1">
              <a:blip r:embed="rId9">
                <a:alphaModFix/>
              </a:blip>
              <a:srcRect b="4419" l="14157" r="12796" t="15785"/>
              <a:stretch/>
            </p:blipFill>
            <p:spPr>
              <a:xfrm>
                <a:off x="6300194" y="24941773"/>
                <a:ext cx="7678357" cy="3886145"/>
              </a:xfrm>
              <a:prstGeom prst="rect">
                <a:avLst/>
              </a:prstGeom>
              <a:noFill/>
              <a:ln>
                <a:noFill/>
              </a:ln>
            </p:spPr>
          </p:pic>
          <p:pic>
            <p:nvPicPr>
              <p:cNvPr id="139" name="Google Shape;139;p1"/>
              <p:cNvPicPr preferRelativeResize="0"/>
              <p:nvPr/>
            </p:nvPicPr>
            <p:blipFill rotWithShape="1">
              <a:blip r:embed="rId10">
                <a:alphaModFix/>
              </a:blip>
              <a:srcRect b="1746" l="1086" r="1215" t="14280"/>
              <a:stretch/>
            </p:blipFill>
            <p:spPr>
              <a:xfrm>
                <a:off x="15807859" y="24934883"/>
                <a:ext cx="7653352" cy="3875389"/>
              </a:xfrm>
              <a:prstGeom prst="rect">
                <a:avLst/>
              </a:prstGeom>
              <a:noFill/>
              <a:ln>
                <a:noFill/>
              </a:ln>
            </p:spPr>
          </p:pic>
          <p:pic>
            <p:nvPicPr>
              <p:cNvPr id="140" name="Google Shape;140;p1"/>
              <p:cNvPicPr preferRelativeResize="0"/>
              <p:nvPr/>
            </p:nvPicPr>
            <p:blipFill rotWithShape="1">
              <a:blip r:embed="rId11">
                <a:alphaModFix/>
              </a:blip>
              <a:srcRect b="4273" l="728" r="1373" t="14611"/>
              <a:stretch/>
            </p:blipFill>
            <p:spPr>
              <a:xfrm>
                <a:off x="24939080" y="24934883"/>
                <a:ext cx="7634382" cy="3893036"/>
              </a:xfrm>
              <a:prstGeom prst="rect">
                <a:avLst/>
              </a:prstGeom>
              <a:noFill/>
              <a:ln>
                <a:noFill/>
              </a:ln>
            </p:spPr>
          </p:pic>
          <p:sp>
            <p:nvSpPr>
              <p:cNvPr id="141" name="Google Shape;141;p1"/>
              <p:cNvSpPr/>
              <p:nvPr/>
            </p:nvSpPr>
            <p:spPr>
              <a:xfrm>
                <a:off x="6300193" y="29088297"/>
                <a:ext cx="7678357"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Raleway"/>
                    <a:ea typeface="Raleway"/>
                    <a:cs typeface="Raleway"/>
                    <a:sym typeface="Raleway"/>
                  </a:rPr>
                  <a:t>Figure 2 </a:t>
                </a:r>
                <a:r>
                  <a:rPr b="0" lang="en-US" sz="3000" u="none">
                    <a:solidFill>
                      <a:srgbClr val="004237"/>
                    </a:solidFill>
                    <a:latin typeface="Raleway"/>
                    <a:ea typeface="Raleway"/>
                    <a:cs typeface="Raleway"/>
                    <a:sym typeface="Raleway"/>
                  </a:rPr>
                  <a:t>: </a:t>
                </a:r>
                <a:r>
                  <a:rPr lang="en-US" sz="3000">
                    <a:solidFill>
                      <a:srgbClr val="004237"/>
                    </a:solidFill>
                    <a:latin typeface="Raleway"/>
                    <a:ea typeface="Raleway"/>
                    <a:cs typeface="Raleway"/>
                    <a:sym typeface="Raleway"/>
                  </a:rPr>
                  <a:t>Login page</a:t>
                </a:r>
                <a:endParaRPr/>
              </a:p>
            </p:txBody>
          </p:sp>
          <p:sp>
            <p:nvSpPr>
              <p:cNvPr id="142" name="Google Shape;142;p1"/>
              <p:cNvSpPr/>
              <p:nvPr/>
            </p:nvSpPr>
            <p:spPr>
              <a:xfrm>
                <a:off x="15826830" y="29095259"/>
                <a:ext cx="7693751"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Raleway"/>
                    <a:ea typeface="Raleway"/>
                    <a:cs typeface="Raleway"/>
                    <a:sym typeface="Raleway"/>
                  </a:rPr>
                  <a:t>Figure 3 </a:t>
                </a:r>
                <a:r>
                  <a:rPr b="0" lang="en-US" sz="3000" u="none">
                    <a:solidFill>
                      <a:srgbClr val="004237"/>
                    </a:solidFill>
                    <a:latin typeface="Raleway"/>
                    <a:ea typeface="Raleway"/>
                    <a:cs typeface="Raleway"/>
                    <a:sym typeface="Raleway"/>
                  </a:rPr>
                  <a:t>: </a:t>
                </a:r>
                <a:r>
                  <a:rPr lang="en-US" sz="3000">
                    <a:solidFill>
                      <a:srgbClr val="004237"/>
                    </a:solidFill>
                    <a:latin typeface="Raleway"/>
                    <a:ea typeface="Raleway"/>
                    <a:cs typeface="Raleway"/>
                    <a:sym typeface="Raleway"/>
                  </a:rPr>
                  <a:t>Daily Roster page. All active time slots are visible to users to browse important information at a glance</a:t>
                </a:r>
                <a:endParaRPr/>
              </a:p>
            </p:txBody>
          </p:sp>
          <p:sp>
            <p:nvSpPr>
              <p:cNvPr id="143" name="Google Shape;143;p1"/>
              <p:cNvSpPr/>
              <p:nvPr/>
            </p:nvSpPr>
            <p:spPr>
              <a:xfrm>
                <a:off x="24939080" y="29101369"/>
                <a:ext cx="7693751"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Raleway"/>
                    <a:ea typeface="Raleway"/>
                    <a:cs typeface="Raleway"/>
                    <a:sym typeface="Raleway"/>
                  </a:rPr>
                  <a:t>Figure 4 </a:t>
                </a:r>
                <a:r>
                  <a:rPr b="0" lang="en-US" sz="3000" u="none">
                    <a:solidFill>
                      <a:srgbClr val="004237"/>
                    </a:solidFill>
                    <a:latin typeface="Raleway"/>
                    <a:ea typeface="Raleway"/>
                    <a:cs typeface="Raleway"/>
                    <a:sym typeface="Raleway"/>
                  </a:rPr>
                  <a:t>: Admins can create, edit and modify schedules and their associated time slots (among other things).</a:t>
                </a:r>
                <a:endParaRPr/>
              </a:p>
            </p:txBody>
          </p:sp>
          <p:sp>
            <p:nvSpPr>
              <p:cNvPr id="144" name="Google Shape;144;p1"/>
              <p:cNvSpPr/>
              <p:nvPr/>
            </p:nvSpPr>
            <p:spPr>
              <a:xfrm>
                <a:off x="34673941" y="29088297"/>
                <a:ext cx="7693751"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Raleway"/>
                    <a:ea typeface="Raleway"/>
                    <a:cs typeface="Raleway"/>
                    <a:sym typeface="Raleway"/>
                  </a:rPr>
                  <a:t>Figure 5 </a:t>
                </a:r>
                <a:r>
                  <a:rPr b="0" lang="en-US" sz="3000" u="none">
                    <a:solidFill>
                      <a:srgbClr val="004237"/>
                    </a:solidFill>
                    <a:latin typeface="Raleway"/>
                    <a:ea typeface="Raleway"/>
                    <a:cs typeface="Raleway"/>
                    <a:sym typeface="Raleway"/>
                  </a:rPr>
                  <a:t>: </a:t>
                </a:r>
                <a:r>
                  <a:rPr lang="en-US" sz="3000">
                    <a:solidFill>
                      <a:srgbClr val="004237"/>
                    </a:solidFill>
                    <a:latin typeface="Raleway"/>
                    <a:ea typeface="Raleway"/>
                    <a:cs typeface="Raleway"/>
                    <a:sym typeface="Raleway"/>
                  </a:rPr>
                  <a:t>Over 300 frontend test to ensure code quality and assist during development</a:t>
                </a:r>
                <a:endParaRPr/>
              </a:p>
            </p:txBody>
          </p:sp>
        </p:grpSp>
      </p:grpSp>
      <p:grpSp>
        <p:nvGrpSpPr>
          <p:cNvPr id="145" name="Google Shape;145;p1"/>
          <p:cNvGrpSpPr/>
          <p:nvPr/>
        </p:nvGrpSpPr>
        <p:grpSpPr>
          <a:xfrm>
            <a:off x="6235990" y="31370840"/>
            <a:ext cx="36877328" cy="1092624"/>
            <a:chOff x="6428508" y="3129818"/>
            <a:chExt cx="36877328" cy="1092624"/>
          </a:xfrm>
        </p:grpSpPr>
        <p:sp>
          <p:nvSpPr>
            <p:cNvPr id="146" name="Google Shape;146;p1"/>
            <p:cNvSpPr/>
            <p:nvPr/>
          </p:nvSpPr>
          <p:spPr>
            <a:xfrm>
              <a:off x="6428508" y="3129864"/>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Capstone II Team</a:t>
              </a:r>
              <a:r>
                <a:rPr b="0" lang="en-US" sz="2800" u="none">
                  <a:solidFill>
                    <a:srgbClr val="004237"/>
                  </a:solidFill>
                  <a:latin typeface="Arial"/>
                  <a:ea typeface="Arial"/>
                  <a:cs typeface="Arial"/>
                  <a:sym typeface="Arial"/>
                </a:rPr>
                <a:t>: Nathan Pablon, Mauricio Santos-Hoyos, Shanna Sit, Victor Suarez </a:t>
              </a:r>
              <a:endParaRPr/>
            </a:p>
          </p:txBody>
        </p:sp>
        <p:sp>
          <p:nvSpPr>
            <p:cNvPr id="147" name="Google Shape;147;p1"/>
            <p:cNvSpPr/>
            <p:nvPr/>
          </p:nvSpPr>
          <p:spPr>
            <a:xfrm>
              <a:off x="6428508" y="3678917"/>
              <a:ext cx="19174692" cy="5435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Senior Project Team</a:t>
              </a:r>
              <a:r>
                <a:rPr b="0" lang="en-US" sz="2800" u="none">
                  <a:solidFill>
                    <a:srgbClr val="004237"/>
                  </a:solidFill>
                  <a:latin typeface="Arial"/>
                  <a:ea typeface="Arial"/>
                  <a:cs typeface="Arial"/>
                  <a:sym typeface="Arial"/>
                </a:rPr>
                <a:t>: Alejandro Barnola, Luis Gonzalez, German Hinojosa, Ali Mohammad, Yuniet Piloto  </a:t>
              </a:r>
              <a:endParaRPr/>
            </a:p>
          </p:txBody>
        </p:sp>
        <p:sp>
          <p:nvSpPr>
            <p:cNvPr id="148" name="Google Shape;148;p1"/>
            <p:cNvSpPr/>
            <p:nvPr/>
          </p:nvSpPr>
          <p:spPr>
            <a:xfrm>
              <a:off x="29151597" y="3129818"/>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Mentor</a:t>
              </a:r>
              <a:r>
                <a:rPr b="0" lang="en-US" sz="2800" u="none">
                  <a:solidFill>
                    <a:srgbClr val="004237"/>
                  </a:solidFill>
                  <a:latin typeface="Arial"/>
                  <a:ea typeface="Arial"/>
                  <a:cs typeface="Arial"/>
                  <a:sym typeface="Arial"/>
                </a:rPr>
                <a:t>: Chief Samuel Ceballos Jr, Pinecrest Police Department </a:t>
              </a:r>
              <a:endParaRPr/>
            </a:p>
          </p:txBody>
        </p:sp>
        <p:sp>
          <p:nvSpPr>
            <p:cNvPr id="149" name="Google Shape;149;p1"/>
            <p:cNvSpPr/>
            <p:nvPr/>
          </p:nvSpPr>
          <p:spPr>
            <a:xfrm>
              <a:off x="29151597" y="3680260"/>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Instructor</a:t>
              </a:r>
              <a:r>
                <a:rPr b="0" lang="en-US" sz="2800" u="none">
                  <a:solidFill>
                    <a:srgbClr val="004237"/>
                  </a:solidFill>
                  <a:latin typeface="Arial"/>
                  <a:ea typeface="Arial"/>
                  <a:cs typeface="Arial"/>
                  <a:sym typeface="Arial"/>
                </a:rPr>
                <a:t>: Dr. Masoud Sadjadi, Florida International University</a:t>
              </a:r>
              <a:endParaRPr/>
            </a:p>
          </p:txBody>
        </p:sp>
      </p:grpSp>
      <p:grpSp>
        <p:nvGrpSpPr>
          <p:cNvPr id="150" name="Google Shape;150;p1"/>
          <p:cNvGrpSpPr/>
          <p:nvPr/>
        </p:nvGrpSpPr>
        <p:grpSpPr>
          <a:xfrm>
            <a:off x="225830" y="6012630"/>
            <a:ext cx="4282304" cy="4873685"/>
            <a:chOff x="225830" y="5759133"/>
            <a:chExt cx="4282304" cy="4873685"/>
          </a:xfrm>
        </p:grpSpPr>
        <p:sp>
          <p:nvSpPr>
            <p:cNvPr id="151" name="Google Shape;151;p1"/>
            <p:cNvSpPr/>
            <p:nvPr/>
          </p:nvSpPr>
          <p:spPr>
            <a:xfrm>
              <a:off x="225830" y="5759133"/>
              <a:ext cx="4282304"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u="none">
                  <a:solidFill>
                    <a:schemeClr val="lt1"/>
                  </a:solidFill>
                  <a:latin typeface="Arial Black"/>
                  <a:ea typeface="Arial Black"/>
                  <a:cs typeface="Arial Black"/>
                  <a:sym typeface="Arial Black"/>
                </a:rPr>
                <a:t>Acknowledgement </a:t>
              </a:r>
              <a:endParaRPr/>
            </a:p>
          </p:txBody>
        </p:sp>
        <p:sp>
          <p:nvSpPr>
            <p:cNvPr id="152" name="Google Shape;152;p1"/>
            <p:cNvSpPr/>
            <p:nvPr/>
          </p:nvSpPr>
          <p:spPr>
            <a:xfrm>
              <a:off x="326144" y="6385501"/>
              <a:ext cx="4160777" cy="424731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lt1"/>
                  </a:solidFill>
                  <a:latin typeface="Arial"/>
                  <a:ea typeface="Arial"/>
                  <a:cs typeface="Arial"/>
                  <a:sym typeface="Arial"/>
                </a:rPr>
                <a:t>The material presented is built on FIU and the Pinecrest Police Department’s support. We would like to thank Chief Samuel Ceballos Jr and Sgt. Schry for their assistance in this project.</a:t>
              </a:r>
              <a:endParaRPr/>
            </a:p>
          </p:txBody>
        </p:sp>
      </p:grpSp>
      <p:cxnSp>
        <p:nvCxnSpPr>
          <p:cNvPr id="153" name="Google Shape;153;p1"/>
          <p:cNvCxnSpPr/>
          <p:nvPr/>
        </p:nvCxnSpPr>
        <p:spPr>
          <a:xfrm>
            <a:off x="24288950" y="17807100"/>
            <a:ext cx="28500" cy="1173600"/>
          </a:xfrm>
          <a:prstGeom prst="straightConnector1">
            <a:avLst/>
          </a:prstGeom>
          <a:noFill/>
          <a:ln cap="flat" cmpd="sng" w="76200">
            <a:solidFill>
              <a:schemeClr val="dk2"/>
            </a:solidFill>
            <a:prstDash val="solid"/>
            <a:round/>
            <a:headEnd len="med" w="med" type="stealth"/>
            <a:tailEnd len="med" w="med" type="stealth"/>
          </a:ln>
        </p:spPr>
      </p:cxnSp>
      <p:grpSp>
        <p:nvGrpSpPr>
          <p:cNvPr id="154" name="Google Shape;154;p1"/>
          <p:cNvGrpSpPr/>
          <p:nvPr/>
        </p:nvGrpSpPr>
        <p:grpSpPr>
          <a:xfrm>
            <a:off x="19127709" y="11624661"/>
            <a:ext cx="10551744" cy="11398784"/>
            <a:chOff x="19127709" y="14562572"/>
            <a:chExt cx="10551744" cy="11398784"/>
          </a:xfrm>
        </p:grpSpPr>
        <p:grpSp>
          <p:nvGrpSpPr>
            <p:cNvPr id="155" name="Google Shape;155;p1"/>
            <p:cNvGrpSpPr/>
            <p:nvPr/>
          </p:nvGrpSpPr>
          <p:grpSpPr>
            <a:xfrm>
              <a:off x="19127709" y="14562572"/>
              <a:ext cx="10551744" cy="1455900"/>
              <a:chOff x="6409764" y="6511636"/>
              <a:chExt cx="10551744" cy="1455900"/>
            </a:xfrm>
          </p:grpSpPr>
          <p:sp>
            <p:nvSpPr>
              <p:cNvPr id="156" name="Google Shape;156;p1"/>
              <p:cNvSpPr/>
              <p:nvPr/>
            </p:nvSpPr>
            <p:spPr>
              <a:xfrm>
                <a:off x="6428508" y="6511636"/>
                <a:ext cx="10533000" cy="1455900"/>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57" name="Google Shape;157;p1"/>
              <p:cNvSpPr/>
              <p:nvPr/>
            </p:nvSpPr>
            <p:spPr>
              <a:xfrm>
                <a:off x="6409764" y="6779479"/>
                <a:ext cx="10533000" cy="938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System Design</a:t>
                </a:r>
                <a:endParaRPr/>
              </a:p>
            </p:txBody>
          </p:sp>
        </p:grpSp>
        <p:sp>
          <p:nvSpPr>
            <p:cNvPr id="158" name="Google Shape;158;p1"/>
            <p:cNvSpPr/>
            <p:nvPr/>
          </p:nvSpPr>
          <p:spPr>
            <a:xfrm>
              <a:off x="24779763" y="25315156"/>
              <a:ext cx="4259100" cy="6462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Frontend</a:t>
              </a:r>
              <a:endParaRPr b="0" sz="1000" u="none">
                <a:solidFill>
                  <a:srgbClr val="004237"/>
                </a:solidFill>
                <a:latin typeface="Arial Black"/>
                <a:ea typeface="Arial Black"/>
                <a:cs typeface="Arial Black"/>
                <a:sym typeface="Arial Black"/>
              </a:endParaRPr>
            </a:p>
          </p:txBody>
        </p:sp>
        <p:grpSp>
          <p:nvGrpSpPr>
            <p:cNvPr id="159" name="Google Shape;159;p1"/>
            <p:cNvGrpSpPr/>
            <p:nvPr/>
          </p:nvGrpSpPr>
          <p:grpSpPr>
            <a:xfrm>
              <a:off x="19972226" y="21977010"/>
              <a:ext cx="8336500" cy="3360900"/>
              <a:chOff x="22699072" y="24537411"/>
              <a:chExt cx="8336500" cy="3360900"/>
            </a:xfrm>
          </p:grpSpPr>
          <p:sp>
            <p:nvSpPr>
              <p:cNvPr id="160" name="Google Shape;160;p1"/>
              <p:cNvSpPr/>
              <p:nvPr/>
            </p:nvSpPr>
            <p:spPr>
              <a:xfrm>
                <a:off x="23074172" y="24537411"/>
                <a:ext cx="7961400" cy="3360900"/>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React (web framework) - Wikipedia" id="161" name="Google Shape;161;p1"/>
              <p:cNvPicPr preferRelativeResize="0"/>
              <p:nvPr/>
            </p:nvPicPr>
            <p:blipFill rotWithShape="1">
              <a:blip r:embed="rId12">
                <a:alphaModFix/>
              </a:blip>
              <a:srcRect b="0" l="0" r="0" t="0"/>
              <a:stretch/>
            </p:blipFill>
            <p:spPr>
              <a:xfrm>
                <a:off x="22699072" y="24680245"/>
                <a:ext cx="4395384" cy="3106177"/>
              </a:xfrm>
              <a:prstGeom prst="rect">
                <a:avLst/>
              </a:prstGeom>
              <a:noFill/>
              <a:ln>
                <a:noFill/>
              </a:ln>
            </p:spPr>
          </p:pic>
          <p:pic>
            <p:nvPicPr>
              <p:cNvPr id="162" name="Google Shape;162;p1"/>
              <p:cNvPicPr preferRelativeResize="0"/>
              <p:nvPr/>
            </p:nvPicPr>
            <p:blipFill rotWithShape="1">
              <a:blip r:embed="rId13">
                <a:alphaModFix/>
              </a:blip>
              <a:srcRect b="0" l="0" r="0" t="0"/>
              <a:stretch/>
            </p:blipFill>
            <p:spPr>
              <a:xfrm>
                <a:off x="29125947" y="25081581"/>
                <a:ext cx="1216387" cy="969055"/>
              </a:xfrm>
              <a:prstGeom prst="rect">
                <a:avLst/>
              </a:prstGeom>
              <a:noFill/>
              <a:ln>
                <a:noFill/>
              </a:ln>
            </p:spPr>
          </p:pic>
          <p:pic>
            <p:nvPicPr>
              <p:cNvPr descr="Typescript Icon of Flat style - Available in SVG, PNG, EPS, AI ..." id="163" name="Google Shape;163;p1"/>
              <p:cNvPicPr preferRelativeResize="0"/>
              <p:nvPr/>
            </p:nvPicPr>
            <p:blipFill rotWithShape="1">
              <a:blip r:embed="rId14">
                <a:alphaModFix/>
              </a:blip>
              <a:srcRect b="0" l="0" r="0" t="0"/>
              <a:stretch/>
            </p:blipFill>
            <p:spPr>
              <a:xfrm>
                <a:off x="27120384" y="24978152"/>
                <a:ext cx="1099576" cy="1099576"/>
              </a:xfrm>
              <a:prstGeom prst="rect">
                <a:avLst/>
              </a:prstGeom>
              <a:noFill/>
              <a:ln>
                <a:noFill/>
              </a:ln>
            </p:spPr>
          </p:pic>
          <p:pic>
            <p:nvPicPr>
              <p:cNvPr id="164" name="Google Shape;164;p1"/>
              <p:cNvPicPr preferRelativeResize="0"/>
              <p:nvPr/>
            </p:nvPicPr>
            <p:blipFill rotWithShape="1">
              <a:blip r:embed="rId15">
                <a:alphaModFix/>
              </a:blip>
              <a:srcRect b="0" l="0" r="0" t="0"/>
              <a:stretch/>
            </p:blipFill>
            <p:spPr>
              <a:xfrm>
                <a:off x="27973381" y="26240403"/>
                <a:ext cx="1760761" cy="1377006"/>
              </a:xfrm>
              <a:prstGeom prst="rect">
                <a:avLst/>
              </a:prstGeom>
              <a:noFill/>
              <a:ln>
                <a:noFill/>
              </a:ln>
            </p:spPr>
          </p:pic>
        </p:grpSp>
        <p:grpSp>
          <p:nvGrpSpPr>
            <p:cNvPr id="165" name="Google Shape;165;p1"/>
            <p:cNvGrpSpPr/>
            <p:nvPr/>
          </p:nvGrpSpPr>
          <p:grpSpPr>
            <a:xfrm>
              <a:off x="20347327" y="16531013"/>
              <a:ext cx="8735047" cy="4202431"/>
              <a:chOff x="20347327" y="16531013"/>
              <a:chExt cx="8735047" cy="4202431"/>
            </a:xfrm>
          </p:grpSpPr>
          <p:sp>
            <p:nvSpPr>
              <p:cNvPr id="166" name="Google Shape;166;p1"/>
              <p:cNvSpPr/>
              <p:nvPr/>
            </p:nvSpPr>
            <p:spPr>
              <a:xfrm>
                <a:off x="20347327" y="17372544"/>
                <a:ext cx="7961400" cy="3360900"/>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logo&#10;&#10;Description automatically generated" id="167" name="Google Shape;167;p1"/>
              <p:cNvPicPr preferRelativeResize="0"/>
              <p:nvPr/>
            </p:nvPicPr>
            <p:blipFill rotWithShape="1">
              <a:blip r:embed="rId16">
                <a:alphaModFix/>
              </a:blip>
              <a:srcRect b="11575" l="6887" r="7554" t="10994"/>
              <a:stretch/>
            </p:blipFill>
            <p:spPr>
              <a:xfrm>
                <a:off x="20547353" y="16579244"/>
                <a:ext cx="3072387" cy="1337120"/>
              </a:xfrm>
              <a:prstGeom prst="rect">
                <a:avLst/>
              </a:prstGeom>
              <a:noFill/>
              <a:ln>
                <a:noFill/>
              </a:ln>
            </p:spPr>
          </p:pic>
          <p:sp>
            <p:nvSpPr>
              <p:cNvPr id="168" name="Google Shape;168;p1"/>
              <p:cNvSpPr/>
              <p:nvPr/>
            </p:nvSpPr>
            <p:spPr>
              <a:xfrm>
                <a:off x="24736273" y="16531013"/>
                <a:ext cx="4346100" cy="6462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Backend</a:t>
                </a:r>
                <a:endParaRPr b="0" sz="1000" u="none">
                  <a:solidFill>
                    <a:srgbClr val="004237"/>
                  </a:solidFill>
                  <a:latin typeface="Arial Black"/>
                  <a:ea typeface="Arial Black"/>
                  <a:cs typeface="Arial Black"/>
                  <a:sym typeface="Arial Black"/>
                </a:endParaRPr>
              </a:p>
            </p:txBody>
          </p:sp>
          <p:pic>
            <p:nvPicPr>
              <p:cNvPr descr="Rust Programming Language" id="169" name="Google Shape;169;p1"/>
              <p:cNvPicPr preferRelativeResize="0"/>
              <p:nvPr/>
            </p:nvPicPr>
            <p:blipFill rotWithShape="1">
              <a:blip r:embed="rId17">
                <a:alphaModFix/>
              </a:blip>
              <a:srcRect b="0" l="0" r="0" t="0"/>
              <a:stretch/>
            </p:blipFill>
            <p:spPr>
              <a:xfrm>
                <a:off x="20642263" y="18497605"/>
                <a:ext cx="3938012" cy="1969006"/>
              </a:xfrm>
              <a:prstGeom prst="rect">
                <a:avLst/>
              </a:prstGeom>
              <a:noFill/>
              <a:ln>
                <a:noFill/>
              </a:ln>
            </p:spPr>
          </p:pic>
          <p:pic>
            <p:nvPicPr>
              <p:cNvPr descr="rocket - Rust" id="170" name="Google Shape;170;p1"/>
              <p:cNvPicPr preferRelativeResize="0"/>
              <p:nvPr/>
            </p:nvPicPr>
            <p:blipFill rotWithShape="1">
              <a:blip r:embed="rId18">
                <a:alphaModFix/>
              </a:blip>
              <a:srcRect b="0" l="0" r="0" t="0"/>
              <a:stretch/>
            </p:blipFill>
            <p:spPr>
              <a:xfrm>
                <a:off x="25035580" y="19354566"/>
                <a:ext cx="950889" cy="950889"/>
              </a:xfrm>
              <a:prstGeom prst="rect">
                <a:avLst/>
              </a:prstGeom>
              <a:noFill/>
              <a:ln>
                <a:noFill/>
              </a:ln>
            </p:spPr>
          </p:pic>
          <p:pic>
            <p:nvPicPr>
              <p:cNvPr descr="diesel - crates.io: Rust Package Registry" id="171" name="Google Shape;171;p1"/>
              <p:cNvPicPr preferRelativeResize="0"/>
              <p:nvPr/>
            </p:nvPicPr>
            <p:blipFill rotWithShape="1">
              <a:blip r:embed="rId19">
                <a:alphaModFix/>
              </a:blip>
              <a:srcRect b="0" l="0" r="0" t="0"/>
              <a:stretch/>
            </p:blipFill>
            <p:spPr>
              <a:xfrm>
                <a:off x="26599356" y="19115691"/>
                <a:ext cx="981354" cy="1275761"/>
              </a:xfrm>
              <a:prstGeom prst="rect">
                <a:avLst/>
              </a:prstGeom>
              <a:noFill/>
              <a:ln>
                <a:noFill/>
              </a:ln>
            </p:spPr>
          </p:pic>
          <p:pic>
            <p:nvPicPr>
              <p:cNvPr descr="Mailserver: PostgreSQL Configuration - Part 3 - Devin's Tech Blog" id="172" name="Google Shape;172;p1"/>
              <p:cNvPicPr preferRelativeResize="0"/>
              <p:nvPr/>
            </p:nvPicPr>
            <p:blipFill rotWithShape="1">
              <a:blip r:embed="rId20">
                <a:alphaModFix/>
              </a:blip>
              <a:srcRect b="0" l="0" r="0" t="0"/>
              <a:stretch/>
            </p:blipFill>
            <p:spPr>
              <a:xfrm>
                <a:off x="24545764" y="17564013"/>
                <a:ext cx="3162300" cy="1447800"/>
              </a:xfrm>
              <a:prstGeom prst="rect">
                <a:avLst/>
              </a:prstGeom>
              <a:noFill/>
              <a:ln>
                <a:noFill/>
              </a:ln>
            </p:spPr>
          </p:pic>
        </p:grpSp>
      </p:grpSp>
      <p:pic>
        <p:nvPicPr>
          <p:cNvPr id="173" name="Google Shape;173;p1"/>
          <p:cNvPicPr preferRelativeResize="0"/>
          <p:nvPr/>
        </p:nvPicPr>
        <p:blipFill rotWithShape="1">
          <a:blip r:embed="rId21">
            <a:alphaModFix/>
          </a:blip>
          <a:srcRect b="0" l="0" r="36600" t="72746"/>
          <a:stretch/>
        </p:blipFill>
        <p:spPr>
          <a:xfrm>
            <a:off x="34672575" y="25159850"/>
            <a:ext cx="7578248" cy="41068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2020-11-25T23:30:49Z</dcterms:created>
  <dc:creator>sitshanna@gmail.com</dc:creator>
</cp:coreProperties>
</file>