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ip8Hd4KJcNKEeG2bX2wFUf8GYlb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sp>
        <p:nvSpPr>
          <p:cNvPr id="7" name="Google Shape;7;p3"/>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3000" u="none" cap="none" strike="noStrike">
                <a:solidFill>
                  <a:srgbClr val="AEABAB"/>
                </a:solidFill>
                <a:latin typeface="Arial"/>
                <a:ea typeface="Arial"/>
                <a:cs typeface="Arial"/>
                <a:sym typeface="Arial"/>
              </a:rPr>
              <a:t>FLORIDA INTERNATIONAL UNIVERSITY</a:t>
            </a:r>
            <a:endParaRPr/>
          </a:p>
        </p:txBody>
      </p:sp>
      <p:sp>
        <p:nvSpPr>
          <p:cNvPr id="8" name="Google Shape;8;p3"/>
          <p:cNvSpPr/>
          <p:nvPr/>
        </p:nvSpPr>
        <p:spPr>
          <a:xfrm>
            <a:off x="0" y="39892950"/>
            <a:ext cx="32918401" cy="526695"/>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4860" u="none" cap="none" strike="noStrike">
              <a:solidFill>
                <a:schemeClr val="lt1"/>
              </a:solidFill>
              <a:latin typeface="Calibri"/>
              <a:ea typeface="Calibri"/>
              <a:cs typeface="Calibri"/>
              <a:sym typeface="Calibri"/>
            </a:endParaRPr>
          </a:p>
        </p:txBody>
      </p:sp>
      <p:pic>
        <p:nvPicPr>
          <p:cNvPr descr="A close up of a sign&#10;&#10;Description automatically generated" id="9" name="Google Shape;9;p3"/>
          <p:cNvPicPr preferRelativeResize="0"/>
          <p:nvPr/>
        </p:nvPicPr>
        <p:blipFill rotWithShape="1">
          <a:blip r:embed="rId2">
            <a:alphaModFix/>
          </a:blip>
          <a:srcRect b="0" l="0" r="0" t="0"/>
          <a:stretch/>
        </p:blipFill>
        <p:spPr>
          <a:xfrm>
            <a:off x="745665" y="41267400"/>
            <a:ext cx="2651530" cy="227685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0" name="Shape 10"/>
        <p:cNvGrpSpPr/>
        <p:nvPr/>
      </p:nvGrpSpPr>
      <p:grpSpPr>
        <a:xfrm>
          <a:off x="0" y="0"/>
          <a:ext cx="0" cy="0"/>
          <a:chOff x="0" y="0"/>
          <a:chExt cx="0" cy="0"/>
        </a:xfrm>
      </p:grpSpPr>
      <p:sp>
        <p:nvSpPr>
          <p:cNvPr id="11" name="Google Shape;11;p4"/>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pic>
        <p:nvPicPr>
          <p:cNvPr descr="A close up of a sign&#10;&#10;Description automatically generated" id="12" name="Google Shape;12;p4"/>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5"/>
          <p:cNvSpPr txBox="1"/>
          <p:nvPr/>
        </p:nvSpPr>
        <p:spPr>
          <a:xfrm>
            <a:off x="21667030" y="41821397"/>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5" name="Google Shape;15;p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6" name="Shape 16"/>
        <p:cNvGrpSpPr/>
        <p:nvPr/>
      </p:nvGrpSpPr>
      <p:grpSpPr>
        <a:xfrm>
          <a:off x="0" y="0"/>
          <a:ext cx="0" cy="0"/>
          <a:chOff x="0" y="0"/>
          <a:chExt cx="0" cy="0"/>
        </a:xfrm>
      </p:grpSpPr>
      <p:sp>
        <p:nvSpPr>
          <p:cNvPr id="17" name="Google Shape;17;p6"/>
          <p:cNvSpPr txBox="1"/>
          <p:nvPr/>
        </p:nvSpPr>
        <p:spPr>
          <a:xfrm>
            <a:off x="21667030" y="42405828"/>
            <a:ext cx="1050570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3000">
                <a:solidFill>
                  <a:srgbClr val="AEABAB"/>
                </a:solidFill>
                <a:latin typeface="Arial"/>
                <a:ea typeface="Arial"/>
                <a:cs typeface="Arial"/>
                <a:sym typeface="Arial"/>
              </a:rPr>
              <a:t>FLORIDA INTERNATIONAL UNIVERSITY</a:t>
            </a:r>
            <a:endParaRPr/>
          </a:p>
        </p:txBody>
      </p:sp>
      <p:sp>
        <p:nvSpPr>
          <p:cNvPr id="18" name="Google Shape;18;p6"/>
          <p:cNvSpPr/>
          <p:nvPr/>
        </p:nvSpPr>
        <p:spPr>
          <a:xfrm>
            <a:off x="0" y="39892950"/>
            <a:ext cx="32918401" cy="526695"/>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4860">
              <a:solidFill>
                <a:schemeClr val="lt1"/>
              </a:solidFill>
              <a:latin typeface="Calibri"/>
              <a:ea typeface="Calibri"/>
              <a:cs typeface="Calibri"/>
              <a:sym typeface="Calibri"/>
            </a:endParaRPr>
          </a:p>
        </p:txBody>
      </p:sp>
      <p:pic>
        <p:nvPicPr>
          <p:cNvPr descr="A picture containing drawing&#10;&#10;Description automatically generated" id="19" name="Google Shape;19;p6"/>
          <p:cNvPicPr preferRelativeResize="0"/>
          <p:nvPr/>
        </p:nvPicPr>
        <p:blipFill rotWithShape="1">
          <a:blip r:embed="rId3">
            <a:alphaModFix/>
          </a:blip>
          <a:srcRect b="0" l="0" r="0" t="0"/>
          <a:stretch/>
        </p:blipFill>
        <p:spPr>
          <a:xfrm>
            <a:off x="745665" y="41269425"/>
            <a:ext cx="2646812" cy="227280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6.png"/><Relationship Id="rId10" Type="http://schemas.openxmlformats.org/officeDocument/2006/relationships/image" Target="../media/image7.png"/><Relationship Id="rId13" Type="http://schemas.openxmlformats.org/officeDocument/2006/relationships/image" Target="../media/image1.png"/><Relationship Id="rId12" Type="http://schemas.openxmlformats.org/officeDocument/2006/relationships/image" Target="../media/image5.jp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16.png"/><Relationship Id="rId15" Type="http://schemas.openxmlformats.org/officeDocument/2006/relationships/image" Target="../media/image13.jpg"/><Relationship Id="rId14" Type="http://schemas.openxmlformats.org/officeDocument/2006/relationships/image" Target="../media/image9.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1.png"/><Relationship Id="rId8"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 name="Shape 23"/>
        <p:cNvGrpSpPr/>
        <p:nvPr/>
      </p:nvGrpSpPr>
      <p:grpSpPr>
        <a:xfrm>
          <a:off x="0" y="0"/>
          <a:ext cx="0" cy="0"/>
          <a:chOff x="0" y="0"/>
          <a:chExt cx="0" cy="0"/>
        </a:xfrm>
      </p:grpSpPr>
      <p:sp>
        <p:nvSpPr>
          <p:cNvPr id="24" name="Google Shape;24;p1"/>
          <p:cNvSpPr/>
          <p:nvPr/>
        </p:nvSpPr>
        <p:spPr>
          <a:xfrm>
            <a:off x="22035375" y="18036502"/>
            <a:ext cx="8892113" cy="17300633"/>
          </a:xfrm>
          <a:prstGeom prst="roundRect">
            <a:avLst>
              <a:gd fmla="val 16667" name="adj"/>
            </a:avLst>
          </a:prstGeom>
          <a:gradFill>
            <a:gsLst>
              <a:gs pos="0">
                <a:srgbClr val="FFDC9B"/>
              </a:gs>
              <a:gs pos="50000">
                <a:srgbClr val="FFD68D"/>
              </a:gs>
              <a:gs pos="100000">
                <a:srgbClr val="FFD478"/>
              </a:gs>
            </a:gsLst>
            <a:lin ang="5400000" scaled="0"/>
          </a:gradFill>
          <a:ln cap="flat" cmpd="sng" w="9525">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5" name="Google Shape;25;p1"/>
          <p:cNvSpPr/>
          <p:nvPr/>
        </p:nvSpPr>
        <p:spPr>
          <a:xfrm>
            <a:off x="10644608" y="24239366"/>
            <a:ext cx="10221817" cy="8883380"/>
          </a:xfrm>
          <a:prstGeom prst="roundRect">
            <a:avLst>
              <a:gd fmla="val 16667" name="adj"/>
            </a:avLst>
          </a:prstGeom>
          <a:gradFill>
            <a:gsLst>
              <a:gs pos="0">
                <a:srgbClr val="FFDC9B"/>
              </a:gs>
              <a:gs pos="50000">
                <a:srgbClr val="FFD68D"/>
              </a:gs>
              <a:gs pos="100000">
                <a:srgbClr val="FFD478"/>
              </a:gs>
            </a:gsLst>
            <a:lin ang="5400000" scaled="0"/>
          </a:gradFill>
          <a:ln cap="flat" cmpd="sng" w="9525">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6" name="Google Shape;26;p1"/>
          <p:cNvSpPr txBox="1"/>
          <p:nvPr/>
        </p:nvSpPr>
        <p:spPr>
          <a:xfrm>
            <a:off x="3669833" y="41169369"/>
            <a:ext cx="25233384" cy="979364"/>
          </a:xfrm>
          <a:prstGeom prst="rect">
            <a:avLst/>
          </a:prstGeom>
          <a:noFill/>
          <a:ln>
            <a:noFill/>
          </a:ln>
        </p:spPr>
        <p:txBody>
          <a:bodyPr anchorCtr="0" anchor="t" bIns="27725" lIns="55475" spcFirstLastPara="1" rIns="55475" wrap="square" tIns="27725">
            <a:spAutoFit/>
          </a:bodyPr>
          <a:lstStyle/>
          <a:p>
            <a:pPr indent="0" lvl="0" marL="0" marR="0" rtl="0" algn="l">
              <a:spcBef>
                <a:spcPts val="0"/>
              </a:spcBef>
              <a:spcAft>
                <a:spcPts val="0"/>
              </a:spcAft>
              <a:buClr>
                <a:srgbClr val="3333CC"/>
              </a:buClr>
              <a:buSzPts val="3000"/>
              <a:buFont typeface="Arial"/>
              <a:buNone/>
            </a:pPr>
            <a:r>
              <a:rPr b="0" i="0" lang="en-US" sz="3000" u="none" cap="none" strike="noStrike">
                <a:solidFill>
                  <a:srgbClr val="3F3F3F"/>
                </a:solidFill>
                <a:latin typeface="Arial"/>
                <a:ea typeface="Arial"/>
                <a:cs typeface="Arial"/>
                <a:sym typeface="Arial"/>
              </a:rPr>
              <a:t>The material presented in this poster is based upon the work supported by Guðmundur Traustason. We thank Yasmani Subairat for his assistance and mentorship that we received throughout the senior design project.</a:t>
            </a:r>
            <a:endParaRPr/>
          </a:p>
        </p:txBody>
      </p:sp>
      <p:sp>
        <p:nvSpPr>
          <p:cNvPr id="27" name="Google Shape;27;p1"/>
          <p:cNvSpPr txBox="1"/>
          <p:nvPr/>
        </p:nvSpPr>
        <p:spPr>
          <a:xfrm>
            <a:off x="3272729" y="40482394"/>
            <a:ext cx="6599183" cy="686976"/>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rgbClr val="081E3F"/>
                </a:solidFill>
                <a:latin typeface="Arial"/>
                <a:ea typeface="Arial"/>
                <a:cs typeface="Arial"/>
                <a:sym typeface="Arial"/>
              </a:rPr>
              <a:t>ACKNOWLEDGEMENT</a:t>
            </a:r>
            <a:endParaRPr/>
          </a:p>
        </p:txBody>
      </p:sp>
      <p:sp>
        <p:nvSpPr>
          <p:cNvPr id="28" name="Google Shape;28;p1"/>
          <p:cNvSpPr txBox="1"/>
          <p:nvPr/>
        </p:nvSpPr>
        <p:spPr>
          <a:xfrm>
            <a:off x="4479540" y="335034"/>
            <a:ext cx="24567189" cy="184665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6000" u="none" cap="none" strike="noStrike">
                <a:solidFill>
                  <a:srgbClr val="3F3F3F"/>
                </a:solidFill>
                <a:latin typeface="Arial"/>
                <a:ea typeface="Arial"/>
                <a:cs typeface="Arial"/>
                <a:sym typeface="Arial"/>
              </a:rPr>
              <a:t>School of Computing &amp; Information Sciences</a:t>
            </a:r>
            <a:endParaRPr/>
          </a:p>
          <a:p>
            <a:pPr indent="0" lvl="0" marL="0" marR="0" rtl="0" algn="ctr">
              <a:spcBef>
                <a:spcPts val="0"/>
              </a:spcBef>
              <a:spcAft>
                <a:spcPts val="0"/>
              </a:spcAft>
              <a:buNone/>
            </a:pPr>
            <a:r>
              <a:rPr b="0" i="1" lang="en-US" sz="5400" u="none" cap="none" strike="noStrike">
                <a:solidFill>
                  <a:srgbClr val="3F3F3F"/>
                </a:solidFill>
                <a:latin typeface="Arial"/>
                <a:ea typeface="Arial"/>
                <a:cs typeface="Arial"/>
                <a:sym typeface="Arial"/>
              </a:rPr>
              <a:t>Fall 2020 Senior Design Project</a:t>
            </a:r>
            <a:endParaRPr/>
          </a:p>
        </p:txBody>
      </p:sp>
      <p:sp>
        <p:nvSpPr>
          <p:cNvPr id="29" name="Google Shape;29;p1"/>
          <p:cNvSpPr txBox="1"/>
          <p:nvPr/>
        </p:nvSpPr>
        <p:spPr>
          <a:xfrm>
            <a:off x="3478652" y="2415679"/>
            <a:ext cx="26403299" cy="3256910"/>
          </a:xfrm>
          <a:prstGeom prst="rect">
            <a:avLst/>
          </a:prstGeom>
          <a:noFill/>
          <a:ln>
            <a:noFill/>
          </a:ln>
        </p:spPr>
        <p:txBody>
          <a:bodyPr anchorCtr="0" anchor="t" bIns="27725" lIns="55475" spcFirstLastPara="1" rIns="55475" wrap="square" tIns="27725">
            <a:spAutoFit/>
          </a:bodyPr>
          <a:lstStyle/>
          <a:p>
            <a:pPr indent="0" lvl="0" marL="0" marR="0" rtl="0" algn="ctr">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SkillCourt v14</a:t>
            </a:r>
            <a:endParaRPr/>
          </a:p>
          <a:p>
            <a:pPr indent="0" lvl="0" marL="0" marR="0" rtl="0" algn="ctr">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Student: </a:t>
            </a:r>
            <a:r>
              <a:rPr b="0" i="0" lang="en-US" sz="3500" u="none" cap="none" strike="noStrike">
                <a:solidFill>
                  <a:srgbClr val="3F3F3F"/>
                </a:solidFill>
                <a:latin typeface="Arial"/>
                <a:ea typeface="Arial"/>
                <a:cs typeface="Arial"/>
                <a:sym typeface="Arial"/>
              </a:rPr>
              <a:t>Carlos Reyes</a:t>
            </a:r>
            <a:endParaRPr/>
          </a:p>
          <a:p>
            <a:pPr indent="0" lvl="0" marL="0" marR="0" rtl="0" algn="ctr">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Mentor:</a:t>
            </a:r>
            <a:r>
              <a:rPr b="1"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Guðmundur Traustason, Founder and CEO of SkillCourt</a:t>
            </a:r>
            <a:endParaRPr b="0" i="0" sz="3500" u="none" cap="none" strike="noStrike">
              <a:solidFill>
                <a:srgbClr val="3F3F3F"/>
              </a:solidFill>
              <a:latin typeface="Arial"/>
              <a:ea typeface="Arial"/>
              <a:cs typeface="Arial"/>
              <a:sym typeface="Arial"/>
            </a:endParaRPr>
          </a:p>
          <a:p>
            <a:pPr indent="0" lvl="0" marL="0" marR="0" rtl="0" algn="ctr">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Instructor/Faculty:</a:t>
            </a:r>
            <a:r>
              <a:rPr b="1" i="1" lang="en-US" sz="3500" u="none" cap="none" strike="noStrike">
                <a:solidFill>
                  <a:srgbClr val="3F3F3F"/>
                </a:solidFill>
                <a:latin typeface="Arial"/>
                <a:ea typeface="Arial"/>
                <a:cs typeface="Arial"/>
                <a:sym typeface="Arial"/>
              </a:rPr>
              <a:t> </a:t>
            </a:r>
            <a:r>
              <a:rPr b="0" i="0" lang="en-US" sz="3500" u="none" cap="none" strike="noStrike">
                <a:solidFill>
                  <a:srgbClr val="3F3F3F"/>
                </a:solidFill>
                <a:latin typeface="Arial"/>
                <a:ea typeface="Arial"/>
                <a:cs typeface="Arial"/>
                <a:sym typeface="Arial"/>
              </a:rPr>
              <a:t>Masoud Sadjadi, Florida International University</a:t>
            </a:r>
            <a:endParaRPr/>
          </a:p>
        </p:txBody>
      </p:sp>
      <p:sp>
        <p:nvSpPr>
          <p:cNvPr id="30" name="Google Shape;30;p1"/>
          <p:cNvSpPr txBox="1"/>
          <p:nvPr/>
        </p:nvSpPr>
        <p:spPr>
          <a:xfrm>
            <a:off x="4469431" y="6637108"/>
            <a:ext cx="5406553" cy="686976"/>
          </a:xfrm>
          <a:prstGeom prst="rect">
            <a:avLst/>
          </a:prstGeom>
          <a:solidFill>
            <a:srgbClr val="FEE599"/>
          </a:solid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rgbClr val="3F3F3F"/>
                </a:solidFill>
                <a:latin typeface="Arial"/>
                <a:ea typeface="Arial"/>
                <a:cs typeface="Arial"/>
                <a:sym typeface="Arial"/>
              </a:rPr>
              <a:t>PROBLEM</a:t>
            </a:r>
            <a:endParaRPr/>
          </a:p>
        </p:txBody>
      </p:sp>
      <p:sp>
        <p:nvSpPr>
          <p:cNvPr id="31" name="Google Shape;31;p1"/>
          <p:cNvSpPr txBox="1"/>
          <p:nvPr/>
        </p:nvSpPr>
        <p:spPr>
          <a:xfrm>
            <a:off x="16948500" y="6650623"/>
            <a:ext cx="5406553" cy="686976"/>
          </a:xfrm>
          <a:prstGeom prst="rect">
            <a:avLst/>
          </a:prstGeom>
          <a:solidFill>
            <a:srgbClr val="FEE599"/>
          </a:solid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rgbClr val="3F3F3F"/>
                </a:solidFill>
                <a:latin typeface="Arial"/>
                <a:ea typeface="Arial"/>
                <a:cs typeface="Arial"/>
                <a:sym typeface="Arial"/>
              </a:rPr>
              <a:t>REQUIREMENTS</a:t>
            </a:r>
            <a:endParaRPr/>
          </a:p>
        </p:txBody>
      </p:sp>
      <p:grpSp>
        <p:nvGrpSpPr>
          <p:cNvPr id="32" name="Google Shape;32;p1"/>
          <p:cNvGrpSpPr/>
          <p:nvPr/>
        </p:nvGrpSpPr>
        <p:grpSpPr>
          <a:xfrm>
            <a:off x="3970330" y="17120846"/>
            <a:ext cx="6158355" cy="6852250"/>
            <a:chOff x="3604267" y="16344834"/>
            <a:chExt cx="6158355" cy="6852250"/>
          </a:xfrm>
        </p:grpSpPr>
        <p:grpSp>
          <p:nvGrpSpPr>
            <p:cNvPr id="33" name="Google Shape;33;p1"/>
            <p:cNvGrpSpPr/>
            <p:nvPr/>
          </p:nvGrpSpPr>
          <p:grpSpPr>
            <a:xfrm>
              <a:off x="3604267" y="17260491"/>
              <a:ext cx="6158355" cy="5936593"/>
              <a:chOff x="3281767" y="17419627"/>
              <a:chExt cx="6760841" cy="6432125"/>
            </a:xfrm>
          </p:grpSpPr>
          <p:sp>
            <p:nvSpPr>
              <p:cNvPr id="34" name="Google Shape;34;p1"/>
              <p:cNvSpPr/>
              <p:nvPr/>
            </p:nvSpPr>
            <p:spPr>
              <a:xfrm>
                <a:off x="3281767" y="17419627"/>
                <a:ext cx="6760841" cy="6432125"/>
              </a:xfrm>
              <a:prstGeom prst="roundRect">
                <a:avLst>
                  <a:gd fmla="val 16667" name="adj"/>
                </a:avLst>
              </a:prstGeom>
              <a:gradFill>
                <a:gsLst>
                  <a:gs pos="0">
                    <a:srgbClr val="FFDC9B"/>
                  </a:gs>
                  <a:gs pos="50000">
                    <a:srgbClr val="FFD68D"/>
                  </a:gs>
                  <a:gs pos="100000">
                    <a:srgbClr val="FFD478"/>
                  </a:gs>
                </a:gsLst>
                <a:lin ang="5400000" scaled="0"/>
              </a:gradFill>
              <a:ln cap="flat" cmpd="sng" w="9525">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pic>
            <p:nvPicPr>
              <p:cNvPr id="35" name="Google Shape;35;p1"/>
              <p:cNvPicPr preferRelativeResize="0"/>
              <p:nvPr/>
            </p:nvPicPr>
            <p:blipFill rotWithShape="1">
              <a:blip r:embed="rId3">
                <a:alphaModFix/>
              </a:blip>
              <a:srcRect b="0" l="0" r="0" t="0"/>
              <a:stretch/>
            </p:blipFill>
            <p:spPr>
              <a:xfrm>
                <a:off x="3898187" y="17578078"/>
                <a:ext cx="5592790" cy="6047604"/>
              </a:xfrm>
              <a:prstGeom prst="roundRect">
                <a:avLst>
                  <a:gd fmla="val 8594" name="adj"/>
                </a:avLst>
              </a:prstGeom>
              <a:solidFill>
                <a:srgbClr val="ECECEC"/>
              </a:solidFill>
              <a:ln>
                <a:noFill/>
              </a:ln>
              <a:effectLst>
                <a:reflection blurRad="0" dir="5400000" dist="5000" endA="0" endPos="28000" fadeDir="5400000" kx="0" rotWithShape="0" algn="bl" stA="38000" stPos="0" sy="-100000" ky="0"/>
              </a:effectLst>
            </p:spPr>
          </p:pic>
        </p:grpSp>
        <p:sp>
          <p:nvSpPr>
            <p:cNvPr id="36" name="Google Shape;36;p1"/>
            <p:cNvSpPr txBox="1"/>
            <p:nvPr/>
          </p:nvSpPr>
          <p:spPr>
            <a:xfrm>
              <a:off x="3939950" y="16344834"/>
              <a:ext cx="5406553" cy="686976"/>
            </a:xfrm>
            <a:prstGeom prst="rect">
              <a:avLst/>
            </a:prstGeom>
            <a:solidFill>
              <a:srgbClr val="B3C6E7"/>
            </a:solid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rgbClr val="3F3F3F"/>
                  </a:solidFill>
                  <a:latin typeface="Arial"/>
                  <a:ea typeface="Arial"/>
                  <a:cs typeface="Arial"/>
                  <a:sym typeface="Arial"/>
                </a:rPr>
                <a:t>SYSTEM DESIGN</a:t>
              </a:r>
              <a:endParaRPr/>
            </a:p>
          </p:txBody>
        </p:sp>
      </p:grpSp>
      <p:sp>
        <p:nvSpPr>
          <p:cNvPr id="37" name="Google Shape;37;p1"/>
          <p:cNvSpPr txBox="1"/>
          <p:nvPr/>
        </p:nvSpPr>
        <p:spPr>
          <a:xfrm>
            <a:off x="13197827" y="16955581"/>
            <a:ext cx="5406553" cy="686976"/>
          </a:xfrm>
          <a:prstGeom prst="rect">
            <a:avLst/>
          </a:prstGeom>
          <a:solidFill>
            <a:srgbClr val="B3C6E7"/>
          </a:solid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rgbClr val="3F3F3F"/>
                </a:solidFill>
                <a:latin typeface="Arial"/>
                <a:ea typeface="Arial"/>
                <a:cs typeface="Arial"/>
                <a:sym typeface="Arial"/>
              </a:rPr>
              <a:t>OBJECT DESIGN</a:t>
            </a:r>
            <a:endParaRPr/>
          </a:p>
        </p:txBody>
      </p:sp>
      <p:sp>
        <p:nvSpPr>
          <p:cNvPr id="38" name="Google Shape;38;p1"/>
          <p:cNvSpPr txBox="1"/>
          <p:nvPr/>
        </p:nvSpPr>
        <p:spPr>
          <a:xfrm>
            <a:off x="4240204" y="25682341"/>
            <a:ext cx="5406553" cy="686976"/>
          </a:xfrm>
          <a:prstGeom prst="rect">
            <a:avLst/>
          </a:prstGeom>
          <a:solidFill>
            <a:srgbClr val="FEE599"/>
          </a:solid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rgbClr val="3F3F3F"/>
                </a:solidFill>
                <a:latin typeface="Arial"/>
                <a:ea typeface="Arial"/>
                <a:cs typeface="Arial"/>
                <a:sym typeface="Arial"/>
              </a:rPr>
              <a:t>IMPLEMENTATION</a:t>
            </a:r>
            <a:endParaRPr/>
          </a:p>
        </p:txBody>
      </p:sp>
      <p:sp>
        <p:nvSpPr>
          <p:cNvPr id="39" name="Google Shape;39;p1"/>
          <p:cNvSpPr txBox="1"/>
          <p:nvPr/>
        </p:nvSpPr>
        <p:spPr>
          <a:xfrm>
            <a:off x="23924755" y="6641646"/>
            <a:ext cx="5406553" cy="686976"/>
          </a:xfrm>
          <a:prstGeom prst="rect">
            <a:avLst/>
          </a:prstGeom>
          <a:solidFill>
            <a:srgbClr val="FEE599"/>
          </a:solid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i="0" lang="en-US" sz="4100" u="none" cap="none" strike="noStrike">
                <a:solidFill>
                  <a:srgbClr val="3F3F3F"/>
                </a:solidFill>
                <a:latin typeface="Arial"/>
                <a:ea typeface="Arial"/>
                <a:cs typeface="Arial"/>
                <a:sym typeface="Arial"/>
              </a:rPr>
              <a:t>VERIFICATION</a:t>
            </a:r>
            <a:endParaRPr/>
          </a:p>
        </p:txBody>
      </p:sp>
      <p:sp>
        <p:nvSpPr>
          <p:cNvPr id="40" name="Google Shape;40;p1"/>
          <p:cNvSpPr txBox="1"/>
          <p:nvPr/>
        </p:nvSpPr>
        <p:spPr>
          <a:xfrm>
            <a:off x="4495875" y="7535357"/>
            <a:ext cx="5490329" cy="871007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2800">
                <a:solidFill>
                  <a:srgbClr val="262626"/>
                </a:solidFill>
                <a:latin typeface="Arial"/>
                <a:ea typeface="Arial"/>
                <a:cs typeface="Arial"/>
                <a:sym typeface="Arial"/>
              </a:rPr>
              <a:t>Games can only be played by one person at a time and have to be set up for the next person. This creates extra work on the coach’s part and makes sessions less smooth for group play scenarios. </a:t>
            </a:r>
            <a:endParaRPr/>
          </a:p>
          <a:p>
            <a:pPr indent="0" lvl="0" marL="0" marR="0" rtl="0" algn="l">
              <a:spcBef>
                <a:spcPts val="0"/>
              </a:spcBef>
              <a:spcAft>
                <a:spcPts val="0"/>
              </a:spcAft>
              <a:buNone/>
            </a:pPr>
            <a:r>
              <a:rPr lang="en-US" sz="2800">
                <a:solidFill>
                  <a:srgbClr val="262626"/>
                </a:solidFill>
                <a:latin typeface="Arial"/>
                <a:ea typeface="Arial"/>
                <a:cs typeface="Arial"/>
                <a:sym typeface="Arial"/>
              </a:rPr>
              <a:t>Furthermore, Stations</a:t>
            </a:r>
            <a:r>
              <a:rPr baseline="30000" lang="en-US" sz="2800">
                <a:solidFill>
                  <a:srgbClr val="262626"/>
                </a:solidFill>
                <a:latin typeface="Arial"/>
                <a:ea typeface="Arial"/>
                <a:cs typeface="Arial"/>
                <a:sym typeface="Arial"/>
              </a:rPr>
              <a:t>1</a:t>
            </a:r>
            <a:r>
              <a:rPr lang="en-US" sz="2800">
                <a:solidFill>
                  <a:srgbClr val="262626"/>
                </a:solidFill>
                <a:latin typeface="Arial"/>
                <a:ea typeface="Arial"/>
                <a:cs typeface="Arial"/>
                <a:sym typeface="Arial"/>
              </a:rPr>
              <a:t>, representing the placement of pads, were loosely described and had to be configured before beginning a session. If a pad was not working, the entire station had to be deleted and recreated. The stations system was too restrictive. The stations would not transfer to new devices. The picture of the station could vary in quality depending on the angle the picture was taken.</a:t>
            </a:r>
            <a:endParaRPr/>
          </a:p>
        </p:txBody>
      </p:sp>
      <p:grpSp>
        <p:nvGrpSpPr>
          <p:cNvPr id="41" name="Google Shape;41;p1"/>
          <p:cNvGrpSpPr/>
          <p:nvPr/>
        </p:nvGrpSpPr>
        <p:grpSpPr>
          <a:xfrm>
            <a:off x="10624476" y="6646120"/>
            <a:ext cx="5470183" cy="6178352"/>
            <a:chOff x="10741283" y="6879808"/>
            <a:chExt cx="5470183" cy="6178352"/>
          </a:xfrm>
        </p:grpSpPr>
        <p:sp>
          <p:nvSpPr>
            <p:cNvPr id="42" name="Google Shape;42;p1"/>
            <p:cNvSpPr txBox="1"/>
            <p:nvPr/>
          </p:nvSpPr>
          <p:spPr>
            <a:xfrm>
              <a:off x="10779935" y="6879808"/>
              <a:ext cx="5406553" cy="686976"/>
            </a:xfrm>
            <a:prstGeom prst="rect">
              <a:avLst/>
            </a:prstGeom>
            <a:solidFill>
              <a:srgbClr val="FEE599"/>
            </a:solid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100">
                  <a:solidFill>
                    <a:srgbClr val="3F3F3F"/>
                  </a:solidFill>
                  <a:latin typeface="Arial"/>
                  <a:ea typeface="Arial"/>
                  <a:cs typeface="Arial"/>
                  <a:sym typeface="Arial"/>
                </a:rPr>
                <a:t>CURRENT SYSTEM</a:t>
              </a:r>
              <a:endParaRPr/>
            </a:p>
          </p:txBody>
        </p:sp>
        <p:sp>
          <p:nvSpPr>
            <p:cNvPr id="43" name="Google Shape;43;p1"/>
            <p:cNvSpPr txBox="1"/>
            <p:nvPr/>
          </p:nvSpPr>
          <p:spPr>
            <a:xfrm>
              <a:off x="10741283" y="7795181"/>
              <a:ext cx="5470183" cy="5262979"/>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2800">
                  <a:solidFill>
                    <a:schemeClr val="dk1"/>
                  </a:solidFill>
                  <a:latin typeface="Arial"/>
                  <a:ea typeface="Arial"/>
                  <a:cs typeface="Arial"/>
                  <a:sym typeface="Arial"/>
                </a:rPr>
                <a:t>Games were saved to a generic player,  and were only playable by one person at a time. </a:t>
              </a:r>
              <a:endParaRPr/>
            </a:p>
            <a:p>
              <a:pPr indent="0" lvl="0" marL="0" marR="0" rtl="0" algn="just">
                <a:spcBef>
                  <a:spcPts val="0"/>
                </a:spcBef>
                <a:spcAft>
                  <a:spcPts val="0"/>
                </a:spcAft>
                <a:buNone/>
              </a:pPr>
              <a:r>
                <a:t/>
              </a:r>
              <a:endParaRPr sz="2800">
                <a:solidFill>
                  <a:schemeClr val="dk1"/>
                </a:solidFill>
                <a:latin typeface="Arial"/>
                <a:ea typeface="Arial"/>
                <a:cs typeface="Arial"/>
                <a:sym typeface="Arial"/>
              </a:endParaRPr>
            </a:p>
            <a:p>
              <a:pPr indent="0" lvl="0" marL="0" marR="0" rtl="0" algn="just">
                <a:spcBef>
                  <a:spcPts val="0"/>
                </a:spcBef>
                <a:spcAft>
                  <a:spcPts val="0"/>
                </a:spcAft>
                <a:buNone/>
              </a:pPr>
              <a:r>
                <a:rPr lang="en-US" sz="2800">
                  <a:solidFill>
                    <a:schemeClr val="dk1"/>
                  </a:solidFill>
                  <a:latin typeface="Arial"/>
                  <a:ea typeface="Arial"/>
                  <a:cs typeface="Arial"/>
                  <a:sym typeface="Arial"/>
                </a:rPr>
                <a:t>Stations included the ids of the pads and a picture of the station, along with the number of pads associated with that station. They were only saved locally. There was no information regarding where each pad was located in the setup</a:t>
              </a:r>
              <a:endParaRPr/>
            </a:p>
          </p:txBody>
        </p:sp>
      </p:grpSp>
      <p:sp>
        <p:nvSpPr>
          <p:cNvPr id="44" name="Google Shape;44;p1"/>
          <p:cNvSpPr txBox="1"/>
          <p:nvPr/>
        </p:nvSpPr>
        <p:spPr>
          <a:xfrm>
            <a:off x="16948500" y="7643988"/>
            <a:ext cx="5406553" cy="9140964"/>
          </a:xfrm>
          <a:prstGeom prst="rect">
            <a:avLst/>
          </a:prstGeom>
          <a:noFill/>
          <a:ln>
            <a:noFill/>
          </a:ln>
        </p:spPr>
        <p:txBody>
          <a:bodyPr anchorCtr="0" anchor="t" bIns="45700" lIns="91425" spcFirstLastPara="1" rIns="91425" wrap="square" tIns="45700">
            <a:spAutoFit/>
          </a:bodyPr>
          <a:lstStyle/>
          <a:p>
            <a:pPr indent="-457200" lvl="0" marL="457200" marR="0" rtl="0" algn="just">
              <a:spcBef>
                <a:spcPts val="0"/>
              </a:spcBef>
              <a:spcAft>
                <a:spcPts val="0"/>
              </a:spcAft>
              <a:buClr>
                <a:schemeClr val="dk1"/>
              </a:buClr>
              <a:buSzPts val="2800"/>
              <a:buFont typeface="Arial"/>
              <a:buChar char="•"/>
            </a:pPr>
            <a:r>
              <a:rPr lang="en-US" sz="2800">
                <a:solidFill>
                  <a:schemeClr val="dk1"/>
                </a:solidFill>
                <a:latin typeface="Arial"/>
                <a:ea typeface="Arial"/>
                <a:cs typeface="Arial"/>
                <a:sym typeface="Arial"/>
              </a:rPr>
              <a:t>As a coach, I want to start a group game with three players, so that group play requires less setup.</a:t>
            </a:r>
            <a:endParaRPr/>
          </a:p>
          <a:p>
            <a:pPr indent="-457200" lvl="0" marL="457200" marR="0" rtl="0" algn="just">
              <a:spcBef>
                <a:spcPts val="0"/>
              </a:spcBef>
              <a:spcAft>
                <a:spcPts val="0"/>
              </a:spcAft>
              <a:buClr>
                <a:schemeClr val="dk1"/>
              </a:buClr>
              <a:buSzPts val="2800"/>
              <a:buFont typeface="Arial"/>
              <a:buChar char="•"/>
            </a:pPr>
            <a:r>
              <a:rPr lang="en-US" sz="2800">
                <a:solidFill>
                  <a:schemeClr val="dk1"/>
                </a:solidFill>
                <a:latin typeface="Arial"/>
                <a:ea typeface="Arial"/>
                <a:cs typeface="Arial"/>
                <a:sym typeface="Arial"/>
              </a:rPr>
              <a:t>As a coach, I want to be able to access saved stations on other devices, so that new can share identical station information.</a:t>
            </a:r>
            <a:endParaRPr/>
          </a:p>
          <a:p>
            <a:pPr indent="-457200" lvl="0" marL="457200" marR="0" rtl="0" algn="just">
              <a:spcBef>
                <a:spcPts val="0"/>
              </a:spcBef>
              <a:spcAft>
                <a:spcPts val="0"/>
              </a:spcAft>
              <a:buClr>
                <a:schemeClr val="dk1"/>
              </a:buClr>
              <a:buSzPts val="2800"/>
              <a:buFont typeface="Arial"/>
              <a:buChar char="•"/>
            </a:pPr>
            <a:r>
              <a:rPr lang="en-US" sz="2800">
                <a:solidFill>
                  <a:schemeClr val="dk1"/>
                </a:solidFill>
                <a:latin typeface="Arial"/>
                <a:ea typeface="Arial"/>
                <a:cs typeface="Arial"/>
                <a:sym typeface="Arial"/>
              </a:rPr>
              <a:t>As a club owner, I want to be able to upload stations to the database, so that stations can be shared across devices. </a:t>
            </a:r>
            <a:endParaRPr/>
          </a:p>
          <a:p>
            <a:pPr indent="-457200" lvl="0" marL="457200" marR="0" rtl="0" algn="just">
              <a:spcBef>
                <a:spcPts val="0"/>
              </a:spcBef>
              <a:spcAft>
                <a:spcPts val="0"/>
              </a:spcAft>
              <a:buClr>
                <a:schemeClr val="dk1"/>
              </a:buClr>
              <a:buSzPts val="2800"/>
              <a:buFont typeface="Arial"/>
              <a:buChar char="•"/>
            </a:pPr>
            <a:r>
              <a:rPr lang="en-US" sz="2800">
                <a:solidFill>
                  <a:schemeClr val="dk1"/>
                </a:solidFill>
                <a:latin typeface="Arial"/>
                <a:ea typeface="Arial"/>
                <a:cs typeface="Arial"/>
                <a:sym typeface="Arial"/>
              </a:rPr>
              <a:t>As a club owner, I want the global stations to be synchronized, so that I can reuse setup that I have used before on other devices with minimal setup time.</a:t>
            </a:r>
            <a:endParaRPr/>
          </a:p>
          <a:p>
            <a:pPr indent="-279400" lvl="0" marL="457200" marR="0" rtl="0" algn="just">
              <a:spcBef>
                <a:spcPts val="0"/>
              </a:spcBef>
              <a:spcAft>
                <a:spcPts val="0"/>
              </a:spcAft>
              <a:buClr>
                <a:schemeClr val="dk1"/>
              </a:buClr>
              <a:buSzPts val="2800"/>
              <a:buFont typeface="Arial"/>
              <a:buNone/>
            </a:pPr>
            <a:r>
              <a:t/>
            </a:r>
            <a:endParaRPr sz="2800">
              <a:solidFill>
                <a:schemeClr val="dk1"/>
              </a:solidFill>
              <a:latin typeface="Arial"/>
              <a:ea typeface="Arial"/>
              <a:cs typeface="Arial"/>
              <a:sym typeface="Arial"/>
            </a:endParaRPr>
          </a:p>
          <a:p>
            <a:pPr indent="0" lvl="0" marL="0" marR="0" rtl="0" algn="just">
              <a:spcBef>
                <a:spcPts val="0"/>
              </a:spcBef>
              <a:spcAft>
                <a:spcPts val="0"/>
              </a:spcAft>
              <a:buNone/>
            </a:pPr>
            <a:r>
              <a:t/>
            </a:r>
            <a:endParaRPr sz="2800">
              <a:solidFill>
                <a:schemeClr val="dk1"/>
              </a:solidFill>
              <a:latin typeface="Arial"/>
              <a:ea typeface="Arial"/>
              <a:cs typeface="Arial"/>
              <a:sym typeface="Arial"/>
            </a:endParaRPr>
          </a:p>
        </p:txBody>
      </p:sp>
      <p:pic>
        <p:nvPicPr>
          <p:cNvPr id="45" name="Google Shape;45;p1"/>
          <p:cNvPicPr preferRelativeResize="0"/>
          <p:nvPr/>
        </p:nvPicPr>
        <p:blipFill rotWithShape="1">
          <a:blip r:embed="rId4">
            <a:alphaModFix/>
          </a:blip>
          <a:srcRect b="0" l="0" r="0" t="0"/>
          <a:stretch/>
        </p:blipFill>
        <p:spPr>
          <a:xfrm>
            <a:off x="687669" y="479905"/>
            <a:ext cx="4688580" cy="1609455"/>
          </a:xfrm>
          <a:prstGeom prst="rect">
            <a:avLst/>
          </a:prstGeom>
          <a:noFill/>
          <a:ln>
            <a:noFill/>
          </a:ln>
        </p:spPr>
      </p:pic>
      <p:pic>
        <p:nvPicPr>
          <p:cNvPr descr="Diagram&#10;&#10;Description automatically generated" id="46" name="Google Shape;46;p1"/>
          <p:cNvPicPr preferRelativeResize="0"/>
          <p:nvPr/>
        </p:nvPicPr>
        <p:blipFill rotWithShape="1">
          <a:blip r:embed="rId5">
            <a:alphaModFix/>
          </a:blip>
          <a:srcRect b="34096" l="26498" r="24449" t="4804"/>
          <a:stretch/>
        </p:blipFill>
        <p:spPr>
          <a:xfrm>
            <a:off x="11453455" y="24632313"/>
            <a:ext cx="8460524" cy="8143070"/>
          </a:xfrm>
          <a:prstGeom prst="roundRect">
            <a:avLst>
              <a:gd fmla="val 8594" name="adj"/>
            </a:avLst>
          </a:prstGeom>
          <a:solidFill>
            <a:srgbClr val="ECECEC"/>
          </a:solidFill>
          <a:ln>
            <a:noFill/>
          </a:ln>
          <a:effectLst>
            <a:reflection blurRad="0" dir="5400000" dist="5000" endA="0" endPos="28000" fadeDir="5400000" kx="0" rotWithShape="0" algn="bl" stA="38000" stPos="0" sy="-100000" ky="0"/>
          </a:effectLst>
        </p:spPr>
      </p:pic>
      <p:grpSp>
        <p:nvGrpSpPr>
          <p:cNvPr id="47" name="Google Shape;47;p1"/>
          <p:cNvGrpSpPr/>
          <p:nvPr/>
        </p:nvGrpSpPr>
        <p:grpSpPr>
          <a:xfrm>
            <a:off x="10574239" y="18011173"/>
            <a:ext cx="11099563" cy="6124051"/>
            <a:chOff x="10796572" y="19057684"/>
            <a:chExt cx="12106919" cy="6350449"/>
          </a:xfrm>
        </p:grpSpPr>
        <p:sp>
          <p:nvSpPr>
            <p:cNvPr id="48" name="Google Shape;48;p1"/>
            <p:cNvSpPr/>
            <p:nvPr/>
          </p:nvSpPr>
          <p:spPr>
            <a:xfrm>
              <a:off x="10796572" y="19057684"/>
              <a:ext cx="12106919" cy="6350449"/>
            </a:xfrm>
            <a:prstGeom prst="roundRect">
              <a:avLst>
                <a:gd fmla="val 16667" name="adj"/>
              </a:avLst>
            </a:prstGeom>
            <a:gradFill>
              <a:gsLst>
                <a:gs pos="0">
                  <a:srgbClr val="FFDC9B"/>
                </a:gs>
                <a:gs pos="50000">
                  <a:srgbClr val="FFD68D"/>
                </a:gs>
                <a:gs pos="100000">
                  <a:srgbClr val="FFD478"/>
                </a:gs>
              </a:gsLst>
              <a:lin ang="5400000" scaled="0"/>
            </a:gradFill>
            <a:ln cap="flat" cmpd="sng" w="9525">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pic>
          <p:nvPicPr>
            <p:cNvPr descr="Chart, diagram&#10;&#10;Description automatically generated" id="49" name="Google Shape;49;p1"/>
            <p:cNvPicPr preferRelativeResize="0"/>
            <p:nvPr/>
          </p:nvPicPr>
          <p:blipFill rotWithShape="1">
            <a:blip r:embed="rId6">
              <a:alphaModFix/>
            </a:blip>
            <a:srcRect b="0" l="0" r="0" t="0"/>
            <a:stretch/>
          </p:blipFill>
          <p:spPr>
            <a:xfrm>
              <a:off x="11345011" y="19385841"/>
              <a:ext cx="11010042" cy="5635229"/>
            </a:xfrm>
            <a:prstGeom prst="roundRect">
              <a:avLst>
                <a:gd fmla="val 4167" name="adj"/>
              </a:avLst>
            </a:prstGeom>
            <a:solidFill>
              <a:srgbClr val="FFFFFF"/>
            </a:solidFill>
            <a:ln cap="sq" cmpd="sng" w="76200">
              <a:solidFill>
                <a:srgbClr val="EAEAEA"/>
              </a:solidFill>
              <a:prstDash val="solid"/>
              <a:miter lim="800000"/>
              <a:headEnd len="sm" w="sm" type="none"/>
              <a:tailEnd len="sm" w="sm" type="none"/>
            </a:ln>
            <a:effectLst>
              <a:reflection blurRad="0" dir="5400000" dist="5000" endA="0" endPos="28000" fadeDir="5400000" kx="0" rotWithShape="0" algn="bl" stA="33000" stPos="0" sy="-100000" ky="0"/>
            </a:effectLst>
          </p:spPr>
        </p:pic>
      </p:grpSp>
      <p:sp>
        <p:nvSpPr>
          <p:cNvPr id="50" name="Google Shape;50;p1"/>
          <p:cNvSpPr txBox="1"/>
          <p:nvPr/>
        </p:nvSpPr>
        <p:spPr>
          <a:xfrm>
            <a:off x="13102131" y="18334252"/>
            <a:ext cx="2581586"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3F3F3F"/>
                </a:solidFill>
                <a:latin typeface="Arial"/>
                <a:ea typeface="Arial"/>
                <a:cs typeface="Arial"/>
                <a:sym typeface="Arial"/>
              </a:rPr>
              <a:t>Group Game Class Diagram</a:t>
            </a:r>
            <a:endParaRPr/>
          </a:p>
        </p:txBody>
      </p:sp>
      <p:sp>
        <p:nvSpPr>
          <p:cNvPr id="51" name="Google Shape;51;p1"/>
          <p:cNvSpPr txBox="1"/>
          <p:nvPr/>
        </p:nvSpPr>
        <p:spPr>
          <a:xfrm>
            <a:off x="3844715" y="33085913"/>
            <a:ext cx="5406553" cy="686976"/>
          </a:xfrm>
          <a:prstGeom prst="rect">
            <a:avLst/>
          </a:prstGeom>
          <a:solidFill>
            <a:srgbClr val="8DA9DB"/>
          </a:solid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100">
                <a:solidFill>
                  <a:srgbClr val="3F3F3F"/>
                </a:solidFill>
                <a:latin typeface="Arial"/>
                <a:ea typeface="Arial"/>
                <a:cs typeface="Arial"/>
                <a:sym typeface="Arial"/>
              </a:rPr>
              <a:t>SUMMARY</a:t>
            </a:r>
            <a:endParaRPr/>
          </a:p>
        </p:txBody>
      </p:sp>
      <p:sp>
        <p:nvSpPr>
          <p:cNvPr id="52" name="Google Shape;52;p1"/>
          <p:cNvSpPr txBox="1"/>
          <p:nvPr/>
        </p:nvSpPr>
        <p:spPr>
          <a:xfrm>
            <a:off x="23841430" y="7324084"/>
            <a:ext cx="5489878" cy="10002738"/>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2800">
                <a:solidFill>
                  <a:schemeClr val="dk1"/>
                </a:solidFill>
                <a:latin typeface="Arial"/>
                <a:ea typeface="Arial"/>
                <a:cs typeface="Arial"/>
                <a:sym typeface="Arial"/>
              </a:rPr>
              <a:t>All new features were tested, and the following is the main test for the group game feature:</a:t>
            </a:r>
            <a:endParaRPr/>
          </a:p>
          <a:p>
            <a:pPr indent="0" lvl="0" marL="0" marR="0" rtl="0" algn="just">
              <a:spcBef>
                <a:spcPts val="0"/>
              </a:spcBef>
              <a:spcAft>
                <a:spcPts val="0"/>
              </a:spcAft>
              <a:buNone/>
            </a:pPr>
            <a:br>
              <a:rPr b="0" lang="en-US" sz="2800">
                <a:solidFill>
                  <a:schemeClr val="dk1"/>
                </a:solidFill>
                <a:latin typeface="Arial"/>
                <a:ea typeface="Arial"/>
                <a:cs typeface="Arial"/>
                <a:sym typeface="Arial"/>
              </a:rPr>
            </a:br>
            <a:r>
              <a:rPr b="1" lang="en-US" sz="2800" u="none" strike="noStrike">
                <a:solidFill>
                  <a:srgbClr val="000000"/>
                </a:solidFill>
                <a:latin typeface="Arial"/>
                <a:ea typeface="Arial"/>
                <a:cs typeface="Arial"/>
                <a:sym typeface="Arial"/>
              </a:rPr>
              <a:t>Test Case :</a:t>
            </a:r>
            <a:r>
              <a:rPr b="0" lang="en-US" sz="2800" u="none" strike="noStrike">
                <a:solidFill>
                  <a:srgbClr val="000000"/>
                </a:solidFill>
                <a:latin typeface="Arial"/>
                <a:ea typeface="Arial"/>
                <a:cs typeface="Arial"/>
                <a:sym typeface="Arial"/>
              </a:rPr>
              <a:t> Verify group games are played with the selected player and color for the respective player. </a:t>
            </a:r>
            <a:endParaRPr b="0" sz="2800">
              <a:solidFill>
                <a:schemeClr val="dk1"/>
              </a:solidFill>
              <a:latin typeface="Arial"/>
              <a:ea typeface="Arial"/>
              <a:cs typeface="Arial"/>
              <a:sym typeface="Arial"/>
            </a:endParaRPr>
          </a:p>
          <a:p>
            <a:pPr indent="0" lvl="0" marL="0" marR="0" rtl="0" algn="just">
              <a:spcBef>
                <a:spcPts val="0"/>
              </a:spcBef>
              <a:spcAft>
                <a:spcPts val="0"/>
              </a:spcAft>
              <a:buNone/>
            </a:pPr>
            <a:r>
              <a:rPr b="1" lang="en-US" sz="2800" u="none" strike="noStrike">
                <a:solidFill>
                  <a:srgbClr val="000000"/>
                </a:solidFill>
                <a:latin typeface="Arial"/>
                <a:ea typeface="Arial"/>
                <a:cs typeface="Arial"/>
                <a:sym typeface="Arial"/>
              </a:rPr>
              <a:t>Purpose:</a:t>
            </a:r>
            <a:r>
              <a:rPr b="0" lang="en-US" sz="2800" u="none" strike="noStrike">
                <a:solidFill>
                  <a:srgbClr val="000000"/>
                </a:solidFill>
                <a:latin typeface="Arial"/>
                <a:ea typeface="Arial"/>
                <a:cs typeface="Arial"/>
                <a:sym typeface="Arial"/>
              </a:rPr>
              <a:t> To ensure that the player id’s and colors coincide so that players can know when their turn begins. </a:t>
            </a:r>
            <a:endParaRPr b="0" sz="2800">
              <a:solidFill>
                <a:schemeClr val="dk1"/>
              </a:solidFill>
              <a:latin typeface="Arial"/>
              <a:ea typeface="Arial"/>
              <a:cs typeface="Arial"/>
              <a:sym typeface="Arial"/>
            </a:endParaRPr>
          </a:p>
          <a:p>
            <a:pPr indent="0" lvl="0" marL="0" marR="0" rtl="0" algn="just">
              <a:spcBef>
                <a:spcPts val="0"/>
              </a:spcBef>
              <a:spcAft>
                <a:spcPts val="0"/>
              </a:spcAft>
              <a:buNone/>
            </a:pPr>
            <a:r>
              <a:rPr b="1" lang="en-US" sz="2800" u="none" strike="noStrike">
                <a:solidFill>
                  <a:srgbClr val="000000"/>
                </a:solidFill>
                <a:latin typeface="Arial"/>
                <a:ea typeface="Arial"/>
                <a:cs typeface="Arial"/>
                <a:sym typeface="Arial"/>
              </a:rPr>
              <a:t>Precondition:</a:t>
            </a:r>
            <a:r>
              <a:rPr b="0" lang="en-US" sz="2800" u="none" strike="noStrike">
                <a:solidFill>
                  <a:srgbClr val="000000"/>
                </a:solidFill>
                <a:latin typeface="Arial"/>
                <a:ea typeface="Arial"/>
                <a:cs typeface="Arial"/>
                <a:sym typeface="Arial"/>
              </a:rPr>
              <a:t> User has set up a game with a player id and color. </a:t>
            </a:r>
            <a:endParaRPr b="0" sz="2800">
              <a:solidFill>
                <a:schemeClr val="dk1"/>
              </a:solidFill>
              <a:latin typeface="Arial"/>
              <a:ea typeface="Arial"/>
              <a:cs typeface="Arial"/>
              <a:sym typeface="Arial"/>
            </a:endParaRPr>
          </a:p>
          <a:p>
            <a:pPr indent="0" lvl="0" marL="0" marR="0" rtl="0" algn="just">
              <a:spcBef>
                <a:spcPts val="0"/>
              </a:spcBef>
              <a:spcAft>
                <a:spcPts val="0"/>
              </a:spcAft>
              <a:buNone/>
            </a:pPr>
            <a:r>
              <a:rPr b="1" lang="en-US" sz="2800" u="none" strike="noStrike">
                <a:solidFill>
                  <a:srgbClr val="000000"/>
                </a:solidFill>
                <a:latin typeface="Arial"/>
                <a:ea typeface="Arial"/>
                <a:cs typeface="Arial"/>
                <a:sym typeface="Arial"/>
              </a:rPr>
              <a:t>Expected Outcome: </a:t>
            </a:r>
            <a:r>
              <a:rPr b="0" lang="en-US" sz="2800" u="none" strike="noStrike">
                <a:solidFill>
                  <a:srgbClr val="000000"/>
                </a:solidFill>
                <a:latin typeface="Arial"/>
                <a:ea typeface="Arial"/>
                <a:cs typeface="Arial"/>
                <a:sym typeface="Arial"/>
              </a:rPr>
              <a:t>Each game is saved with the corresponding color for that player, and the correct player id. </a:t>
            </a:r>
            <a:endParaRPr b="0" sz="2800">
              <a:solidFill>
                <a:schemeClr val="dk1"/>
              </a:solidFill>
              <a:latin typeface="Arial"/>
              <a:ea typeface="Arial"/>
              <a:cs typeface="Arial"/>
              <a:sym typeface="Arial"/>
            </a:endParaRPr>
          </a:p>
          <a:p>
            <a:pPr indent="0" lvl="0" marL="0" marR="0" rtl="0" algn="just">
              <a:spcBef>
                <a:spcPts val="0"/>
              </a:spcBef>
              <a:spcAft>
                <a:spcPts val="0"/>
              </a:spcAft>
              <a:buNone/>
            </a:pPr>
            <a:r>
              <a:rPr b="1" lang="en-US" sz="2800" u="none" strike="noStrike">
                <a:solidFill>
                  <a:srgbClr val="000000"/>
                </a:solidFill>
                <a:latin typeface="Arial"/>
                <a:ea typeface="Arial"/>
                <a:cs typeface="Arial"/>
                <a:sym typeface="Arial"/>
              </a:rPr>
              <a:t>Actual Outcome:</a:t>
            </a:r>
            <a:r>
              <a:rPr b="0" lang="en-US" sz="2800" u="none" strike="noStrike">
                <a:solidFill>
                  <a:srgbClr val="000000"/>
                </a:solidFill>
                <a:latin typeface="Arial"/>
                <a:ea typeface="Arial"/>
                <a:cs typeface="Arial"/>
                <a:sym typeface="Arial"/>
              </a:rPr>
              <a:t> Each game is saved with the corresponding color for that player, and the correct player id.</a:t>
            </a:r>
            <a:endParaRPr b="0" sz="2800">
              <a:solidFill>
                <a:schemeClr val="dk1"/>
              </a:solidFill>
              <a:latin typeface="Arial"/>
              <a:ea typeface="Arial"/>
              <a:cs typeface="Arial"/>
              <a:sym typeface="Arial"/>
            </a:endParaRPr>
          </a:p>
          <a:p>
            <a:pPr indent="0" lvl="0" marL="0" marR="0" rtl="0" algn="just">
              <a:spcBef>
                <a:spcPts val="0"/>
              </a:spcBef>
              <a:spcAft>
                <a:spcPts val="0"/>
              </a:spcAft>
              <a:buNone/>
            </a:pPr>
            <a:r>
              <a:rPr b="0" lang="en-US" sz="2800">
                <a:solidFill>
                  <a:schemeClr val="dk1"/>
                </a:solidFill>
                <a:latin typeface="Arial"/>
                <a:ea typeface="Arial"/>
                <a:cs typeface="Arial"/>
                <a:sym typeface="Arial"/>
              </a:rPr>
              <a:t> </a:t>
            </a:r>
            <a:endParaRPr sz="2800">
              <a:solidFill>
                <a:schemeClr val="dk1"/>
              </a:solidFill>
              <a:latin typeface="Arial"/>
              <a:ea typeface="Arial"/>
              <a:cs typeface="Arial"/>
              <a:sym typeface="Arial"/>
            </a:endParaRPr>
          </a:p>
        </p:txBody>
      </p:sp>
      <p:pic>
        <p:nvPicPr>
          <p:cNvPr descr="A picture containing drawing&#10;&#10;Description automatically generated" id="53" name="Google Shape;53;p1"/>
          <p:cNvPicPr preferRelativeResize="0"/>
          <p:nvPr/>
        </p:nvPicPr>
        <p:blipFill rotWithShape="1">
          <a:blip r:embed="rId7">
            <a:alphaModFix/>
          </a:blip>
          <a:srcRect b="0" l="0" r="0" t="0"/>
          <a:stretch/>
        </p:blipFill>
        <p:spPr>
          <a:xfrm>
            <a:off x="3630117" y="28523600"/>
            <a:ext cx="2997200" cy="1898650"/>
          </a:xfrm>
          <a:prstGeom prst="rect">
            <a:avLst/>
          </a:prstGeom>
          <a:noFill/>
          <a:ln>
            <a:noFill/>
          </a:ln>
        </p:spPr>
      </p:pic>
      <p:pic>
        <p:nvPicPr>
          <p:cNvPr descr="A close up of a logo&#10;&#10;Description automatically generated" id="54" name="Google Shape;54;p1"/>
          <p:cNvPicPr preferRelativeResize="0"/>
          <p:nvPr/>
        </p:nvPicPr>
        <p:blipFill rotWithShape="1">
          <a:blip r:embed="rId8">
            <a:alphaModFix/>
          </a:blip>
          <a:srcRect b="0" l="0" r="0" t="0"/>
          <a:stretch/>
        </p:blipFill>
        <p:spPr>
          <a:xfrm>
            <a:off x="7270289" y="26786238"/>
            <a:ext cx="2609850" cy="1304925"/>
          </a:xfrm>
          <a:prstGeom prst="rect">
            <a:avLst/>
          </a:prstGeom>
          <a:noFill/>
          <a:ln>
            <a:noFill/>
          </a:ln>
        </p:spPr>
      </p:pic>
      <p:pic>
        <p:nvPicPr>
          <p:cNvPr descr="A picture containing drawing&#10;&#10;Description automatically generated" id="55" name="Google Shape;55;p1"/>
          <p:cNvPicPr preferRelativeResize="0"/>
          <p:nvPr/>
        </p:nvPicPr>
        <p:blipFill rotWithShape="1">
          <a:blip r:embed="rId9">
            <a:alphaModFix/>
          </a:blip>
          <a:srcRect b="0" l="0" r="0" t="0"/>
          <a:stretch/>
        </p:blipFill>
        <p:spPr>
          <a:xfrm>
            <a:off x="3433966" y="26761316"/>
            <a:ext cx="2330450" cy="1304925"/>
          </a:xfrm>
          <a:prstGeom prst="rect">
            <a:avLst/>
          </a:prstGeom>
          <a:noFill/>
          <a:ln>
            <a:noFill/>
          </a:ln>
        </p:spPr>
      </p:pic>
      <p:pic>
        <p:nvPicPr>
          <p:cNvPr descr="A picture containing table&#10;&#10;Description automatically generated" id="56" name="Google Shape;56;p1"/>
          <p:cNvPicPr preferRelativeResize="0"/>
          <p:nvPr/>
        </p:nvPicPr>
        <p:blipFill rotWithShape="1">
          <a:blip r:embed="rId10">
            <a:alphaModFix/>
          </a:blip>
          <a:srcRect b="0" l="0" r="0" t="0"/>
          <a:stretch/>
        </p:blipFill>
        <p:spPr>
          <a:xfrm>
            <a:off x="7474604" y="28005947"/>
            <a:ext cx="2117725" cy="1997075"/>
          </a:xfrm>
          <a:prstGeom prst="rect">
            <a:avLst/>
          </a:prstGeom>
          <a:noFill/>
          <a:ln>
            <a:noFill/>
          </a:ln>
        </p:spPr>
      </p:pic>
      <p:pic>
        <p:nvPicPr>
          <p:cNvPr descr="Some evolution from PHP 5.3 to PHP 7.3 | by Smaine Milianni | Medium" id="57" name="Google Shape;57;p1"/>
          <p:cNvPicPr preferRelativeResize="0"/>
          <p:nvPr/>
        </p:nvPicPr>
        <p:blipFill rotWithShape="1">
          <a:blip r:embed="rId11">
            <a:alphaModFix/>
          </a:blip>
          <a:srcRect b="0" l="0" r="0" t="0"/>
          <a:stretch/>
        </p:blipFill>
        <p:spPr>
          <a:xfrm>
            <a:off x="4635135" y="30395163"/>
            <a:ext cx="4167506" cy="2083753"/>
          </a:xfrm>
          <a:prstGeom prst="rect">
            <a:avLst/>
          </a:prstGeom>
          <a:noFill/>
          <a:ln>
            <a:noFill/>
          </a:ln>
        </p:spPr>
      </p:pic>
      <p:sp>
        <p:nvSpPr>
          <p:cNvPr id="58" name="Google Shape;58;p1"/>
          <p:cNvSpPr txBox="1"/>
          <p:nvPr/>
        </p:nvSpPr>
        <p:spPr>
          <a:xfrm>
            <a:off x="3883316" y="33835697"/>
            <a:ext cx="16030663" cy="2677656"/>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lang="en-US" sz="2800">
                <a:solidFill>
                  <a:schemeClr val="dk1"/>
                </a:solidFill>
                <a:latin typeface="Arial"/>
                <a:ea typeface="Arial"/>
                <a:cs typeface="Arial"/>
                <a:sym typeface="Arial"/>
              </a:rPr>
              <a:t>In summation, my additions to the SkillCourt app have improved ease of use, and system reusability by implementing Group Play and Global Stations along with other improvement to the user interface. Moreover, the compatibility with the complementary website the rest of the team created and improved creates a more solid base for data collection and data presentation through the coach and player dashboard developed. This combination provides an effective tool for player performance analysis, and can be expanded on further.</a:t>
            </a:r>
            <a:endParaRPr/>
          </a:p>
        </p:txBody>
      </p:sp>
      <p:grpSp>
        <p:nvGrpSpPr>
          <p:cNvPr id="59" name="Google Shape;59;p1"/>
          <p:cNvGrpSpPr/>
          <p:nvPr/>
        </p:nvGrpSpPr>
        <p:grpSpPr>
          <a:xfrm>
            <a:off x="10663127" y="13059488"/>
            <a:ext cx="5406552" cy="3255192"/>
            <a:chOff x="4197181" y="16159028"/>
            <a:chExt cx="5073687" cy="2874515"/>
          </a:xfrm>
        </p:grpSpPr>
        <p:pic>
          <p:nvPicPr>
            <p:cNvPr descr="Diagram, schematic&#10;&#10;Description automatically generated" id="60" name="Google Shape;60;p1"/>
            <p:cNvPicPr preferRelativeResize="0"/>
            <p:nvPr/>
          </p:nvPicPr>
          <p:blipFill rotWithShape="1">
            <a:blip r:embed="rId12">
              <a:alphaModFix/>
            </a:blip>
            <a:srcRect b="8025" l="64470" r="11029" t="33147"/>
            <a:stretch/>
          </p:blipFill>
          <p:spPr>
            <a:xfrm rot="5400000">
              <a:off x="4701095" y="15655115"/>
              <a:ext cx="2874515" cy="3882342"/>
            </a:xfrm>
            <a:prstGeom prst="rect">
              <a:avLst/>
            </a:prstGeom>
            <a:noFill/>
            <a:ln>
              <a:noFill/>
            </a:ln>
          </p:spPr>
        </p:pic>
        <p:sp>
          <p:nvSpPr>
            <p:cNvPr id="61" name="Google Shape;61;p1"/>
            <p:cNvSpPr txBox="1"/>
            <p:nvPr/>
          </p:nvSpPr>
          <p:spPr>
            <a:xfrm>
              <a:off x="8164801" y="17744756"/>
              <a:ext cx="1106068"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600">
                  <a:solidFill>
                    <a:schemeClr val="dk1"/>
                  </a:solidFill>
                  <a:latin typeface="Calibri"/>
                  <a:ea typeface="Calibri"/>
                  <a:cs typeface="Calibri"/>
                  <a:sym typeface="Calibri"/>
                </a:rPr>
                <a:t>Figure 1. Station Pad Layouts</a:t>
              </a:r>
              <a:endParaRPr/>
            </a:p>
          </p:txBody>
        </p:sp>
      </p:grpSp>
      <p:sp>
        <p:nvSpPr>
          <p:cNvPr id="62" name="Google Shape;62;p1"/>
          <p:cNvSpPr txBox="1"/>
          <p:nvPr/>
        </p:nvSpPr>
        <p:spPr>
          <a:xfrm>
            <a:off x="23778155" y="17013527"/>
            <a:ext cx="5406553" cy="686976"/>
          </a:xfrm>
          <a:prstGeom prst="rect">
            <a:avLst/>
          </a:prstGeom>
          <a:solidFill>
            <a:srgbClr val="B3C6E7"/>
          </a:solidFill>
          <a:ln>
            <a:noFill/>
          </a:ln>
        </p:spPr>
        <p:txBody>
          <a:bodyPr anchorCtr="0" anchor="t" bIns="27725" lIns="55475" spcFirstLastPara="1" rIns="55475" wrap="square" tIns="27725">
            <a:spAutoFit/>
          </a:bodyPr>
          <a:lstStyle/>
          <a:p>
            <a:pPr indent="0" lvl="0" marL="0" marR="0" rtl="0" algn="ctr">
              <a:spcBef>
                <a:spcPts val="0"/>
              </a:spcBef>
              <a:spcAft>
                <a:spcPts val="0"/>
              </a:spcAft>
              <a:buNone/>
            </a:pPr>
            <a:r>
              <a:rPr b="1" lang="en-US" sz="4100">
                <a:solidFill>
                  <a:srgbClr val="3F3F3F"/>
                </a:solidFill>
                <a:latin typeface="Arial"/>
                <a:ea typeface="Arial"/>
                <a:cs typeface="Arial"/>
                <a:sym typeface="Arial"/>
              </a:rPr>
              <a:t>SCREENSHOTS</a:t>
            </a:r>
            <a:endParaRPr/>
          </a:p>
        </p:txBody>
      </p:sp>
      <p:pic>
        <p:nvPicPr>
          <p:cNvPr id="63" name="Google Shape;63;p1"/>
          <p:cNvPicPr preferRelativeResize="0"/>
          <p:nvPr/>
        </p:nvPicPr>
        <p:blipFill rotWithShape="1">
          <a:blip r:embed="rId13">
            <a:alphaModFix/>
          </a:blip>
          <a:srcRect b="0" l="0" r="0" t="0"/>
          <a:stretch/>
        </p:blipFill>
        <p:spPr>
          <a:xfrm>
            <a:off x="22546139" y="18671391"/>
            <a:ext cx="3725623" cy="7475865"/>
          </a:xfrm>
          <a:prstGeom prst="roundRect">
            <a:avLst>
              <a:gd fmla="val 8594" name="adj"/>
            </a:avLst>
          </a:prstGeom>
          <a:solidFill>
            <a:srgbClr val="ECECEC"/>
          </a:solidFill>
          <a:ln>
            <a:noFill/>
          </a:ln>
          <a:effectLst>
            <a:reflection blurRad="0" dir="5400000" dist="5000" endA="0" endPos="28000" fadeDir="5400000" kx="0" rotWithShape="0" algn="bl" stA="38000" stPos="0" sy="-100000" ky="0"/>
          </a:effectLst>
        </p:spPr>
      </p:pic>
      <p:pic>
        <p:nvPicPr>
          <p:cNvPr id="64" name="Google Shape;64;p1"/>
          <p:cNvPicPr preferRelativeResize="0"/>
          <p:nvPr/>
        </p:nvPicPr>
        <p:blipFill rotWithShape="1">
          <a:blip r:embed="rId14">
            <a:alphaModFix/>
          </a:blip>
          <a:srcRect b="0" l="0" r="0" t="0"/>
          <a:stretch/>
        </p:blipFill>
        <p:spPr>
          <a:xfrm>
            <a:off x="26633334" y="18671391"/>
            <a:ext cx="3817821" cy="7475866"/>
          </a:xfrm>
          <a:prstGeom prst="roundRect">
            <a:avLst>
              <a:gd fmla="val 8594" name="adj"/>
            </a:avLst>
          </a:prstGeom>
          <a:solidFill>
            <a:srgbClr val="ECECEC"/>
          </a:solidFill>
          <a:ln>
            <a:noFill/>
          </a:ln>
          <a:effectLst>
            <a:reflection blurRad="0" dir="5400000" dist="5000" endA="0" endPos="28000" fadeDir="5400000" kx="0" rotWithShape="0" algn="bl" stA="38000" stPos="0" sy="-100000" ky="0"/>
          </a:effectLst>
        </p:spPr>
      </p:pic>
      <p:pic>
        <p:nvPicPr>
          <p:cNvPr descr="Game Mode and Station selection screen for the SkillCourt Game Setup.&#10;" id="65" name="Google Shape;65;p1"/>
          <p:cNvPicPr preferRelativeResize="0"/>
          <p:nvPr/>
        </p:nvPicPr>
        <p:blipFill rotWithShape="1">
          <a:blip r:embed="rId15">
            <a:alphaModFix/>
          </a:blip>
          <a:srcRect b="0" l="0" r="0" t="3184"/>
          <a:stretch/>
        </p:blipFill>
        <p:spPr>
          <a:xfrm>
            <a:off x="24535525" y="26637500"/>
            <a:ext cx="4106817" cy="8172941"/>
          </a:xfrm>
          <a:prstGeom prst="roundRect">
            <a:avLst>
              <a:gd fmla="val 8594" name="adj"/>
            </a:avLst>
          </a:prstGeom>
          <a:solidFill>
            <a:srgbClr val="ECECEC"/>
          </a:solidFill>
          <a:ln>
            <a:noFill/>
          </a:ln>
          <a:effectLst>
            <a:reflection blurRad="0" dir="5400000" dist="5000" endA="0" endPos="28000" fadeDir="5400000" kx="0" rotWithShape="0" algn="bl" stA="38000" stPos="0" sy="-100000" ky="0"/>
          </a:effectLst>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