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jYspFk0KzSIyY5MfNYdafHtj3Fx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7" name="Shape 17"/>
        <p:cNvGrpSpPr/>
        <p:nvPr/>
      </p:nvGrpSpPr>
      <p:grpSpPr>
        <a:xfrm>
          <a:off x="0" y="0"/>
          <a:ext cx="0" cy="0"/>
          <a:chOff x="0" y="0"/>
          <a:chExt cx="0" cy="0"/>
        </a:xfrm>
      </p:grpSpPr>
      <p:pic>
        <p:nvPicPr>
          <p:cNvPr descr="A close up of a logo&#10;&#10;Description automatically generated" id="18" name="Google Shape;18;p3"/>
          <p:cNvPicPr preferRelativeResize="0"/>
          <p:nvPr/>
        </p:nvPicPr>
        <p:blipFill rotWithShape="1">
          <a:blip r:embed="rId2">
            <a:alphaModFix/>
          </a:blip>
          <a:srcRect b="15703" l="0" r="88418" t="0"/>
          <a:stretch/>
        </p:blipFill>
        <p:spPr>
          <a:xfrm>
            <a:off x="0" y="0"/>
            <a:ext cx="5618095" cy="32918399"/>
          </a:xfrm>
          <a:prstGeom prst="rect">
            <a:avLst/>
          </a:prstGeom>
          <a:noFill/>
          <a:ln>
            <a:noFill/>
          </a:ln>
        </p:spPr>
      </p:pic>
      <p:sp>
        <p:nvSpPr>
          <p:cNvPr id="19" name="Google Shape;19;p3"/>
          <p:cNvSpPr/>
          <p:nvPr/>
        </p:nvSpPr>
        <p:spPr>
          <a:xfrm flipH="1" rot="5400000">
            <a:off x="-10665972"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0" name="Google Shape;20;p3"/>
          <p:cNvGrpSpPr/>
          <p:nvPr/>
        </p:nvGrpSpPr>
        <p:grpSpPr>
          <a:xfrm>
            <a:off x="41216986" y="1016366"/>
            <a:ext cx="1881295" cy="2545855"/>
            <a:chOff x="11140977" y="745237"/>
            <a:chExt cx="522582" cy="530386"/>
          </a:xfrm>
        </p:grpSpPr>
        <p:sp>
          <p:nvSpPr>
            <p:cNvPr id="21" name="Google Shape;21;p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 name="Google Shape;22;p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pic>
        <p:nvPicPr>
          <p:cNvPr descr="A picture containing drawing&#10;&#10;Description automatically generated" id="23" name="Google Shape;23;p3"/>
          <p:cNvPicPr preferRelativeResize="0"/>
          <p:nvPr/>
        </p:nvPicPr>
        <p:blipFill rotWithShape="1">
          <a:blip r:embed="rId3">
            <a:alphaModFix/>
          </a:blip>
          <a:srcRect b="0" l="0" r="0" t="0"/>
          <a:stretch/>
        </p:blipFill>
        <p:spPr>
          <a:xfrm>
            <a:off x="955097" y="28947041"/>
            <a:ext cx="3641446" cy="3126894"/>
          </a:xfrm>
          <a:prstGeom prst="rect">
            <a:avLst/>
          </a:prstGeom>
          <a:noFill/>
          <a:ln>
            <a:noFill/>
          </a:ln>
        </p:spPr>
      </p:pic>
      <p:sp>
        <p:nvSpPr>
          <p:cNvPr id="24" name="Google Shape;24;p3"/>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5" name="Shape 25"/>
        <p:cNvGrpSpPr/>
        <p:nvPr/>
      </p:nvGrpSpPr>
      <p:grpSpPr>
        <a:xfrm>
          <a:off x="0" y="0"/>
          <a:ext cx="0" cy="0"/>
          <a:chOff x="0" y="0"/>
          <a:chExt cx="0" cy="0"/>
        </a:xfrm>
      </p:grpSpPr>
      <p:pic>
        <p:nvPicPr>
          <p:cNvPr descr="A picture containing bird&#10;&#10;Description automatically generated" id="26" name="Google Shape;26;p4"/>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27" name="Google Shape;27;p4"/>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8" name="Google Shape;28;p4"/>
          <p:cNvGrpSpPr/>
          <p:nvPr/>
        </p:nvGrpSpPr>
        <p:grpSpPr>
          <a:xfrm>
            <a:off x="41216986" y="1016366"/>
            <a:ext cx="1881295" cy="2545855"/>
            <a:chOff x="11140977" y="745237"/>
            <a:chExt cx="522582" cy="530386"/>
          </a:xfrm>
        </p:grpSpPr>
        <p:sp>
          <p:nvSpPr>
            <p:cNvPr id="29" name="Google Shape;29;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 name="Google Shape;30;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31" name="Google Shape;31;p4"/>
          <p:cNvPicPr preferRelativeResize="0"/>
          <p:nvPr/>
        </p:nvPicPr>
        <p:blipFill rotWithShape="1">
          <a:blip r:embed="rId3">
            <a:alphaModFix/>
          </a:blip>
          <a:srcRect b="0" l="0" r="0" t="0"/>
          <a:stretch/>
        </p:blipFill>
        <p:spPr>
          <a:xfrm>
            <a:off x="1097308" y="29227769"/>
            <a:ext cx="3641448" cy="3126894"/>
          </a:xfrm>
          <a:prstGeom prst="rect">
            <a:avLst/>
          </a:prstGeom>
          <a:noFill/>
          <a:ln>
            <a:noFill/>
          </a:ln>
        </p:spPr>
      </p:pic>
      <p:sp>
        <p:nvSpPr>
          <p:cNvPr id="32" name="Google Shape;32;p4"/>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3" name="Shape 33"/>
        <p:cNvGrpSpPr/>
        <p:nvPr/>
      </p:nvGrpSpPr>
      <p:grpSpPr>
        <a:xfrm>
          <a:off x="0" y="0"/>
          <a:ext cx="0" cy="0"/>
          <a:chOff x="0" y="0"/>
          <a:chExt cx="0" cy="0"/>
        </a:xfrm>
      </p:grpSpPr>
      <p:pic>
        <p:nvPicPr>
          <p:cNvPr descr="A picture containing bird&#10;&#10;Description automatically generated" id="34" name="Google Shape;34;p5"/>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35" name="Google Shape;35;p5"/>
          <p:cNvSpPr/>
          <p:nvPr/>
        </p:nvSpPr>
        <p:spPr>
          <a:xfrm rot="-5400000">
            <a:off x="-1058805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36" name="Google Shape;36;p5"/>
          <p:cNvGrpSpPr/>
          <p:nvPr/>
        </p:nvGrpSpPr>
        <p:grpSpPr>
          <a:xfrm flipH="1">
            <a:off x="41218359" y="992179"/>
            <a:ext cx="1881295" cy="2545853"/>
            <a:chOff x="2645664" y="2011680"/>
            <a:chExt cx="735606" cy="746592"/>
          </a:xfrm>
        </p:grpSpPr>
        <p:sp>
          <p:nvSpPr>
            <p:cNvPr id="37" name="Google Shape;37;p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 name="Google Shape;38;p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39" name="Google Shape;39;p5"/>
          <p:cNvPicPr preferRelativeResize="0"/>
          <p:nvPr/>
        </p:nvPicPr>
        <p:blipFill rotWithShape="1">
          <a:blip r:embed="rId3">
            <a:alphaModFix/>
          </a:blip>
          <a:srcRect b="0" l="0" r="0" t="0"/>
          <a:stretch/>
        </p:blipFill>
        <p:spPr>
          <a:xfrm>
            <a:off x="1097308" y="29227769"/>
            <a:ext cx="3641448" cy="3126894"/>
          </a:xfrm>
          <a:prstGeom prst="rect">
            <a:avLst/>
          </a:prstGeom>
          <a:noFill/>
          <a:ln>
            <a:noFill/>
          </a:ln>
        </p:spPr>
      </p:pic>
      <p:sp>
        <p:nvSpPr>
          <p:cNvPr id="40" name="Google Shape;40;p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image" Target="../media/image9.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76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5760" u="none" cap="none" strike="noStrike">
                <a:solidFill>
                  <a:srgbClr val="888888"/>
                </a:solidFill>
                <a:latin typeface="Calibri"/>
                <a:ea typeface="Calibri"/>
                <a:cs typeface="Calibri"/>
                <a:sym typeface="Calibri"/>
              </a:defRPr>
            </a:lvl1pPr>
            <a:lvl2pPr indent="0" lvl="1" marL="0" marR="0" rtl="0" algn="r">
              <a:spcBef>
                <a:spcPts val="0"/>
              </a:spcBef>
              <a:buNone/>
              <a:defRPr b="0" i="0" sz="5760" u="none" cap="none" strike="noStrike">
                <a:solidFill>
                  <a:srgbClr val="888888"/>
                </a:solidFill>
                <a:latin typeface="Calibri"/>
                <a:ea typeface="Calibri"/>
                <a:cs typeface="Calibri"/>
                <a:sym typeface="Calibri"/>
              </a:defRPr>
            </a:lvl2pPr>
            <a:lvl3pPr indent="0" lvl="2" marL="0" marR="0" rtl="0" algn="r">
              <a:spcBef>
                <a:spcPts val="0"/>
              </a:spcBef>
              <a:buNone/>
              <a:defRPr b="0" i="0" sz="5760" u="none" cap="none" strike="noStrike">
                <a:solidFill>
                  <a:srgbClr val="888888"/>
                </a:solidFill>
                <a:latin typeface="Calibri"/>
                <a:ea typeface="Calibri"/>
                <a:cs typeface="Calibri"/>
                <a:sym typeface="Calibri"/>
              </a:defRPr>
            </a:lvl3pPr>
            <a:lvl4pPr indent="0" lvl="3" marL="0" marR="0" rtl="0" algn="r">
              <a:spcBef>
                <a:spcPts val="0"/>
              </a:spcBef>
              <a:buNone/>
              <a:defRPr b="0" i="0" sz="5760" u="none" cap="none" strike="noStrike">
                <a:solidFill>
                  <a:srgbClr val="888888"/>
                </a:solidFill>
                <a:latin typeface="Calibri"/>
                <a:ea typeface="Calibri"/>
                <a:cs typeface="Calibri"/>
                <a:sym typeface="Calibri"/>
              </a:defRPr>
            </a:lvl4pPr>
            <a:lvl5pPr indent="0" lvl="4" marL="0" marR="0" rtl="0" algn="r">
              <a:spcBef>
                <a:spcPts val="0"/>
              </a:spcBef>
              <a:buNone/>
              <a:defRPr b="0" i="0" sz="5760" u="none" cap="none" strike="noStrike">
                <a:solidFill>
                  <a:srgbClr val="888888"/>
                </a:solidFill>
                <a:latin typeface="Calibri"/>
                <a:ea typeface="Calibri"/>
                <a:cs typeface="Calibri"/>
                <a:sym typeface="Calibri"/>
              </a:defRPr>
            </a:lvl5pPr>
            <a:lvl6pPr indent="0" lvl="5" marL="0" marR="0" rtl="0" algn="r">
              <a:spcBef>
                <a:spcPts val="0"/>
              </a:spcBef>
              <a:buNone/>
              <a:defRPr b="0" i="0" sz="5760" u="none" cap="none" strike="noStrike">
                <a:solidFill>
                  <a:srgbClr val="888888"/>
                </a:solidFill>
                <a:latin typeface="Calibri"/>
                <a:ea typeface="Calibri"/>
                <a:cs typeface="Calibri"/>
                <a:sym typeface="Calibri"/>
              </a:defRPr>
            </a:lvl6pPr>
            <a:lvl7pPr indent="0" lvl="6" marL="0" marR="0" rtl="0" algn="r">
              <a:spcBef>
                <a:spcPts val="0"/>
              </a:spcBef>
              <a:buNone/>
              <a:defRPr b="0" i="0" sz="5760" u="none" cap="none" strike="noStrike">
                <a:solidFill>
                  <a:srgbClr val="888888"/>
                </a:solidFill>
                <a:latin typeface="Calibri"/>
                <a:ea typeface="Calibri"/>
                <a:cs typeface="Calibri"/>
                <a:sym typeface="Calibri"/>
              </a:defRPr>
            </a:lvl7pPr>
            <a:lvl8pPr indent="0" lvl="7" marL="0" marR="0" rtl="0" algn="r">
              <a:spcBef>
                <a:spcPts val="0"/>
              </a:spcBef>
              <a:buNone/>
              <a:defRPr b="0" i="0" sz="5760" u="none" cap="none" strike="noStrike">
                <a:solidFill>
                  <a:srgbClr val="888888"/>
                </a:solidFill>
                <a:latin typeface="Calibri"/>
                <a:ea typeface="Calibri"/>
                <a:cs typeface="Calibri"/>
                <a:sym typeface="Calibri"/>
              </a:defRPr>
            </a:lvl8pPr>
            <a:lvl9pPr indent="0" lvl="8" marL="0" marR="0" rtl="0" algn="r">
              <a:spcBef>
                <a:spcPts val="0"/>
              </a:spcBef>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2" cy="32918395"/>
          </a:xfrm>
          <a:prstGeom prst="rect">
            <a:avLst/>
          </a:prstGeom>
          <a:noFill/>
          <a:ln>
            <a:noFill/>
          </a:ln>
        </p:spPr>
      </p:pic>
      <p:sp>
        <p:nvSpPr>
          <p:cNvPr id="9" name="Google Shape;9;p2"/>
          <p:cNvSpPr txBox="1"/>
          <p:nvPr/>
        </p:nvSpPr>
        <p:spPr>
          <a:xfrm>
            <a:off x="6912862" y="2555688"/>
            <a:ext cx="34987152"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6" cy="1898599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86" y="1016366"/>
            <a:ext cx="1881295" cy="2545855"/>
            <a:chOff x="11140977" y="745237"/>
            <a:chExt cx="522582" cy="530386"/>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3"/>
            <a:ext cx="23635886" cy="70788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4000" u="none" cap="none" strike="noStrike">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69"/>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22.png"/><Relationship Id="rId11" Type="http://schemas.openxmlformats.org/officeDocument/2006/relationships/image" Target="../media/image15.png"/><Relationship Id="rId10" Type="http://schemas.openxmlformats.org/officeDocument/2006/relationships/image" Target="../media/image13.png"/><Relationship Id="rId21" Type="http://schemas.openxmlformats.org/officeDocument/2006/relationships/image" Target="../media/image19.png"/><Relationship Id="rId13" Type="http://schemas.openxmlformats.org/officeDocument/2006/relationships/image" Target="../media/image10.png"/><Relationship Id="rId12"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jpg"/><Relationship Id="rId4" Type="http://schemas.openxmlformats.org/officeDocument/2006/relationships/image" Target="../media/image14.jpg"/><Relationship Id="rId9" Type="http://schemas.openxmlformats.org/officeDocument/2006/relationships/image" Target="../media/image5.png"/><Relationship Id="rId15" Type="http://schemas.openxmlformats.org/officeDocument/2006/relationships/image" Target="../media/image16.png"/><Relationship Id="rId14" Type="http://schemas.openxmlformats.org/officeDocument/2006/relationships/image" Target="../media/image7.png"/><Relationship Id="rId17" Type="http://schemas.openxmlformats.org/officeDocument/2006/relationships/image" Target="../media/image20.png"/><Relationship Id="rId16" Type="http://schemas.openxmlformats.org/officeDocument/2006/relationships/image" Target="../media/image17.png"/><Relationship Id="rId5" Type="http://schemas.openxmlformats.org/officeDocument/2006/relationships/image" Target="../media/image3.png"/><Relationship Id="rId19" Type="http://schemas.openxmlformats.org/officeDocument/2006/relationships/image" Target="../media/image18.png"/><Relationship Id="rId6" Type="http://schemas.openxmlformats.org/officeDocument/2006/relationships/image" Target="../media/image21.png"/><Relationship Id="rId18" Type="http://schemas.openxmlformats.org/officeDocument/2006/relationships/image" Target="../media/image23.png"/><Relationship Id="rId7" Type="http://schemas.openxmlformats.org/officeDocument/2006/relationships/image" Target="../media/image8.png"/><Relationship Id="rId8"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p1"/>
          <p:cNvSpPr txBox="1"/>
          <p:nvPr/>
        </p:nvSpPr>
        <p:spPr>
          <a:xfrm>
            <a:off x="6816436" y="617630"/>
            <a:ext cx="30258327" cy="22775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8800" u="none" cap="none" strike="noStrike">
                <a:solidFill>
                  <a:srgbClr val="3F3F3F"/>
                </a:solidFill>
                <a:latin typeface="Arial"/>
                <a:ea typeface="Arial"/>
                <a:cs typeface="Arial"/>
                <a:sym typeface="Arial"/>
              </a:rPr>
              <a:t>School of Computing </a:t>
            </a:r>
            <a:r>
              <a:rPr b="1" i="1" lang="en-US" sz="8800">
                <a:solidFill>
                  <a:srgbClr val="3F3F3F"/>
                </a:solidFill>
              </a:rPr>
              <a:t>&amp;</a:t>
            </a:r>
            <a:r>
              <a:rPr b="1" i="1" lang="en-US" sz="8800" u="none" cap="none" strike="noStrike">
                <a:solidFill>
                  <a:srgbClr val="3F3F3F"/>
                </a:solidFill>
                <a:latin typeface="Arial"/>
                <a:ea typeface="Arial"/>
                <a:cs typeface="Arial"/>
                <a:sym typeface="Arial"/>
              </a:rPr>
              <a:t> Information Sciences</a:t>
            </a:r>
            <a:endParaRPr/>
          </a:p>
          <a:p>
            <a:pPr indent="0" lvl="0" marL="0" marR="0" rtl="0" algn="l">
              <a:spcBef>
                <a:spcPts val="0"/>
              </a:spcBef>
              <a:spcAft>
                <a:spcPts val="0"/>
              </a:spcAft>
              <a:buNone/>
            </a:pPr>
            <a:r>
              <a:rPr b="0" i="1" lang="en-US" sz="5400" u="none" cap="none" strike="noStrike">
                <a:solidFill>
                  <a:srgbClr val="3F3F3F"/>
                </a:solidFill>
                <a:latin typeface="Arial"/>
                <a:ea typeface="Arial"/>
                <a:cs typeface="Arial"/>
                <a:sym typeface="Arial"/>
              </a:rPr>
              <a:t>Fall 2020 Senior Design Project</a:t>
            </a:r>
            <a:endParaRPr/>
          </a:p>
        </p:txBody>
      </p:sp>
      <p:sp>
        <p:nvSpPr>
          <p:cNvPr id="46" name="Google Shape;46;p1"/>
          <p:cNvSpPr txBox="1"/>
          <p:nvPr/>
        </p:nvSpPr>
        <p:spPr>
          <a:xfrm>
            <a:off x="7886700" y="6857527"/>
            <a:ext cx="4114800" cy="5493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00FF"/>
                </a:solidFill>
                <a:latin typeface="Arial"/>
                <a:ea typeface="Arial"/>
                <a:cs typeface="Arial"/>
                <a:sym typeface="Arial"/>
              </a:rPr>
              <a:t>PROBLEM</a:t>
            </a:r>
            <a:endParaRPr>
              <a:solidFill>
                <a:srgbClr val="0000FF"/>
              </a:solidFill>
            </a:endParaRPr>
          </a:p>
        </p:txBody>
      </p:sp>
      <p:sp>
        <p:nvSpPr>
          <p:cNvPr id="47" name="Google Shape;47;p1"/>
          <p:cNvSpPr txBox="1"/>
          <p:nvPr/>
        </p:nvSpPr>
        <p:spPr>
          <a:xfrm>
            <a:off x="21790819" y="6838102"/>
            <a:ext cx="4114800" cy="5478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00FF"/>
                </a:solidFill>
                <a:latin typeface="Arial"/>
                <a:ea typeface="Arial"/>
                <a:cs typeface="Arial"/>
                <a:sym typeface="Arial"/>
              </a:rPr>
              <a:t>CURRENT SYSTEM</a:t>
            </a:r>
            <a:endParaRPr>
              <a:solidFill>
                <a:srgbClr val="0000FF"/>
              </a:solidFill>
            </a:endParaRPr>
          </a:p>
        </p:txBody>
      </p:sp>
      <p:sp>
        <p:nvSpPr>
          <p:cNvPr id="48" name="Google Shape;48;p1"/>
          <p:cNvSpPr txBox="1"/>
          <p:nvPr/>
        </p:nvSpPr>
        <p:spPr>
          <a:xfrm>
            <a:off x="35150175" y="6710400"/>
            <a:ext cx="4114800" cy="5493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00FF"/>
                </a:solidFill>
                <a:latin typeface="Arial"/>
                <a:ea typeface="Arial"/>
                <a:cs typeface="Arial"/>
                <a:sym typeface="Arial"/>
              </a:rPr>
              <a:t>REQUIREMENTS</a:t>
            </a:r>
            <a:endParaRPr>
              <a:solidFill>
                <a:srgbClr val="0000FF"/>
              </a:solidFill>
            </a:endParaRPr>
          </a:p>
        </p:txBody>
      </p:sp>
      <p:sp>
        <p:nvSpPr>
          <p:cNvPr id="49" name="Google Shape;49;p1"/>
          <p:cNvSpPr txBox="1"/>
          <p:nvPr/>
        </p:nvSpPr>
        <p:spPr>
          <a:xfrm>
            <a:off x="21790819" y="14651119"/>
            <a:ext cx="4114800" cy="5478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00FF"/>
                </a:solidFill>
                <a:latin typeface="Arial"/>
                <a:ea typeface="Arial"/>
                <a:cs typeface="Arial"/>
                <a:sym typeface="Arial"/>
              </a:rPr>
              <a:t>OBJECT DESIGN</a:t>
            </a:r>
            <a:endParaRPr>
              <a:solidFill>
                <a:srgbClr val="0000FF"/>
              </a:solidFill>
            </a:endParaRPr>
          </a:p>
        </p:txBody>
      </p:sp>
      <p:sp>
        <p:nvSpPr>
          <p:cNvPr id="50" name="Google Shape;50;p1"/>
          <p:cNvSpPr txBox="1"/>
          <p:nvPr/>
        </p:nvSpPr>
        <p:spPr>
          <a:xfrm>
            <a:off x="35150175" y="14292450"/>
            <a:ext cx="4114800" cy="5478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00FF"/>
                </a:solidFill>
                <a:latin typeface="Arial"/>
                <a:ea typeface="Arial"/>
                <a:cs typeface="Arial"/>
                <a:sym typeface="Arial"/>
              </a:rPr>
              <a:t>IMPLEMENTATION</a:t>
            </a:r>
            <a:endParaRPr>
              <a:solidFill>
                <a:srgbClr val="0000FF"/>
              </a:solidFill>
            </a:endParaRPr>
          </a:p>
        </p:txBody>
      </p:sp>
      <p:sp>
        <p:nvSpPr>
          <p:cNvPr id="51" name="Google Shape;51;p1"/>
          <p:cNvSpPr txBox="1"/>
          <p:nvPr/>
        </p:nvSpPr>
        <p:spPr>
          <a:xfrm>
            <a:off x="8283150" y="21761366"/>
            <a:ext cx="4114800" cy="5478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00FF"/>
                </a:solidFill>
                <a:latin typeface="Arial"/>
                <a:ea typeface="Arial"/>
                <a:cs typeface="Arial"/>
                <a:sym typeface="Arial"/>
              </a:rPr>
              <a:t>VERIFICATION</a:t>
            </a:r>
            <a:endParaRPr>
              <a:solidFill>
                <a:srgbClr val="0000FF"/>
              </a:solidFill>
            </a:endParaRPr>
          </a:p>
        </p:txBody>
      </p:sp>
      <p:sp>
        <p:nvSpPr>
          <p:cNvPr id="52" name="Google Shape;52;p1"/>
          <p:cNvSpPr txBox="1"/>
          <p:nvPr/>
        </p:nvSpPr>
        <p:spPr>
          <a:xfrm>
            <a:off x="35014531" y="22383081"/>
            <a:ext cx="4114800" cy="5478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00FF"/>
                </a:solidFill>
                <a:latin typeface="Arial"/>
                <a:ea typeface="Arial"/>
                <a:cs typeface="Arial"/>
                <a:sym typeface="Arial"/>
              </a:rPr>
              <a:t>SUMMARY</a:t>
            </a:r>
            <a:endParaRPr>
              <a:solidFill>
                <a:srgbClr val="0000FF"/>
              </a:solidFill>
            </a:endParaRPr>
          </a:p>
        </p:txBody>
      </p:sp>
      <p:sp>
        <p:nvSpPr>
          <p:cNvPr id="53" name="Google Shape;53;p1"/>
          <p:cNvSpPr txBox="1"/>
          <p:nvPr/>
        </p:nvSpPr>
        <p:spPr>
          <a:xfrm>
            <a:off x="18446725" y="22383075"/>
            <a:ext cx="10803000" cy="5478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0000FF"/>
                </a:solidFill>
              </a:rPr>
              <a:t>SCREENSHOTS OF SIGNIFICANT CONTRIBUTIONS</a:t>
            </a:r>
            <a:endParaRPr>
              <a:solidFill>
                <a:srgbClr val="0000FF"/>
              </a:solidFill>
            </a:endParaRPr>
          </a:p>
        </p:txBody>
      </p:sp>
      <p:sp>
        <p:nvSpPr>
          <p:cNvPr id="54" name="Google Shape;54;p1"/>
          <p:cNvSpPr txBox="1"/>
          <p:nvPr/>
        </p:nvSpPr>
        <p:spPr>
          <a:xfrm>
            <a:off x="6816436" y="2979162"/>
            <a:ext cx="35204401" cy="3228975"/>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SkillCourt v14</a:t>
            </a:r>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Student: Drew Blumenthal</a:t>
            </a:r>
            <a:endParaRPr b="0" i="0" sz="3500" u="none" cap="none" strike="noStrike">
              <a:solidFill>
                <a:srgbClr val="3F3F3F"/>
              </a:solidFill>
              <a:latin typeface="Arial"/>
              <a:ea typeface="Arial"/>
              <a:cs typeface="Arial"/>
              <a:sym typeface="Arial"/>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Mentor:</a:t>
            </a:r>
            <a:r>
              <a:rPr b="1" i="1" lang="en-US" sz="3500" u="none" cap="none" strike="noStrike">
                <a:solidFill>
                  <a:srgbClr val="3F3F3F"/>
                </a:solidFill>
                <a:latin typeface="Arial"/>
                <a:ea typeface="Arial"/>
                <a:cs typeface="Arial"/>
                <a:sym typeface="Arial"/>
              </a:rPr>
              <a:t> </a:t>
            </a:r>
            <a:r>
              <a:rPr b="0" i="0" lang="en-US" sz="3500" u="none" cap="none" strike="noStrike">
                <a:solidFill>
                  <a:srgbClr val="000000"/>
                </a:solidFill>
                <a:latin typeface="Arial"/>
                <a:ea typeface="Arial"/>
                <a:cs typeface="Arial"/>
                <a:sym typeface="Arial"/>
              </a:rPr>
              <a:t>Guðmundur Traustason</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Product Owner</a:t>
            </a:r>
            <a:endParaRPr b="0" i="0" sz="3500" u="none" cap="none" strike="noStrike">
              <a:solidFill>
                <a:srgbClr val="3F3F3F"/>
              </a:solidFill>
              <a:latin typeface="Arial"/>
              <a:ea typeface="Arial"/>
              <a:cs typeface="Arial"/>
              <a:sym typeface="Arial"/>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Instructor/Faculty:</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Dr. Masoud Sadjadi</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a:p>
        </p:txBody>
      </p:sp>
      <p:sp>
        <p:nvSpPr>
          <p:cNvPr id="55" name="Google Shape;55;p1"/>
          <p:cNvSpPr txBox="1"/>
          <p:nvPr/>
        </p:nvSpPr>
        <p:spPr>
          <a:xfrm>
            <a:off x="6655820" y="31775400"/>
            <a:ext cx="21444396"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rgbClr val="3F3F3F"/>
                </a:solidFill>
                <a:latin typeface="Arial"/>
                <a:ea typeface="Arial"/>
                <a:cs typeface="Arial"/>
                <a:sym typeface="Arial"/>
              </a:rPr>
              <a:t>The material presented in this poster is based upon the work supported by Guðmundur Traustason. We thank Yasmani Subairat for his assistance</a:t>
            </a:r>
            <a:endParaRPr/>
          </a:p>
          <a:p>
            <a:pPr indent="0" lvl="0" marL="0" marR="0" rtl="0" algn="l">
              <a:spcBef>
                <a:spcPts val="0"/>
              </a:spcBef>
              <a:spcAft>
                <a:spcPts val="0"/>
              </a:spcAft>
              <a:buClr>
                <a:srgbClr val="3333CC"/>
              </a:buClr>
              <a:buSzPts val="2400"/>
              <a:buFont typeface="Arial"/>
              <a:buNone/>
            </a:pPr>
            <a:r>
              <a:rPr b="0" i="0" lang="en-US" sz="2400" u="none" cap="none" strike="noStrike">
                <a:solidFill>
                  <a:srgbClr val="3F3F3F"/>
                </a:solidFill>
                <a:latin typeface="Arial"/>
                <a:ea typeface="Arial"/>
                <a:cs typeface="Arial"/>
                <a:sym typeface="Arial"/>
              </a:rPr>
              <a:t>and mentorship that we received throughout the senior design project.</a:t>
            </a:r>
            <a:endParaRPr/>
          </a:p>
        </p:txBody>
      </p:sp>
      <p:sp>
        <p:nvSpPr>
          <p:cNvPr id="56" name="Google Shape;56;p1"/>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81E3F"/>
                </a:solidFill>
                <a:latin typeface="Arial"/>
                <a:ea typeface="Arial"/>
                <a:cs typeface="Arial"/>
                <a:sym typeface="Arial"/>
              </a:rPr>
              <a:t>ACKNOWLEDGEMENT</a:t>
            </a:r>
            <a:endParaRPr/>
          </a:p>
        </p:txBody>
      </p:sp>
      <p:sp>
        <p:nvSpPr>
          <p:cNvPr id="57" name="Google Shape;57;p1"/>
          <p:cNvSpPr txBox="1"/>
          <p:nvPr/>
        </p:nvSpPr>
        <p:spPr>
          <a:xfrm>
            <a:off x="6606250" y="7453425"/>
            <a:ext cx="10720800" cy="6186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chemeClr val="dk1"/>
                </a:solidFill>
                <a:latin typeface="Calibri"/>
                <a:ea typeface="Calibri"/>
                <a:cs typeface="Calibri"/>
                <a:sym typeface="Calibri"/>
              </a:rPr>
              <a:t>Soccer is a highly skilled game that, at the moment, doesn’t have any apps that provide an all-in-one solution to training and improving your game. SkillCourt aims to resolve this by using a mobile app, linked with hardware pads, that record custom games and send the data to be displayed on a website.</a:t>
            </a:r>
            <a:endParaRPr sz="32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3200">
              <a:solidFill>
                <a:schemeClr val="dk1"/>
              </a:solidFill>
              <a:latin typeface="Calibri"/>
              <a:ea typeface="Calibri"/>
              <a:cs typeface="Calibri"/>
              <a:sym typeface="Calibri"/>
            </a:endParaRPr>
          </a:p>
          <a:p>
            <a:pPr indent="0" lvl="0" marL="0" marR="0" rtl="0" algn="l">
              <a:spcBef>
                <a:spcPts val="0"/>
              </a:spcBef>
              <a:spcAft>
                <a:spcPts val="0"/>
              </a:spcAft>
              <a:buNone/>
            </a:pPr>
            <a:r>
              <a:rPr lang="en-US" sz="3200">
                <a:solidFill>
                  <a:schemeClr val="dk1"/>
                </a:solidFill>
                <a:latin typeface="Calibri"/>
                <a:ea typeface="Calibri"/>
                <a:cs typeface="Calibri"/>
                <a:sym typeface="Calibri"/>
              </a:rPr>
              <a:t>However, SkillCourt is still early in development and thus has many problems that are preventing it from reaching its full potential. The biggest of which is the lack of an online website component to work alongside the app. Before SkillCourt can realize its full potential, it is in dire need of a platform that allows for players and clubs to have personalized pages, a user authentication system for security, and plethora of data analysis tools for player/coach engagement.</a:t>
            </a:r>
            <a:endParaRPr sz="3200">
              <a:solidFill>
                <a:schemeClr val="dk1"/>
              </a:solidFill>
              <a:latin typeface="Calibri"/>
              <a:ea typeface="Calibri"/>
              <a:cs typeface="Calibri"/>
              <a:sym typeface="Calibri"/>
            </a:endParaRPr>
          </a:p>
        </p:txBody>
      </p:sp>
      <p:sp>
        <p:nvSpPr>
          <p:cNvPr id="58" name="Google Shape;58;p1"/>
          <p:cNvSpPr txBox="1"/>
          <p:nvPr/>
        </p:nvSpPr>
        <p:spPr>
          <a:xfrm>
            <a:off x="18613050" y="7453413"/>
            <a:ext cx="11040000" cy="50784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chemeClr val="dk1"/>
                </a:solidFill>
                <a:latin typeface="Calibri"/>
                <a:ea typeface="Calibri"/>
                <a:cs typeface="Calibri"/>
                <a:sym typeface="Calibri"/>
              </a:rPr>
              <a:t>The current version of SkillCourt revolves around the mobile app component. The app allows users to individually set up and play games with predefined settings. It does so using a hotspot on the owner’s mobile device running the app. All data from these games is saved locally on that user’s device.</a:t>
            </a:r>
            <a:endParaRPr sz="32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3200">
              <a:solidFill>
                <a:schemeClr val="dk1"/>
              </a:solidFill>
              <a:latin typeface="Calibri"/>
              <a:ea typeface="Calibri"/>
              <a:cs typeface="Calibri"/>
              <a:sym typeface="Calibri"/>
            </a:endParaRPr>
          </a:p>
          <a:p>
            <a:pPr indent="0" lvl="0" marL="0" marR="0" rtl="0" algn="l">
              <a:spcBef>
                <a:spcPts val="0"/>
              </a:spcBef>
              <a:spcAft>
                <a:spcPts val="0"/>
              </a:spcAft>
              <a:buNone/>
            </a:pPr>
            <a:r>
              <a:rPr lang="en-US" sz="3200">
                <a:solidFill>
                  <a:schemeClr val="dk1"/>
                </a:solidFill>
                <a:latin typeface="Calibri"/>
                <a:ea typeface="Calibri"/>
                <a:cs typeface="Calibri"/>
                <a:sym typeface="Calibri"/>
              </a:rPr>
              <a:t>There is no form of user accounts for the app or for the website. There is no also no connection between the website and the mobile app, both are completely separate entities.</a:t>
            </a:r>
            <a:endParaRPr sz="32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3200">
              <a:solidFill>
                <a:schemeClr val="dk1"/>
              </a:solidFill>
              <a:latin typeface="Calibri"/>
              <a:ea typeface="Calibri"/>
              <a:cs typeface="Calibri"/>
              <a:sym typeface="Calibri"/>
            </a:endParaRPr>
          </a:p>
          <a:p>
            <a:pPr indent="0" lvl="0" marL="0" marR="0" rtl="0" algn="l">
              <a:spcBef>
                <a:spcPts val="0"/>
              </a:spcBef>
              <a:spcAft>
                <a:spcPts val="0"/>
              </a:spcAft>
              <a:buNone/>
            </a:pPr>
            <a:r>
              <a:rPr lang="en-US" sz="3200">
                <a:solidFill>
                  <a:schemeClr val="dk1"/>
                </a:solidFill>
                <a:latin typeface="Calibri"/>
                <a:ea typeface="Calibri"/>
                <a:cs typeface="Calibri"/>
                <a:sym typeface="Calibri"/>
              </a:rPr>
              <a:t>At this moment, there is essentially no website component to SkillCourt. What exists of the websit</a:t>
            </a:r>
            <a:r>
              <a:rPr lang="en-US" sz="3200">
                <a:solidFill>
                  <a:schemeClr val="dk1"/>
                </a:solidFill>
                <a:latin typeface="Calibri"/>
                <a:ea typeface="Calibri"/>
                <a:cs typeface="Calibri"/>
                <a:sym typeface="Calibri"/>
              </a:rPr>
              <a:t>e is a basic home page with images and contact information. </a:t>
            </a:r>
            <a:r>
              <a:rPr lang="en-US" sz="3200">
                <a:solidFill>
                  <a:schemeClr val="dk1"/>
                </a:solidFill>
                <a:latin typeface="Calibri"/>
                <a:ea typeface="Calibri"/>
                <a:cs typeface="Calibri"/>
                <a:sym typeface="Calibri"/>
              </a:rPr>
              <a:t>There is no way to view data besides through the phone it was collected on.</a:t>
            </a:r>
            <a:endParaRPr sz="3200"/>
          </a:p>
        </p:txBody>
      </p:sp>
      <p:sp>
        <p:nvSpPr>
          <p:cNvPr id="59" name="Google Shape;59;p1"/>
          <p:cNvSpPr txBox="1"/>
          <p:nvPr/>
        </p:nvSpPr>
        <p:spPr>
          <a:xfrm>
            <a:off x="31492875" y="7341963"/>
            <a:ext cx="11429400" cy="6740400"/>
          </a:xfrm>
          <a:prstGeom prst="rect">
            <a:avLst/>
          </a:prstGeom>
          <a:noFill/>
          <a:ln>
            <a:noFill/>
          </a:ln>
        </p:spPr>
        <p:txBody>
          <a:bodyPr anchorCtr="0" anchor="t" bIns="45700" lIns="91425" spcFirstLastPara="1" rIns="91425" wrap="square" tIns="45700">
            <a:spAutoFit/>
          </a:bodyPr>
          <a:lstStyle/>
          <a:p>
            <a:pPr indent="-444500" lvl="0" marL="457200" marR="0" rtl="0" algn="l">
              <a:spcBef>
                <a:spcPts val="0"/>
              </a:spcBef>
              <a:spcAft>
                <a:spcPts val="0"/>
              </a:spcAft>
              <a:buClr>
                <a:schemeClr val="dk1"/>
              </a:buClr>
              <a:buSzPts val="3400"/>
              <a:buFont typeface="Calibri"/>
              <a:buChar char="●"/>
            </a:pPr>
            <a:r>
              <a:rPr lang="en-US" sz="3400">
                <a:solidFill>
                  <a:schemeClr val="dk1"/>
                </a:solidFill>
                <a:latin typeface="Calibri"/>
                <a:ea typeface="Calibri"/>
                <a:cs typeface="Calibri"/>
                <a:sym typeface="Calibri"/>
              </a:rPr>
              <a:t>As a player, I want to have a personalized player dashboard online so that I can have all my game data organized into one central location.</a:t>
            </a:r>
            <a:endParaRPr sz="3400"/>
          </a:p>
          <a:p>
            <a:pPr indent="-444500" lvl="0" marL="457200" marR="0" rtl="0" algn="l">
              <a:spcBef>
                <a:spcPts val="0"/>
              </a:spcBef>
              <a:spcAft>
                <a:spcPts val="0"/>
              </a:spcAft>
              <a:buClr>
                <a:schemeClr val="dk1"/>
              </a:buClr>
              <a:buSzPts val="3400"/>
              <a:buFont typeface="Calibri"/>
              <a:buChar char="●"/>
            </a:pPr>
            <a:r>
              <a:rPr lang="en-US" sz="3400">
                <a:solidFill>
                  <a:schemeClr val="dk1"/>
                </a:solidFill>
                <a:latin typeface="Calibri"/>
                <a:ea typeface="Calibri"/>
                <a:cs typeface="Calibri"/>
                <a:sym typeface="Calibri"/>
              </a:rPr>
              <a:t>As a player, I want my player dashboard to have tools for analysis so that I can break down previous games and learn from them.</a:t>
            </a:r>
            <a:endParaRPr sz="3400"/>
          </a:p>
          <a:p>
            <a:pPr indent="-444500" lvl="0" marL="457200" marR="0" rtl="0" algn="l">
              <a:spcBef>
                <a:spcPts val="0"/>
              </a:spcBef>
              <a:spcAft>
                <a:spcPts val="0"/>
              </a:spcAft>
              <a:buClr>
                <a:schemeClr val="dk1"/>
              </a:buClr>
              <a:buSzPts val="3400"/>
              <a:buFont typeface="Calibri"/>
              <a:buChar char="●"/>
            </a:pPr>
            <a:r>
              <a:rPr lang="en-US" sz="3400">
                <a:solidFill>
                  <a:schemeClr val="dk1"/>
                </a:solidFill>
                <a:latin typeface="Calibri"/>
                <a:ea typeface="Calibri"/>
                <a:cs typeface="Calibri"/>
                <a:sym typeface="Calibri"/>
              </a:rPr>
              <a:t>As a club owner, I want to have a club dashboard that monitors all my players’ performance so that I can easily keep track of them.</a:t>
            </a:r>
            <a:endParaRPr sz="3400">
              <a:solidFill>
                <a:schemeClr val="dk1"/>
              </a:solidFill>
              <a:latin typeface="Calibri"/>
              <a:ea typeface="Calibri"/>
              <a:cs typeface="Calibri"/>
              <a:sym typeface="Calibri"/>
            </a:endParaRPr>
          </a:p>
          <a:p>
            <a:pPr indent="-444500" lvl="0" marL="457200" marR="0" rtl="0" algn="l">
              <a:spcBef>
                <a:spcPts val="0"/>
              </a:spcBef>
              <a:spcAft>
                <a:spcPts val="0"/>
              </a:spcAft>
              <a:buClr>
                <a:schemeClr val="dk1"/>
              </a:buClr>
              <a:buSzPts val="3400"/>
              <a:buFont typeface="Calibri"/>
              <a:buChar char="●"/>
            </a:pPr>
            <a:r>
              <a:rPr lang="en-US" sz="3400">
                <a:solidFill>
                  <a:schemeClr val="dk1"/>
                </a:solidFill>
                <a:latin typeface="Calibri"/>
                <a:ea typeface="Calibri"/>
                <a:cs typeface="Calibri"/>
                <a:sym typeface="Calibri"/>
              </a:rPr>
              <a:t>As a club owner, I want each of my clubs to have a separate page and a way to easily switch between them so that I can efficiently monitor all clubs separately.</a:t>
            </a:r>
            <a:endParaRPr sz="3400">
              <a:solidFill>
                <a:schemeClr val="dk1"/>
              </a:solidFill>
              <a:latin typeface="Calibri"/>
              <a:ea typeface="Calibri"/>
              <a:cs typeface="Calibri"/>
              <a:sym typeface="Calibri"/>
            </a:endParaRPr>
          </a:p>
        </p:txBody>
      </p:sp>
      <p:sp>
        <p:nvSpPr>
          <p:cNvPr id="60" name="Google Shape;60;p1"/>
          <p:cNvSpPr txBox="1"/>
          <p:nvPr/>
        </p:nvSpPr>
        <p:spPr>
          <a:xfrm>
            <a:off x="6250200" y="20896150"/>
            <a:ext cx="4578300" cy="54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500">
                <a:solidFill>
                  <a:schemeClr val="dk1"/>
                </a:solidFill>
                <a:latin typeface="Calibri"/>
                <a:ea typeface="Calibri"/>
                <a:cs typeface="Calibri"/>
                <a:sym typeface="Calibri"/>
              </a:rPr>
              <a:t>Figure 1: Website System Design</a:t>
            </a:r>
            <a:endParaRPr sz="2500">
              <a:solidFill>
                <a:schemeClr val="dk1"/>
              </a:solidFill>
              <a:latin typeface="Calibri"/>
              <a:ea typeface="Calibri"/>
              <a:cs typeface="Calibri"/>
              <a:sym typeface="Calibri"/>
            </a:endParaRPr>
          </a:p>
        </p:txBody>
      </p:sp>
      <p:sp>
        <p:nvSpPr>
          <p:cNvPr id="61" name="Google Shape;61;p1"/>
          <p:cNvSpPr txBox="1"/>
          <p:nvPr/>
        </p:nvSpPr>
        <p:spPr>
          <a:xfrm>
            <a:off x="30915775" y="22924575"/>
            <a:ext cx="12312300" cy="5593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chemeClr val="dk1"/>
                </a:solidFill>
                <a:latin typeface="Calibri"/>
                <a:ea typeface="Calibri"/>
                <a:cs typeface="Calibri"/>
                <a:sym typeface="Calibri"/>
              </a:rPr>
              <a:t>What started as a basic mobile app that recorded individual games locally has since transformed into a full-fledged hub for players and their coaches to play, compete, analyze, and improve their soccer ability.</a:t>
            </a:r>
            <a:endParaRPr sz="32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3200">
              <a:solidFill>
                <a:schemeClr val="dk1"/>
              </a:solidFill>
              <a:latin typeface="Calibri"/>
              <a:ea typeface="Calibri"/>
              <a:cs typeface="Calibri"/>
              <a:sym typeface="Calibri"/>
            </a:endParaRPr>
          </a:p>
          <a:p>
            <a:pPr indent="0" lvl="0" marL="0" marR="0" rtl="0" algn="l">
              <a:spcBef>
                <a:spcPts val="0"/>
              </a:spcBef>
              <a:spcAft>
                <a:spcPts val="0"/>
              </a:spcAft>
              <a:buNone/>
            </a:pPr>
            <a:r>
              <a:rPr lang="en-US" sz="3200">
                <a:solidFill>
                  <a:schemeClr val="dk1"/>
                </a:solidFill>
                <a:latin typeface="Calibri"/>
                <a:ea typeface="Calibri"/>
                <a:cs typeface="Calibri"/>
                <a:sym typeface="Calibri"/>
              </a:rPr>
              <a:t>With the improvement of data now being stored on a persistent MSSQL Server, communication between the app and website has been established and opened the opportunity for amazing additions. The old website now supports a whole platform behind it, which includes user authentication, leaderboards, data visualization, and group memberships.</a:t>
            </a:r>
            <a:endParaRPr sz="32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3200">
              <a:solidFill>
                <a:schemeClr val="dk1"/>
              </a:solidFill>
              <a:latin typeface="Calibri"/>
              <a:ea typeface="Calibri"/>
              <a:cs typeface="Calibri"/>
              <a:sym typeface="Calibri"/>
            </a:endParaRPr>
          </a:p>
          <a:p>
            <a:pPr indent="0" lvl="0" marL="0" marR="0" rtl="0" algn="l">
              <a:spcBef>
                <a:spcPts val="0"/>
              </a:spcBef>
              <a:spcAft>
                <a:spcPts val="0"/>
              </a:spcAft>
              <a:buNone/>
            </a:pPr>
            <a:r>
              <a:rPr lang="en-US" sz="3200">
                <a:solidFill>
                  <a:schemeClr val="dk1"/>
                </a:solidFill>
                <a:latin typeface="Calibri"/>
                <a:ea typeface="Calibri"/>
                <a:cs typeface="Calibri"/>
                <a:sym typeface="Calibri"/>
              </a:rPr>
              <a:t>The user has more control than ever, whether they be a player reviewing their previous games to see what shots they had the hardest time hitting, or a coach finding out which of their players need a little extra attention. SkillCourt is looking as promising as ever and there are still so many capabilities that can be added.</a:t>
            </a:r>
            <a:endParaRPr sz="3200">
              <a:solidFill>
                <a:schemeClr val="dk1"/>
              </a:solidFill>
              <a:latin typeface="Calibri"/>
              <a:ea typeface="Calibri"/>
              <a:cs typeface="Calibri"/>
              <a:sym typeface="Calibri"/>
            </a:endParaRPr>
          </a:p>
        </p:txBody>
      </p:sp>
      <p:sp>
        <p:nvSpPr>
          <p:cNvPr id="62" name="Google Shape;62;p1"/>
          <p:cNvSpPr txBox="1"/>
          <p:nvPr/>
        </p:nvSpPr>
        <p:spPr>
          <a:xfrm>
            <a:off x="6259075" y="22309175"/>
            <a:ext cx="10521600" cy="7074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chemeClr val="dk1"/>
                </a:solidFill>
                <a:latin typeface="Calibri"/>
                <a:ea typeface="Calibri"/>
                <a:cs typeface="Calibri"/>
                <a:sym typeface="Calibri"/>
              </a:rPr>
              <a:t>Tests conducted independently and with varying data:</a:t>
            </a:r>
            <a:endParaRPr sz="3200">
              <a:solidFill>
                <a:schemeClr val="dk1"/>
              </a:solidFill>
              <a:latin typeface="Calibri"/>
              <a:ea typeface="Calibri"/>
              <a:cs typeface="Calibri"/>
              <a:sym typeface="Calibri"/>
            </a:endParaRPr>
          </a:p>
          <a:p>
            <a:pPr indent="-431800" lvl="0" marL="457200" marR="0" rtl="0" algn="l">
              <a:spcBef>
                <a:spcPts val="0"/>
              </a:spcBef>
              <a:spcAft>
                <a:spcPts val="0"/>
              </a:spcAft>
              <a:buClr>
                <a:schemeClr val="dk1"/>
              </a:buClr>
              <a:buSzPts val="3200"/>
              <a:buFont typeface="Calibri"/>
              <a:buChar char="●"/>
            </a:pPr>
            <a:r>
              <a:rPr b="1" lang="en-US" sz="3200">
                <a:solidFill>
                  <a:schemeClr val="dk1"/>
                </a:solidFill>
                <a:latin typeface="Calibri"/>
                <a:ea typeface="Calibri"/>
                <a:cs typeface="Calibri"/>
                <a:sym typeface="Calibri"/>
              </a:rPr>
              <a:t>Description</a:t>
            </a:r>
            <a:r>
              <a:rPr lang="en-US" sz="3200">
                <a:solidFill>
                  <a:schemeClr val="dk1"/>
                </a:solidFill>
                <a:latin typeface="Calibri"/>
                <a:ea typeface="Calibri"/>
                <a:cs typeface="Calibri"/>
                <a:sym typeface="Calibri"/>
              </a:rPr>
              <a:t>: Ensure that when a player page is accessed, only data relevant to that player is shown.</a:t>
            </a:r>
            <a:endParaRPr sz="3200">
              <a:solidFill>
                <a:schemeClr val="dk1"/>
              </a:solidFill>
              <a:latin typeface="Calibri"/>
              <a:ea typeface="Calibri"/>
              <a:cs typeface="Calibri"/>
              <a:sym typeface="Calibri"/>
            </a:endParaRPr>
          </a:p>
          <a:p>
            <a:pPr indent="0" lvl="0" marL="457200" marR="0" rtl="0" algn="l">
              <a:spcBef>
                <a:spcPts val="0"/>
              </a:spcBef>
              <a:spcAft>
                <a:spcPts val="0"/>
              </a:spcAft>
              <a:buNone/>
            </a:pPr>
            <a:r>
              <a:rPr b="1" lang="en-US" sz="3200">
                <a:solidFill>
                  <a:schemeClr val="dk1"/>
                </a:solidFill>
                <a:latin typeface="Calibri"/>
                <a:ea typeface="Calibri"/>
                <a:cs typeface="Calibri"/>
                <a:sym typeface="Calibri"/>
              </a:rPr>
              <a:t>Procedure</a:t>
            </a:r>
            <a:r>
              <a:rPr lang="en-US" sz="3200">
                <a:solidFill>
                  <a:schemeClr val="dk1"/>
                </a:solidFill>
                <a:latin typeface="Calibri"/>
                <a:ea typeface="Calibri"/>
                <a:cs typeface="Calibri"/>
                <a:sym typeface="Calibri"/>
              </a:rPr>
              <a:t>: Access a player page by clicking on any player in a club list. </a:t>
            </a:r>
            <a:endParaRPr sz="3200">
              <a:solidFill>
                <a:schemeClr val="dk1"/>
              </a:solidFill>
              <a:latin typeface="Calibri"/>
              <a:ea typeface="Calibri"/>
              <a:cs typeface="Calibri"/>
              <a:sym typeface="Calibri"/>
            </a:endParaRPr>
          </a:p>
          <a:p>
            <a:pPr indent="0" lvl="0" marL="457200" marR="0" rtl="0" algn="l">
              <a:spcBef>
                <a:spcPts val="0"/>
              </a:spcBef>
              <a:spcAft>
                <a:spcPts val="0"/>
              </a:spcAft>
              <a:buNone/>
            </a:pPr>
            <a:r>
              <a:rPr b="1" lang="en-US" sz="3200">
                <a:solidFill>
                  <a:schemeClr val="dk1"/>
                </a:solidFill>
                <a:latin typeface="Calibri"/>
                <a:ea typeface="Calibri"/>
                <a:cs typeface="Calibri"/>
                <a:sym typeface="Calibri"/>
              </a:rPr>
              <a:t>Expected Outcome</a:t>
            </a:r>
            <a:r>
              <a:rPr lang="en-US" sz="3200">
                <a:solidFill>
                  <a:schemeClr val="dk1"/>
                </a:solidFill>
                <a:latin typeface="Calibri"/>
                <a:ea typeface="Calibri"/>
                <a:cs typeface="Calibri"/>
                <a:sym typeface="Calibri"/>
              </a:rPr>
              <a:t>: All data relevant to the player (and only that player) is loaded and displayed on the dashboard.</a:t>
            </a:r>
            <a:endParaRPr sz="3200">
              <a:solidFill>
                <a:schemeClr val="dk1"/>
              </a:solidFill>
              <a:latin typeface="Calibri"/>
              <a:ea typeface="Calibri"/>
              <a:cs typeface="Calibri"/>
              <a:sym typeface="Calibri"/>
            </a:endParaRPr>
          </a:p>
          <a:p>
            <a:pPr indent="0" lvl="0" marL="457200" marR="0" rtl="0" algn="l">
              <a:spcBef>
                <a:spcPts val="0"/>
              </a:spcBef>
              <a:spcAft>
                <a:spcPts val="0"/>
              </a:spcAft>
              <a:buNone/>
            </a:pPr>
            <a:r>
              <a:rPr b="1" lang="en-US" sz="3200">
                <a:solidFill>
                  <a:schemeClr val="dk1"/>
                </a:solidFill>
                <a:latin typeface="Calibri"/>
                <a:ea typeface="Calibri"/>
                <a:cs typeface="Calibri"/>
                <a:sym typeface="Calibri"/>
              </a:rPr>
              <a:t>Actual Outcome</a:t>
            </a:r>
            <a:r>
              <a:rPr lang="en-US" sz="3200">
                <a:solidFill>
                  <a:schemeClr val="dk1"/>
                </a:solidFill>
                <a:latin typeface="Calibri"/>
                <a:ea typeface="Calibri"/>
                <a:cs typeface="Calibri"/>
                <a:sym typeface="Calibri"/>
              </a:rPr>
              <a:t>: The page loads and displays the expected data for the player.</a:t>
            </a:r>
            <a:endParaRPr sz="3200">
              <a:solidFill>
                <a:schemeClr val="dk1"/>
              </a:solidFill>
              <a:latin typeface="Calibri"/>
              <a:ea typeface="Calibri"/>
              <a:cs typeface="Calibri"/>
              <a:sym typeface="Calibri"/>
            </a:endParaRPr>
          </a:p>
          <a:p>
            <a:pPr indent="-431800" lvl="0" marL="457200" rtl="0" algn="l">
              <a:spcBef>
                <a:spcPts val="0"/>
              </a:spcBef>
              <a:spcAft>
                <a:spcPts val="0"/>
              </a:spcAft>
              <a:buClr>
                <a:schemeClr val="dk1"/>
              </a:buClr>
              <a:buSzPts val="3200"/>
              <a:buFont typeface="Calibri"/>
              <a:buChar char="●"/>
            </a:pPr>
            <a:r>
              <a:rPr b="1" lang="en-US" sz="3200">
                <a:solidFill>
                  <a:schemeClr val="dk1"/>
                </a:solidFill>
                <a:latin typeface="Calibri"/>
                <a:ea typeface="Calibri"/>
                <a:cs typeface="Calibri"/>
                <a:sym typeface="Calibri"/>
              </a:rPr>
              <a:t>Description</a:t>
            </a:r>
            <a:r>
              <a:rPr lang="en-US" sz="3200">
                <a:solidFill>
                  <a:schemeClr val="dk1"/>
                </a:solidFill>
                <a:latin typeface="Calibri"/>
                <a:ea typeface="Calibri"/>
                <a:cs typeface="Calibri"/>
                <a:sym typeface="Calibri"/>
              </a:rPr>
              <a:t>: Ensure that the pad animation plays  when the “Play” button is clicked on the player dashboard.</a:t>
            </a:r>
            <a:endParaRPr sz="3200">
              <a:solidFill>
                <a:schemeClr val="dk1"/>
              </a:solidFill>
              <a:latin typeface="Calibri"/>
              <a:ea typeface="Calibri"/>
              <a:cs typeface="Calibri"/>
              <a:sym typeface="Calibri"/>
            </a:endParaRPr>
          </a:p>
          <a:p>
            <a:pPr indent="0" lvl="0" marL="457200" rtl="0" algn="l">
              <a:spcBef>
                <a:spcPts val="0"/>
              </a:spcBef>
              <a:spcAft>
                <a:spcPts val="0"/>
              </a:spcAft>
              <a:buClr>
                <a:schemeClr val="dk1"/>
              </a:buClr>
              <a:buFont typeface="Arial"/>
              <a:buNone/>
            </a:pPr>
            <a:r>
              <a:rPr b="1" lang="en-US" sz="3200">
                <a:solidFill>
                  <a:schemeClr val="dk1"/>
                </a:solidFill>
                <a:latin typeface="Calibri"/>
                <a:ea typeface="Calibri"/>
                <a:cs typeface="Calibri"/>
                <a:sym typeface="Calibri"/>
              </a:rPr>
              <a:t>Procedure</a:t>
            </a:r>
            <a:r>
              <a:rPr lang="en-US" sz="3200">
                <a:solidFill>
                  <a:schemeClr val="dk1"/>
                </a:solidFill>
                <a:latin typeface="Calibri"/>
                <a:ea typeface="Calibri"/>
                <a:cs typeface="Calibri"/>
                <a:sym typeface="Calibri"/>
              </a:rPr>
              <a:t>: Select any session and game on a player dashboard, then click the play button.</a:t>
            </a:r>
            <a:endParaRPr sz="3200">
              <a:solidFill>
                <a:schemeClr val="dk1"/>
              </a:solidFill>
              <a:latin typeface="Calibri"/>
              <a:ea typeface="Calibri"/>
              <a:cs typeface="Calibri"/>
              <a:sym typeface="Calibri"/>
            </a:endParaRPr>
          </a:p>
          <a:p>
            <a:pPr indent="0" lvl="0" marL="457200" rtl="0" algn="l">
              <a:spcBef>
                <a:spcPts val="0"/>
              </a:spcBef>
              <a:spcAft>
                <a:spcPts val="0"/>
              </a:spcAft>
              <a:buClr>
                <a:schemeClr val="dk1"/>
              </a:buClr>
              <a:buFont typeface="Arial"/>
              <a:buNone/>
            </a:pPr>
            <a:r>
              <a:rPr b="1" lang="en-US" sz="3200">
                <a:solidFill>
                  <a:schemeClr val="dk1"/>
                </a:solidFill>
                <a:latin typeface="Calibri"/>
                <a:ea typeface="Calibri"/>
                <a:cs typeface="Calibri"/>
                <a:sym typeface="Calibri"/>
              </a:rPr>
              <a:t>Expected Outcome</a:t>
            </a:r>
            <a:r>
              <a:rPr lang="en-US" sz="3200">
                <a:solidFill>
                  <a:schemeClr val="dk1"/>
                </a:solidFill>
                <a:latin typeface="Calibri"/>
                <a:ea typeface="Calibri"/>
                <a:cs typeface="Calibri"/>
                <a:sym typeface="Calibri"/>
              </a:rPr>
              <a:t>: Pads shown on the canvas will begin to glow every so often, symbolizing the actual game.</a:t>
            </a:r>
            <a:endParaRPr sz="3200">
              <a:solidFill>
                <a:schemeClr val="dk1"/>
              </a:solidFill>
              <a:latin typeface="Calibri"/>
              <a:ea typeface="Calibri"/>
              <a:cs typeface="Calibri"/>
              <a:sym typeface="Calibri"/>
            </a:endParaRPr>
          </a:p>
          <a:p>
            <a:pPr indent="0" lvl="0" marL="457200" rtl="0" algn="l">
              <a:spcBef>
                <a:spcPts val="0"/>
              </a:spcBef>
              <a:spcAft>
                <a:spcPts val="0"/>
              </a:spcAft>
              <a:buClr>
                <a:schemeClr val="dk1"/>
              </a:buClr>
              <a:buFont typeface="Arial"/>
              <a:buNone/>
            </a:pPr>
            <a:r>
              <a:rPr b="1" lang="en-US" sz="3200">
                <a:solidFill>
                  <a:schemeClr val="dk1"/>
                </a:solidFill>
                <a:latin typeface="Calibri"/>
                <a:ea typeface="Calibri"/>
                <a:cs typeface="Calibri"/>
                <a:sym typeface="Calibri"/>
              </a:rPr>
              <a:t>Actual Outcome</a:t>
            </a:r>
            <a:r>
              <a:rPr lang="en-US" sz="3200">
                <a:solidFill>
                  <a:schemeClr val="dk1"/>
                </a:solidFill>
                <a:latin typeface="Calibri"/>
                <a:ea typeface="Calibri"/>
                <a:cs typeface="Calibri"/>
                <a:sym typeface="Calibri"/>
              </a:rPr>
              <a:t>: The animation loads and plays as expected.</a:t>
            </a:r>
            <a:endParaRPr sz="3200">
              <a:solidFill>
                <a:schemeClr val="dk1"/>
              </a:solidFill>
              <a:latin typeface="Calibri"/>
              <a:ea typeface="Calibri"/>
              <a:cs typeface="Calibri"/>
              <a:sym typeface="Calibri"/>
            </a:endParaRPr>
          </a:p>
        </p:txBody>
      </p:sp>
      <p:pic>
        <p:nvPicPr>
          <p:cNvPr descr="School of Computing and Information Sciences | CREATING FLORIDA'S NEXT  GENERATION OF COMPUTING PROFESSIONALS" id="63" name="Google Shape;63;p1"/>
          <p:cNvPicPr preferRelativeResize="0"/>
          <p:nvPr/>
        </p:nvPicPr>
        <p:blipFill rotWithShape="1">
          <a:blip r:embed="rId3">
            <a:alphaModFix/>
          </a:blip>
          <a:srcRect b="0" l="0" r="0" t="0"/>
          <a:stretch/>
        </p:blipFill>
        <p:spPr>
          <a:xfrm>
            <a:off x="693653" y="552794"/>
            <a:ext cx="4270232" cy="4270232"/>
          </a:xfrm>
          <a:prstGeom prst="rect">
            <a:avLst/>
          </a:prstGeom>
          <a:noFill/>
          <a:ln>
            <a:noFill/>
          </a:ln>
        </p:spPr>
      </p:pic>
      <p:pic>
        <p:nvPicPr>
          <p:cNvPr descr="Getting Started With Chart.js: Line and Bar Charts" id="64" name="Google Shape;64;p1"/>
          <p:cNvPicPr preferRelativeResize="0"/>
          <p:nvPr/>
        </p:nvPicPr>
        <p:blipFill rotWithShape="1">
          <a:blip r:embed="rId4">
            <a:alphaModFix/>
          </a:blip>
          <a:srcRect b="0" l="0" r="0" t="0"/>
          <a:stretch/>
        </p:blipFill>
        <p:spPr>
          <a:xfrm>
            <a:off x="35859109" y="16653805"/>
            <a:ext cx="4025722" cy="2787812"/>
          </a:xfrm>
          <a:prstGeom prst="rect">
            <a:avLst/>
          </a:prstGeom>
          <a:noFill/>
          <a:ln>
            <a:noFill/>
          </a:ln>
        </p:spPr>
      </p:pic>
      <p:pic>
        <p:nvPicPr>
          <p:cNvPr descr="PHP Logo PNG Transparent &amp; SVG Vector - Freebie Supply" id="65" name="Google Shape;65;p1"/>
          <p:cNvPicPr preferRelativeResize="0"/>
          <p:nvPr/>
        </p:nvPicPr>
        <p:blipFill rotWithShape="1">
          <a:blip r:embed="rId5">
            <a:alphaModFix/>
          </a:blip>
          <a:srcRect b="0" l="0" r="0" t="0"/>
          <a:stretch/>
        </p:blipFill>
        <p:spPr>
          <a:xfrm>
            <a:off x="32629944" y="17555245"/>
            <a:ext cx="2255520" cy="1181329"/>
          </a:xfrm>
          <a:prstGeom prst="rect">
            <a:avLst/>
          </a:prstGeom>
          <a:noFill/>
          <a:ln>
            <a:noFill/>
          </a:ln>
        </p:spPr>
      </p:pic>
      <p:pic>
        <p:nvPicPr>
          <p:cNvPr descr="JavaScript logo and symbol, meaning, history, PNG" id="66" name="Google Shape;66;p1"/>
          <p:cNvPicPr preferRelativeResize="0"/>
          <p:nvPr/>
        </p:nvPicPr>
        <p:blipFill rotWithShape="1">
          <a:blip r:embed="rId6">
            <a:alphaModFix/>
          </a:blip>
          <a:srcRect b="0" l="0" r="0" t="0"/>
          <a:stretch/>
        </p:blipFill>
        <p:spPr>
          <a:xfrm>
            <a:off x="36273041" y="15194727"/>
            <a:ext cx="2751504" cy="1719690"/>
          </a:xfrm>
          <a:prstGeom prst="rect">
            <a:avLst/>
          </a:prstGeom>
          <a:noFill/>
          <a:ln>
            <a:noFill/>
          </a:ln>
        </p:spPr>
      </p:pic>
      <p:pic>
        <p:nvPicPr>
          <p:cNvPr descr="GitHub - laravel/framework" id="67" name="Google Shape;67;p1"/>
          <p:cNvPicPr preferRelativeResize="0"/>
          <p:nvPr/>
        </p:nvPicPr>
        <p:blipFill rotWithShape="1">
          <a:blip r:embed="rId7">
            <a:alphaModFix/>
          </a:blip>
          <a:srcRect b="0" l="0" r="0" t="0"/>
          <a:stretch/>
        </p:blipFill>
        <p:spPr>
          <a:xfrm>
            <a:off x="31599313" y="15050327"/>
            <a:ext cx="5032488" cy="1854792"/>
          </a:xfrm>
          <a:prstGeom prst="rect">
            <a:avLst/>
          </a:prstGeom>
          <a:noFill/>
          <a:ln>
            <a:noFill/>
          </a:ln>
        </p:spPr>
      </p:pic>
      <p:pic>
        <p:nvPicPr>
          <p:cNvPr descr="SQL Server Logo - Microsoft Vector Free Download | Sql server management  studio, Transact sql, Microsoft sql server" id="68" name="Google Shape;68;p1"/>
          <p:cNvPicPr preferRelativeResize="0"/>
          <p:nvPr/>
        </p:nvPicPr>
        <p:blipFill rotWithShape="1">
          <a:blip r:embed="rId8">
            <a:alphaModFix/>
          </a:blip>
          <a:srcRect b="0" l="0" r="0" t="0"/>
          <a:stretch/>
        </p:blipFill>
        <p:spPr>
          <a:xfrm>
            <a:off x="32470356" y="19403784"/>
            <a:ext cx="2415105" cy="1975556"/>
          </a:xfrm>
          <a:prstGeom prst="rect">
            <a:avLst/>
          </a:prstGeom>
          <a:noFill/>
          <a:ln>
            <a:noFill/>
          </a:ln>
        </p:spPr>
      </p:pic>
      <p:pic>
        <p:nvPicPr>
          <p:cNvPr id="69" name="Google Shape;69;p1"/>
          <p:cNvPicPr preferRelativeResize="0"/>
          <p:nvPr/>
        </p:nvPicPr>
        <p:blipFill rotWithShape="1">
          <a:blip r:embed="rId9">
            <a:alphaModFix/>
          </a:blip>
          <a:srcRect b="0" l="0" r="0" t="0"/>
          <a:stretch/>
        </p:blipFill>
        <p:spPr>
          <a:xfrm>
            <a:off x="39112141" y="15295553"/>
            <a:ext cx="3703692" cy="1070984"/>
          </a:xfrm>
          <a:prstGeom prst="rect">
            <a:avLst/>
          </a:prstGeom>
          <a:noFill/>
          <a:ln>
            <a:noFill/>
          </a:ln>
        </p:spPr>
      </p:pic>
      <p:pic>
        <p:nvPicPr>
          <p:cNvPr descr="Docker Logos and Photos | Docker" id="70" name="Google Shape;70;p1"/>
          <p:cNvPicPr preferRelativeResize="0"/>
          <p:nvPr/>
        </p:nvPicPr>
        <p:blipFill rotWithShape="1">
          <a:blip r:embed="rId10">
            <a:alphaModFix/>
          </a:blip>
          <a:srcRect b="0" l="0" r="0" t="0"/>
          <a:stretch/>
        </p:blipFill>
        <p:spPr>
          <a:xfrm>
            <a:off x="36295275" y="19414859"/>
            <a:ext cx="2308909" cy="1975556"/>
          </a:xfrm>
          <a:prstGeom prst="rect">
            <a:avLst/>
          </a:prstGeom>
          <a:noFill/>
          <a:ln>
            <a:noFill/>
          </a:ln>
        </p:spPr>
      </p:pic>
      <p:pic>
        <p:nvPicPr>
          <p:cNvPr descr="bootstrap-logo | Fuzati" id="71" name="Google Shape;71;p1"/>
          <p:cNvPicPr preferRelativeResize="0"/>
          <p:nvPr/>
        </p:nvPicPr>
        <p:blipFill rotWithShape="1">
          <a:blip r:embed="rId11">
            <a:alphaModFix/>
          </a:blip>
          <a:srcRect b="0" l="0" r="0" t="0"/>
          <a:stretch/>
        </p:blipFill>
        <p:spPr>
          <a:xfrm>
            <a:off x="39975069" y="17202498"/>
            <a:ext cx="2840763" cy="1975556"/>
          </a:xfrm>
          <a:prstGeom prst="rect">
            <a:avLst/>
          </a:prstGeom>
          <a:noFill/>
          <a:ln>
            <a:noFill/>
          </a:ln>
        </p:spPr>
      </p:pic>
      <p:pic>
        <p:nvPicPr>
          <p:cNvPr id="72" name="Google Shape;72;p1"/>
          <p:cNvPicPr preferRelativeResize="0"/>
          <p:nvPr/>
        </p:nvPicPr>
        <p:blipFill rotWithShape="1">
          <a:blip r:embed="rId12">
            <a:alphaModFix/>
          </a:blip>
          <a:srcRect b="0" l="0" r="0" t="0"/>
          <a:stretch/>
        </p:blipFill>
        <p:spPr>
          <a:xfrm>
            <a:off x="39263225" y="19576967"/>
            <a:ext cx="3216078" cy="1815014"/>
          </a:xfrm>
          <a:prstGeom prst="rect">
            <a:avLst/>
          </a:prstGeom>
          <a:noFill/>
          <a:ln>
            <a:noFill/>
          </a:ln>
        </p:spPr>
      </p:pic>
      <p:pic>
        <p:nvPicPr>
          <p:cNvPr id="73" name="Google Shape;73;p1"/>
          <p:cNvPicPr preferRelativeResize="0"/>
          <p:nvPr/>
        </p:nvPicPr>
        <p:blipFill>
          <a:blip r:embed="rId13">
            <a:alphaModFix/>
          </a:blip>
          <a:stretch>
            <a:fillRect/>
          </a:stretch>
        </p:blipFill>
        <p:spPr>
          <a:xfrm>
            <a:off x="24478113" y="23241900"/>
            <a:ext cx="5877100" cy="3228974"/>
          </a:xfrm>
          <a:prstGeom prst="rect">
            <a:avLst/>
          </a:prstGeom>
          <a:noFill/>
          <a:ln>
            <a:noFill/>
          </a:ln>
        </p:spPr>
      </p:pic>
      <p:pic>
        <p:nvPicPr>
          <p:cNvPr id="74" name="Google Shape;74;p1"/>
          <p:cNvPicPr preferRelativeResize="0"/>
          <p:nvPr/>
        </p:nvPicPr>
        <p:blipFill rotWithShape="1">
          <a:blip r:embed="rId14">
            <a:alphaModFix/>
          </a:blip>
          <a:srcRect b="0" l="-2330" r="2330" t="0"/>
          <a:stretch/>
        </p:blipFill>
        <p:spPr>
          <a:xfrm>
            <a:off x="18404838" y="23241900"/>
            <a:ext cx="5726850" cy="3216074"/>
          </a:xfrm>
          <a:prstGeom prst="rect">
            <a:avLst/>
          </a:prstGeom>
          <a:noFill/>
          <a:ln>
            <a:noFill/>
          </a:ln>
        </p:spPr>
      </p:pic>
      <p:pic>
        <p:nvPicPr>
          <p:cNvPr id="75" name="Google Shape;75;p1"/>
          <p:cNvPicPr preferRelativeResize="0"/>
          <p:nvPr/>
        </p:nvPicPr>
        <p:blipFill>
          <a:blip r:embed="rId15">
            <a:alphaModFix/>
          </a:blip>
          <a:stretch>
            <a:fillRect/>
          </a:stretch>
        </p:blipFill>
        <p:spPr>
          <a:xfrm>
            <a:off x="21486338" y="27392515"/>
            <a:ext cx="5551150" cy="3228984"/>
          </a:xfrm>
          <a:prstGeom prst="rect">
            <a:avLst/>
          </a:prstGeom>
          <a:noFill/>
          <a:ln>
            <a:noFill/>
          </a:ln>
        </p:spPr>
      </p:pic>
      <p:pic>
        <p:nvPicPr>
          <p:cNvPr id="76" name="Google Shape;76;p1"/>
          <p:cNvPicPr preferRelativeResize="0"/>
          <p:nvPr/>
        </p:nvPicPr>
        <p:blipFill>
          <a:blip r:embed="rId16">
            <a:alphaModFix/>
          </a:blip>
          <a:stretch>
            <a:fillRect/>
          </a:stretch>
        </p:blipFill>
        <p:spPr>
          <a:xfrm>
            <a:off x="1220725" y="5503962"/>
            <a:ext cx="3216075" cy="3216075"/>
          </a:xfrm>
          <a:prstGeom prst="rect">
            <a:avLst/>
          </a:prstGeom>
          <a:noFill/>
          <a:ln>
            <a:noFill/>
          </a:ln>
        </p:spPr>
      </p:pic>
      <p:pic>
        <p:nvPicPr>
          <p:cNvPr id="77" name="Google Shape;77;p1"/>
          <p:cNvPicPr preferRelativeResize="0"/>
          <p:nvPr/>
        </p:nvPicPr>
        <p:blipFill>
          <a:blip r:embed="rId17">
            <a:alphaModFix/>
          </a:blip>
          <a:stretch>
            <a:fillRect/>
          </a:stretch>
        </p:blipFill>
        <p:spPr>
          <a:xfrm>
            <a:off x="6655825" y="15045650"/>
            <a:ext cx="3445299" cy="5850499"/>
          </a:xfrm>
          <a:prstGeom prst="rect">
            <a:avLst/>
          </a:prstGeom>
          <a:noFill/>
          <a:ln>
            <a:noFill/>
          </a:ln>
        </p:spPr>
      </p:pic>
      <p:sp>
        <p:nvSpPr>
          <p:cNvPr id="78" name="Google Shape;78;p1"/>
          <p:cNvSpPr txBox="1"/>
          <p:nvPr/>
        </p:nvSpPr>
        <p:spPr>
          <a:xfrm>
            <a:off x="24382250" y="21524250"/>
            <a:ext cx="5726700" cy="547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500">
                <a:solidFill>
                  <a:schemeClr val="dk1"/>
                </a:solidFill>
                <a:latin typeface="Calibri"/>
                <a:ea typeface="Calibri"/>
                <a:cs typeface="Calibri"/>
                <a:sym typeface="Calibri"/>
              </a:rPr>
              <a:t>Figure 4: Dashboards Class Diagram</a:t>
            </a:r>
            <a:endParaRPr sz="2500">
              <a:solidFill>
                <a:schemeClr val="dk1"/>
              </a:solidFill>
              <a:latin typeface="Calibri"/>
              <a:ea typeface="Calibri"/>
              <a:cs typeface="Calibri"/>
              <a:sym typeface="Calibri"/>
            </a:endParaRPr>
          </a:p>
        </p:txBody>
      </p:sp>
      <p:sp>
        <p:nvSpPr>
          <p:cNvPr id="79" name="Google Shape;79;p1"/>
          <p:cNvSpPr txBox="1"/>
          <p:nvPr/>
        </p:nvSpPr>
        <p:spPr>
          <a:xfrm>
            <a:off x="11424800" y="20882050"/>
            <a:ext cx="5551200" cy="547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500">
                <a:solidFill>
                  <a:schemeClr val="dk1"/>
                </a:solidFill>
                <a:latin typeface="Calibri"/>
                <a:ea typeface="Calibri"/>
                <a:cs typeface="Calibri"/>
                <a:sym typeface="Calibri"/>
              </a:rPr>
              <a:t>Figure 2: Dashboards Sequence Diagram</a:t>
            </a:r>
            <a:endParaRPr sz="2500">
              <a:solidFill>
                <a:schemeClr val="dk1"/>
              </a:solidFill>
              <a:latin typeface="Calibri"/>
              <a:ea typeface="Calibri"/>
              <a:cs typeface="Calibri"/>
              <a:sym typeface="Calibri"/>
            </a:endParaRPr>
          </a:p>
        </p:txBody>
      </p:sp>
      <p:pic>
        <p:nvPicPr>
          <p:cNvPr id="80" name="Google Shape;80;p1"/>
          <p:cNvPicPr preferRelativeResize="0"/>
          <p:nvPr/>
        </p:nvPicPr>
        <p:blipFill>
          <a:blip r:embed="rId18">
            <a:alphaModFix/>
          </a:blip>
          <a:stretch>
            <a:fillRect/>
          </a:stretch>
        </p:blipFill>
        <p:spPr>
          <a:xfrm>
            <a:off x="10468400" y="14946500"/>
            <a:ext cx="6598018" cy="6055900"/>
          </a:xfrm>
          <a:prstGeom prst="rect">
            <a:avLst/>
          </a:prstGeom>
          <a:noFill/>
          <a:ln>
            <a:noFill/>
          </a:ln>
        </p:spPr>
      </p:pic>
      <p:sp>
        <p:nvSpPr>
          <p:cNvPr id="81" name="Google Shape;81;p1"/>
          <p:cNvSpPr txBox="1"/>
          <p:nvPr/>
        </p:nvSpPr>
        <p:spPr>
          <a:xfrm>
            <a:off x="7886700" y="14651116"/>
            <a:ext cx="4114800" cy="5478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00FF"/>
                </a:solidFill>
                <a:latin typeface="Arial"/>
                <a:ea typeface="Arial"/>
                <a:cs typeface="Arial"/>
                <a:sym typeface="Arial"/>
              </a:rPr>
              <a:t>SYSTEM DESIGN</a:t>
            </a:r>
            <a:endParaRPr>
              <a:solidFill>
                <a:srgbClr val="0000FF"/>
              </a:solidFill>
            </a:endParaRPr>
          </a:p>
        </p:txBody>
      </p:sp>
      <p:sp>
        <p:nvSpPr>
          <p:cNvPr id="82" name="Google Shape;82;p1"/>
          <p:cNvSpPr txBox="1"/>
          <p:nvPr/>
        </p:nvSpPr>
        <p:spPr>
          <a:xfrm>
            <a:off x="11867550" y="14840250"/>
            <a:ext cx="1771800" cy="5493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83" name="Google Shape;83;p1"/>
          <p:cNvPicPr preferRelativeResize="0"/>
          <p:nvPr/>
        </p:nvPicPr>
        <p:blipFill>
          <a:blip r:embed="rId19">
            <a:alphaModFix/>
          </a:blip>
          <a:stretch>
            <a:fillRect/>
          </a:stretch>
        </p:blipFill>
        <p:spPr>
          <a:xfrm>
            <a:off x="17572052" y="15906750"/>
            <a:ext cx="5206275" cy="4880901"/>
          </a:xfrm>
          <a:prstGeom prst="rect">
            <a:avLst/>
          </a:prstGeom>
          <a:noFill/>
          <a:ln>
            <a:noFill/>
          </a:ln>
        </p:spPr>
      </p:pic>
      <p:sp>
        <p:nvSpPr>
          <p:cNvPr id="84" name="Google Shape;84;p1"/>
          <p:cNvSpPr txBox="1"/>
          <p:nvPr/>
        </p:nvSpPr>
        <p:spPr>
          <a:xfrm>
            <a:off x="18119775" y="20882050"/>
            <a:ext cx="5307900" cy="547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500">
                <a:solidFill>
                  <a:schemeClr val="dk1"/>
                </a:solidFill>
                <a:latin typeface="Calibri"/>
                <a:ea typeface="Calibri"/>
                <a:cs typeface="Calibri"/>
                <a:sym typeface="Calibri"/>
              </a:rPr>
              <a:t>Figure 3: Dashboards Use Case Diagram</a:t>
            </a:r>
            <a:endParaRPr sz="2500">
              <a:solidFill>
                <a:schemeClr val="dk1"/>
              </a:solidFill>
              <a:latin typeface="Calibri"/>
              <a:ea typeface="Calibri"/>
              <a:cs typeface="Calibri"/>
              <a:sym typeface="Calibri"/>
            </a:endParaRPr>
          </a:p>
        </p:txBody>
      </p:sp>
      <p:sp>
        <p:nvSpPr>
          <p:cNvPr id="85" name="Google Shape;85;p1"/>
          <p:cNvSpPr txBox="1"/>
          <p:nvPr/>
        </p:nvSpPr>
        <p:spPr>
          <a:xfrm>
            <a:off x="18655538" y="26546275"/>
            <a:ext cx="5726700" cy="547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500">
                <a:solidFill>
                  <a:schemeClr val="dk1"/>
                </a:solidFill>
                <a:latin typeface="Calibri"/>
                <a:ea typeface="Calibri"/>
                <a:cs typeface="Calibri"/>
                <a:sym typeface="Calibri"/>
              </a:rPr>
              <a:t>Image</a:t>
            </a:r>
            <a:r>
              <a:rPr lang="en-US" sz="2500">
                <a:solidFill>
                  <a:schemeClr val="dk1"/>
                </a:solidFill>
                <a:latin typeface="Calibri"/>
                <a:ea typeface="Calibri"/>
                <a:cs typeface="Calibri"/>
                <a:sym typeface="Calibri"/>
              </a:rPr>
              <a:t> 1: Completed player dashboard with profile information and game progress chart.</a:t>
            </a:r>
            <a:endParaRPr sz="2500">
              <a:solidFill>
                <a:schemeClr val="dk1"/>
              </a:solidFill>
              <a:latin typeface="Calibri"/>
              <a:ea typeface="Calibri"/>
              <a:cs typeface="Calibri"/>
              <a:sym typeface="Calibri"/>
            </a:endParaRPr>
          </a:p>
        </p:txBody>
      </p:sp>
      <p:sp>
        <p:nvSpPr>
          <p:cNvPr id="86" name="Google Shape;86;p1"/>
          <p:cNvSpPr txBox="1"/>
          <p:nvPr/>
        </p:nvSpPr>
        <p:spPr>
          <a:xfrm>
            <a:off x="20227775" y="19806750"/>
            <a:ext cx="732000" cy="2292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700"/>
              <a:t>Owned Clubs</a:t>
            </a:r>
            <a:endParaRPr sz="700"/>
          </a:p>
        </p:txBody>
      </p:sp>
      <p:sp>
        <p:nvSpPr>
          <p:cNvPr id="87" name="Google Shape;87;p1"/>
          <p:cNvSpPr txBox="1"/>
          <p:nvPr/>
        </p:nvSpPr>
        <p:spPr>
          <a:xfrm>
            <a:off x="21579600" y="19806750"/>
            <a:ext cx="732000" cy="229200"/>
          </a:xfrm>
          <a:prstGeom prst="rect">
            <a:avLst/>
          </a:prstGeom>
          <a:solidFill>
            <a:srgbClr val="FFFF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700"/>
              <a:t>Other Clubs</a:t>
            </a:r>
            <a:endParaRPr sz="700"/>
          </a:p>
        </p:txBody>
      </p:sp>
      <p:sp>
        <p:nvSpPr>
          <p:cNvPr id="88" name="Google Shape;88;p1"/>
          <p:cNvSpPr txBox="1"/>
          <p:nvPr/>
        </p:nvSpPr>
        <p:spPr>
          <a:xfrm>
            <a:off x="24705700" y="26559175"/>
            <a:ext cx="5726700" cy="547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500">
                <a:solidFill>
                  <a:schemeClr val="dk1"/>
                </a:solidFill>
                <a:latin typeface="Calibri"/>
                <a:ea typeface="Calibri"/>
                <a:cs typeface="Calibri"/>
                <a:sym typeface="Calibri"/>
              </a:rPr>
              <a:t>Image 2: Completed group dashboard, also showcasing group memberships.</a:t>
            </a:r>
            <a:endParaRPr sz="2500">
              <a:solidFill>
                <a:schemeClr val="dk1"/>
              </a:solidFill>
              <a:latin typeface="Calibri"/>
              <a:ea typeface="Calibri"/>
              <a:cs typeface="Calibri"/>
              <a:sym typeface="Calibri"/>
            </a:endParaRPr>
          </a:p>
        </p:txBody>
      </p:sp>
      <p:sp>
        <p:nvSpPr>
          <p:cNvPr id="89" name="Google Shape;89;p1"/>
          <p:cNvSpPr txBox="1"/>
          <p:nvPr/>
        </p:nvSpPr>
        <p:spPr>
          <a:xfrm>
            <a:off x="20832912" y="30621500"/>
            <a:ext cx="6858000" cy="547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500">
                <a:solidFill>
                  <a:schemeClr val="dk1"/>
                </a:solidFill>
                <a:latin typeface="Calibri"/>
                <a:ea typeface="Calibri"/>
                <a:cs typeface="Calibri"/>
                <a:sym typeface="Calibri"/>
              </a:rPr>
              <a:t>Image 3: Working pad animation diagram playing back a recorded SkillCourt game.</a:t>
            </a:r>
            <a:endParaRPr sz="2500">
              <a:solidFill>
                <a:schemeClr val="dk1"/>
              </a:solidFill>
              <a:latin typeface="Calibri"/>
              <a:ea typeface="Calibri"/>
              <a:cs typeface="Calibri"/>
              <a:sym typeface="Calibri"/>
            </a:endParaRPr>
          </a:p>
        </p:txBody>
      </p:sp>
      <p:pic>
        <p:nvPicPr>
          <p:cNvPr id="90" name="Google Shape;90;p1"/>
          <p:cNvPicPr preferRelativeResize="0"/>
          <p:nvPr/>
        </p:nvPicPr>
        <p:blipFill>
          <a:blip r:embed="rId20">
            <a:alphaModFix/>
          </a:blip>
          <a:stretch>
            <a:fillRect/>
          </a:stretch>
        </p:blipFill>
        <p:spPr>
          <a:xfrm>
            <a:off x="23283950" y="15246987"/>
            <a:ext cx="7482424" cy="6335642"/>
          </a:xfrm>
          <a:prstGeom prst="rect">
            <a:avLst/>
          </a:prstGeom>
          <a:noFill/>
          <a:ln>
            <a:noFill/>
          </a:ln>
        </p:spPr>
      </p:pic>
      <p:pic>
        <p:nvPicPr>
          <p:cNvPr id="91" name="Google Shape;91;p1"/>
          <p:cNvPicPr preferRelativeResize="0"/>
          <p:nvPr/>
        </p:nvPicPr>
        <p:blipFill>
          <a:blip r:embed="rId21">
            <a:alphaModFix/>
          </a:blip>
          <a:stretch>
            <a:fillRect/>
          </a:stretch>
        </p:blipFill>
        <p:spPr>
          <a:xfrm>
            <a:off x="17433688" y="15964873"/>
            <a:ext cx="5877100" cy="503752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