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</p:sldMasterIdLst>
  <p:sldIdLst>
    <p:sldId id="287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14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ABA992-AECA-4ED6-8294-80F467D65A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52" r:id="rId2"/>
    <p:sldLayoutId id="2147483674" r:id="rId3"/>
    <p:sldLayoutId id="2147483657" r:id="rId4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F7B03C9F-CFCF-4D70-B0A0-7B47DC722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617630"/>
            <a:ext cx="24688800" cy="227754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8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School of Computing &amp; Information Sciences</a:t>
            </a:r>
          </a:p>
          <a:p>
            <a:pPr eaLnBrk="1" hangingPunct="1"/>
            <a:r>
              <a:rPr lang="en-US" altLang="en-US" sz="5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Fall 2020 Senior Design Project</a:t>
            </a:r>
          </a:p>
        </p:txBody>
      </p:sp>
      <p:sp>
        <p:nvSpPr>
          <p:cNvPr id="9" name="Text Box 72">
            <a:extLst>
              <a:ext uri="{FF2B5EF4-FFF2-40B4-BE49-F238E27FC236}">
                <a16:creationId xmlns:a16="http://schemas.microsoft.com/office/drawing/2014/main" id="{2EED1598-60C5-49C2-BAA8-49F45BA25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5820" y="31775400"/>
            <a:ext cx="21444395" cy="813376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material presented in this poster is based upon the work supported by 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Guðmundur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Traustason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We thank 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Yasmani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Subairat</a:t>
            </a: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his assistance</a:t>
            </a:r>
          </a:p>
          <a:p>
            <a:pPr marL="0" indent="0" eaLnBrk="1" hangingPunct="1">
              <a:spcBef>
                <a:spcPct val="0"/>
              </a:spcBef>
              <a:buClr>
                <a:srgbClr val="3333CC"/>
              </a:buClr>
              <a:buFontTx/>
              <a:buNone/>
            </a:pPr>
            <a:r>
              <a:rPr lang="en-US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mentorship that we received throughout the senior design project.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02A6C894-891B-416E-889F-BAC2EA6CE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7793327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9CA74CC4-34B7-4F57-9992-BCAD1230F5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0651" y="31264309"/>
            <a:ext cx="4578237" cy="5479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C8F18C1E-31D9-46D3-BE19-55DA104A08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7793327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887D412B-6423-484C-AD9B-E5ECA85D3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7832725"/>
            <a:ext cx="4114800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958AB4A0-C289-4ADA-8E7E-FD585C5A9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13687112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D89D59-3547-4CE5-8CAB-62224CE8F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13613001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27" name="Text Box 19">
            <a:extLst>
              <a:ext uri="{FF2B5EF4-FFF2-40B4-BE49-F238E27FC236}">
                <a16:creationId xmlns:a16="http://schemas.microsoft.com/office/drawing/2014/main" id="{1137790E-7E42-499E-81B8-F01AB63F5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9253" y="13835826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29" name="Text Box 19">
            <a:extLst>
              <a:ext uri="{FF2B5EF4-FFF2-40B4-BE49-F238E27FC236}">
                <a16:creationId xmlns:a16="http://schemas.microsoft.com/office/drawing/2014/main" id="{32972D85-AA86-4CE8-AFD4-2EC137B88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6700" y="19839049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id="{F7D73690-55B3-4EF2-A6C3-3C404710F7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0819" y="22920878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33" name="Text Box 19">
            <a:extLst>
              <a:ext uri="{FF2B5EF4-FFF2-40B4-BE49-F238E27FC236}">
                <a16:creationId xmlns:a16="http://schemas.microsoft.com/office/drawing/2014/main" id="{217D62A4-F7D5-4C28-B9F8-65F5E8198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332" y="22328423"/>
            <a:ext cx="4114800" cy="547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3075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37" name="Text Box 12">
            <a:extLst>
              <a:ext uri="{FF2B5EF4-FFF2-40B4-BE49-F238E27FC236}">
                <a16:creationId xmlns:a16="http://schemas.microsoft.com/office/drawing/2014/main" id="{A16799FF-41A7-4F9F-85E6-C075AAC12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2979162"/>
            <a:ext cx="352044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0" b="1" dirty="0" err="1">
                <a:solidFill>
                  <a:srgbClr val="081E3F"/>
                </a:solidFill>
              </a:rPr>
              <a:t>SkillCourt</a:t>
            </a:r>
            <a:endParaRPr lang="en-US" altLang="en-US" sz="10000" b="1" dirty="0">
              <a:solidFill>
                <a:srgbClr val="081E3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Students: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Daniel Barbosa Losada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Mentor: 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Guðmundur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Traustason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Product Owner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Instructor/Faculty:</a:t>
            </a:r>
            <a:r>
              <a:rPr lang="en-US" altLang="en-US" sz="35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Dr. Masoud </a:t>
            </a:r>
            <a:r>
              <a:rPr lang="en-US" altLang="en-US" sz="35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Sadjadi</a:t>
            </a:r>
            <a:r>
              <a:rPr lang="en-US" altLang="en-US" sz="35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altLang="en-US" sz="3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Florida International University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94A172AF-9D81-474B-8CC8-40DED638F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60288" y="15274208"/>
            <a:ext cx="48768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SSMS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SQL Server 2019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PHP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T-SQL</a:t>
            </a:r>
          </a:p>
        </p:txBody>
      </p:sp>
      <p:sp>
        <p:nvSpPr>
          <p:cNvPr id="20" name="TextBox 26">
            <a:extLst>
              <a:ext uri="{FF2B5EF4-FFF2-40B4-BE49-F238E27FC236}">
                <a16:creationId xmlns:a16="http://schemas.microsoft.com/office/drawing/2014/main" id="{C5D54891-6A06-45E7-B497-5DEB583FE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9853" y="15348454"/>
            <a:ext cx="48768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Laravel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Docker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Microsoft Azure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Visual Studio Code</a:t>
            </a:r>
          </a:p>
          <a:p>
            <a:pPr>
              <a:buFont typeface="Arial" panose="020B0604020202020204" pitchFamily="34" charset="0"/>
              <a:buChar char="•"/>
            </a:pPr>
            <a:endParaRPr lang="en-US" altLang="en-US" sz="3200" dirty="0">
              <a:latin typeface="+mn-lt"/>
            </a:endParaRPr>
          </a:p>
        </p:txBody>
      </p:sp>
      <p:pic>
        <p:nvPicPr>
          <p:cNvPr id="22" name="Picture 14" descr="A drawing of a face&#10;&#10;Description automatically generated">
            <a:extLst>
              <a:ext uri="{FF2B5EF4-FFF2-40B4-BE49-F238E27FC236}">
                <a16:creationId xmlns:a16="http://schemas.microsoft.com/office/drawing/2014/main" id="{692EF7FD-262E-4E2C-85E1-FDFB39E3A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1045" y="18076726"/>
            <a:ext cx="20574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B36DDB01-D25F-4F33-805A-9F4FCEF16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4561" y="18272783"/>
            <a:ext cx="26098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9B22FACE-44C6-480B-97DD-3B58D6B2B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9826" y="18194995"/>
            <a:ext cx="260826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9" descr="A picture containing drawing&#10;&#10;Description automatically generated">
            <a:extLst>
              <a:ext uri="{FF2B5EF4-FFF2-40B4-BE49-F238E27FC236}">
                <a16:creationId xmlns:a16="http://schemas.microsoft.com/office/drawing/2014/main" id="{4B28C66B-7E86-4946-B24D-EAAC88BBC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4113" y="20011142"/>
            <a:ext cx="31337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F8AA95D-4639-4C4F-BB26-F714A1BD8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2938" y="20092104"/>
            <a:ext cx="3533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">
            <a:extLst>
              <a:ext uri="{FF2B5EF4-FFF2-40B4-BE49-F238E27FC236}">
                <a16:creationId xmlns:a16="http://schemas.microsoft.com/office/drawing/2014/main" id="{6B679733-5580-42F2-B57E-B0138672B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78688" y="8668832"/>
            <a:ext cx="103632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/>
              <a:t>As the owner of a club, I must be able to monitor player performance through a notification system.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As a player, I need access to summarized performance of all players in the platform to compare to my own.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/>
              <a:t>As a user, I need to be able to contact the service manager for additional details of utilizing the service.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dirty="0"/>
              <a:t>As a user, I need to be able to reset my password at any moment due to security measures.</a:t>
            </a:r>
          </a:p>
        </p:txBody>
      </p:sp>
      <p:sp>
        <p:nvSpPr>
          <p:cNvPr id="34" name="TextBox 1">
            <a:extLst>
              <a:ext uri="{FF2B5EF4-FFF2-40B4-BE49-F238E27FC236}">
                <a16:creationId xmlns:a16="http://schemas.microsoft.com/office/drawing/2014/main" id="{021D4200-924F-4907-AC4C-459C28618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436" y="8897897"/>
            <a:ext cx="1101436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The </a:t>
            </a:r>
            <a:r>
              <a:rPr lang="en-US" altLang="en-US" sz="3200" dirty="0" err="1">
                <a:latin typeface="+mn-lt"/>
              </a:rPr>
              <a:t>SkillCourt</a:t>
            </a:r>
            <a:r>
              <a:rPr lang="en-US" altLang="en-US" sz="3200" dirty="0">
                <a:latin typeface="+mn-lt"/>
              </a:rPr>
              <a:t> website only accounts for one type of user utilizing the functionality of the dashboard at login.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The </a:t>
            </a:r>
            <a:r>
              <a:rPr lang="en-US" altLang="en-US" sz="3200" dirty="0" err="1">
                <a:latin typeface="+mn-lt"/>
              </a:rPr>
              <a:t>SkillCourt</a:t>
            </a:r>
            <a:r>
              <a:rPr lang="en-US" altLang="en-US" sz="3200" dirty="0">
                <a:latin typeface="+mn-lt"/>
              </a:rPr>
              <a:t> application does not provide the functionality to create a user account for a player to log into the dashboard.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3200" dirty="0">
                <a:latin typeface="+mn-lt"/>
              </a:rPr>
              <a:t>The </a:t>
            </a:r>
            <a:r>
              <a:rPr lang="en-US" altLang="en-US" sz="3200" dirty="0" err="1">
                <a:latin typeface="+mn-lt"/>
              </a:rPr>
              <a:t>SkillCourt</a:t>
            </a:r>
            <a:r>
              <a:rPr lang="en-US" altLang="en-US" sz="3200" dirty="0">
                <a:latin typeface="+mn-lt"/>
              </a:rPr>
              <a:t> website has no functional mailing system so potential users are unable to inquire about the service and/or reset account passwords.</a:t>
            </a:r>
          </a:p>
        </p:txBody>
      </p:sp>
      <p:sp>
        <p:nvSpPr>
          <p:cNvPr id="35" name="TextBox 20">
            <a:extLst>
              <a:ext uri="{FF2B5EF4-FFF2-40B4-BE49-F238E27FC236}">
                <a16:creationId xmlns:a16="http://schemas.microsoft.com/office/drawing/2014/main" id="{6DDD2EE7-5609-430C-AA1F-50E68B012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2319" y="8738688"/>
            <a:ext cx="1340485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dirty="0"/>
              <a:t> The current version of the </a:t>
            </a:r>
            <a:r>
              <a:rPr lang="en-US" altLang="en-US" sz="3200" dirty="0" err="1"/>
              <a:t>SkillCourt</a:t>
            </a:r>
            <a:r>
              <a:rPr lang="en-US" altLang="en-US" sz="3200" dirty="0"/>
              <a:t> website only considers one type of users, club owners.  Players essentially have no way of accessing their session data; only a club owner can view such data after logging into the dashboard.</a:t>
            </a:r>
          </a:p>
          <a:p>
            <a:endParaRPr lang="en-US" altLang="en-US" sz="3200" dirty="0"/>
          </a:p>
          <a:p>
            <a:r>
              <a:rPr lang="en-US" altLang="en-US" sz="3200" dirty="0"/>
              <a:t>The landing page for the </a:t>
            </a:r>
            <a:r>
              <a:rPr lang="en-US" altLang="en-US" sz="3200" dirty="0" err="1"/>
              <a:t>SkillCourt</a:t>
            </a:r>
            <a:r>
              <a:rPr lang="en-US" altLang="en-US" sz="3200" dirty="0"/>
              <a:t> service, while having a contact form, does not actually provide a functional way to inquire about the services.</a:t>
            </a:r>
          </a:p>
          <a:p>
            <a:endParaRPr lang="en-US" altLang="en-US" sz="3200" dirty="0"/>
          </a:p>
          <a:p>
            <a:r>
              <a:rPr lang="en-US" altLang="en-US" sz="3200" dirty="0"/>
              <a:t>With no mailing system in place, the current version of the </a:t>
            </a:r>
            <a:r>
              <a:rPr lang="en-US" altLang="en-US" sz="3200" dirty="0" err="1"/>
              <a:t>SkillCourt</a:t>
            </a:r>
            <a:r>
              <a:rPr lang="en-US" altLang="en-US" sz="3200" dirty="0"/>
              <a:t> website is unable to handle password reset requests for user accounts. </a:t>
            </a:r>
          </a:p>
          <a:p>
            <a:endParaRPr lang="en-US" altLang="en-US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7885A3F-6D71-40D3-821C-AF12096A75DA}"/>
              </a:ext>
            </a:extLst>
          </p:cNvPr>
          <p:cNvSpPr txBox="1"/>
          <p:nvPr/>
        </p:nvSpPr>
        <p:spPr>
          <a:xfrm>
            <a:off x="6992855" y="20565784"/>
            <a:ext cx="11014364" cy="9941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dirty="0"/>
              <a:t>All features were tested multiple times, with different data.</a:t>
            </a:r>
          </a:p>
          <a:p>
            <a:pPr>
              <a:defRPr/>
            </a:pPr>
            <a:endParaRPr lang="en-US" sz="3200" dirty="0"/>
          </a:p>
          <a:p>
            <a:pPr>
              <a:defRPr/>
            </a:pPr>
            <a:r>
              <a:rPr lang="en-US" sz="3200" dirty="0"/>
              <a:t>The following are the main tests for website functionality: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dirty="0"/>
              <a:t>Description</a:t>
            </a:r>
            <a:r>
              <a:rPr lang="en-US" sz="3200" dirty="0"/>
              <a:t>: Ensure that when any user logs in, the content they can access is dependent on the role assigned to that user.</a:t>
            </a:r>
          </a:p>
          <a:p>
            <a:pPr>
              <a:defRPr/>
            </a:pPr>
            <a:r>
              <a:rPr lang="en-US" sz="3200" dirty="0"/>
              <a:t>     </a:t>
            </a:r>
            <a:r>
              <a:rPr lang="en-US" sz="3200" b="1" dirty="0"/>
              <a:t>Procedure</a:t>
            </a:r>
            <a:r>
              <a:rPr lang="en-US" sz="3200" dirty="0"/>
              <a:t>: User logs in with online credentials.</a:t>
            </a:r>
          </a:p>
          <a:p>
            <a:pPr>
              <a:defRPr/>
            </a:pPr>
            <a:r>
              <a:rPr lang="en-US" sz="3200" dirty="0"/>
              <a:t>     </a:t>
            </a:r>
            <a:r>
              <a:rPr lang="en-US" sz="3200" b="1" dirty="0"/>
              <a:t>Expected Outcome</a:t>
            </a:r>
            <a:r>
              <a:rPr lang="en-US" sz="3200" dirty="0"/>
              <a:t>: User is authorized, as an admin or player, 	and content displayed corresponds to each role.</a:t>
            </a:r>
          </a:p>
          <a:p>
            <a:pPr>
              <a:defRPr/>
            </a:pPr>
            <a:r>
              <a:rPr lang="en-US" sz="3200" b="1" dirty="0"/>
              <a:t>	Actual Outcome</a:t>
            </a:r>
            <a:r>
              <a:rPr lang="en-US" sz="3200" dirty="0"/>
              <a:t>: User is authorized, as an admin or player, 	and content displayed corresponds to each role.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dirty="0"/>
              <a:t>Description</a:t>
            </a:r>
            <a:r>
              <a:rPr lang="en-US" sz="3200" dirty="0"/>
              <a:t>: Ensure that when a user fills out the contact form or request a password reset, the appropriate mail response takes place. </a:t>
            </a:r>
          </a:p>
          <a:p>
            <a:pPr>
              <a:defRPr/>
            </a:pPr>
            <a:r>
              <a:rPr lang="en-US" sz="3200" b="1" dirty="0"/>
              <a:t>     Procedure</a:t>
            </a:r>
            <a:r>
              <a:rPr lang="en-US" sz="3200" dirty="0"/>
              <a:t>: Fill out contact from or password reset form with 	valid inputs. </a:t>
            </a:r>
          </a:p>
          <a:p>
            <a:pPr>
              <a:defRPr/>
            </a:pPr>
            <a:r>
              <a:rPr lang="en-US" sz="3200" b="1" dirty="0"/>
              <a:t>     Expected Outcome</a:t>
            </a:r>
            <a:r>
              <a:rPr lang="en-US" sz="3200" dirty="0"/>
              <a:t>: Service owner receives inquiry mail, or   	user receives a password reset mail with a reset link.</a:t>
            </a:r>
          </a:p>
          <a:p>
            <a:pPr>
              <a:defRPr/>
            </a:pPr>
            <a:r>
              <a:rPr lang="en-US" sz="3200" b="1" dirty="0"/>
              <a:t>	Actual Outcome</a:t>
            </a:r>
            <a:r>
              <a:rPr lang="en-US" sz="3200" dirty="0"/>
              <a:t>: Service owner receives inquiry mail, or   	user 	receives a password reset mail with a reset link.</a:t>
            </a:r>
          </a:p>
          <a:p>
            <a:pPr>
              <a:defRPr/>
            </a:pPr>
            <a:endParaRPr lang="en-US" sz="3200" dirty="0"/>
          </a:p>
        </p:txBody>
      </p:sp>
      <p:sp>
        <p:nvSpPr>
          <p:cNvPr id="38" name="TextBox 76">
            <a:extLst>
              <a:ext uri="{FF2B5EF4-FFF2-40B4-BE49-F238E27FC236}">
                <a16:creationId xmlns:a16="http://schemas.microsoft.com/office/drawing/2014/main" id="{C841FA4A-B4CA-467C-9DB8-D02C5C520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52319" y="23520439"/>
            <a:ext cx="12952917" cy="698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3200" dirty="0" err="1"/>
              <a:t>Skillcourt</a:t>
            </a:r>
            <a:r>
              <a:rPr lang="en-US" altLang="en-US" sz="3200" dirty="0"/>
              <a:t>, a service aimed to bring coaching and performance analysis to soccer players and coaches alike, has achieved greater potential than before. Previously, a crucial part of the purpose of the service was omitted. This was the point of allowing players to view their own performance in an intuitive and visual manner. </a:t>
            </a:r>
          </a:p>
          <a:p>
            <a:endParaRPr lang="en-US" altLang="en-US" sz="3200" dirty="0"/>
          </a:p>
          <a:p>
            <a:r>
              <a:rPr lang="en-US" altLang="en-US" sz="3200" dirty="0"/>
              <a:t>The updated website application was enhanced with Laravel packages to provide customizable user management so that we could provide a more targeted dashboard view for the club owners and players [</a:t>
            </a:r>
            <a:r>
              <a:rPr lang="en-US" altLang="en-US" sz="3200" i="1" dirty="0"/>
              <a:t>Figures 1 &amp; 2</a:t>
            </a:r>
            <a:r>
              <a:rPr lang="en-US" altLang="en-US" sz="3200" dirty="0"/>
              <a:t>]. </a:t>
            </a:r>
          </a:p>
          <a:p>
            <a:endParaRPr lang="en-US" altLang="en-US" sz="3200" dirty="0"/>
          </a:p>
          <a:p>
            <a:r>
              <a:rPr lang="en-US" altLang="en-US" sz="3200" dirty="0"/>
              <a:t>We also improved the general functionality of the website by implementing a mailing system that handles contact form and password reset requests, ensuring that the users have a frustration-free experience when using the site [</a:t>
            </a:r>
            <a:r>
              <a:rPr lang="en-US" altLang="en-US" sz="3200" i="1" dirty="0"/>
              <a:t>Figure 3</a:t>
            </a:r>
            <a:r>
              <a:rPr lang="en-US" altLang="en-US" sz="3200" dirty="0"/>
              <a:t>]. </a:t>
            </a:r>
          </a:p>
        </p:txBody>
      </p:sp>
      <p:pic>
        <p:nvPicPr>
          <p:cNvPr id="40" name="Picture 43" descr="PHP Logo PNG Transparent &amp; SVG Vector - Freebie Supply">
            <a:extLst>
              <a:ext uri="{FF2B5EF4-FFF2-40B4-BE49-F238E27FC236}">
                <a16:creationId xmlns:a16="http://schemas.microsoft.com/office/drawing/2014/main" id="{546B86FC-2402-4659-8B1E-0E97FE386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1813" y="20488020"/>
            <a:ext cx="1371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Diagram, schematic&#10;&#10;Description automatically generated">
            <a:extLst>
              <a:ext uri="{FF2B5EF4-FFF2-40B4-BE49-F238E27FC236}">
                <a16:creationId xmlns:a16="http://schemas.microsoft.com/office/drawing/2014/main" id="{44A14B53-D113-4C5B-8AF6-F5D5DA2062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20651" y="14177483"/>
            <a:ext cx="10542809" cy="5718882"/>
          </a:xfrm>
          <a:prstGeom prst="rect">
            <a:avLst/>
          </a:prstGeom>
        </p:spPr>
      </p:pic>
      <p:pic>
        <p:nvPicPr>
          <p:cNvPr id="15" name="Picture 14" descr="Diagram&#10;&#10;Description automatically generated">
            <a:extLst>
              <a:ext uri="{FF2B5EF4-FFF2-40B4-BE49-F238E27FC236}">
                <a16:creationId xmlns:a16="http://schemas.microsoft.com/office/drawing/2014/main" id="{36951DAB-C301-46BD-9A50-7ACCA3FD9B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556571" y="14212562"/>
            <a:ext cx="9400598" cy="797284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DC35D9B-3751-4EFD-84C9-066542F424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738870" y="25312990"/>
            <a:ext cx="3830383" cy="3911350"/>
          </a:xfrm>
          <a:prstGeom prst="rect">
            <a:avLst/>
          </a:prstGeom>
        </p:spPr>
      </p:pic>
      <p:pic>
        <p:nvPicPr>
          <p:cNvPr id="45" name="Picture 44" descr="A screenshot of a computer&#10;&#10;Description automatically generated">
            <a:extLst>
              <a:ext uri="{FF2B5EF4-FFF2-40B4-BE49-F238E27FC236}">
                <a16:creationId xmlns:a16="http://schemas.microsoft.com/office/drawing/2014/main" id="{376F1C96-964A-40FB-8F28-1B310F14E8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000834" y="23052888"/>
            <a:ext cx="6241184" cy="3558342"/>
          </a:xfrm>
          <a:prstGeom prst="rect">
            <a:avLst/>
          </a:prstGeom>
        </p:spPr>
      </p:pic>
      <p:pic>
        <p:nvPicPr>
          <p:cNvPr id="47" name="Picture 46" descr="A screenshot of a computer&#10;&#10;Description automatically generated">
            <a:extLst>
              <a:ext uri="{FF2B5EF4-FFF2-40B4-BE49-F238E27FC236}">
                <a16:creationId xmlns:a16="http://schemas.microsoft.com/office/drawing/2014/main" id="{76E62DAF-8534-47E4-BA72-A315038155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951213" y="27268665"/>
            <a:ext cx="6257052" cy="35450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B1C615-71A5-4672-B895-C507CE5B2AD8}"/>
              </a:ext>
            </a:extLst>
          </p:cNvPr>
          <p:cNvSpPr txBox="1"/>
          <p:nvPr/>
        </p:nvSpPr>
        <p:spPr>
          <a:xfrm>
            <a:off x="31738870" y="29595402"/>
            <a:ext cx="40943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/>
              <a:t>Figure 3. Laravel Mailer password </a:t>
            </a:r>
          </a:p>
          <a:p>
            <a:r>
              <a:rPr lang="en-US" sz="2200" i="1" dirty="0"/>
              <a:t>reset response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984055A-1FC5-4EF7-93A8-9D4128FE87A1}"/>
              </a:ext>
            </a:extLst>
          </p:cNvPr>
          <p:cNvSpPr txBox="1"/>
          <p:nvPr/>
        </p:nvSpPr>
        <p:spPr>
          <a:xfrm>
            <a:off x="36865431" y="26691752"/>
            <a:ext cx="41696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/>
              <a:t>Figure 1. Admin view of Dashboard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CF54678-7741-4253-B9EB-8E54D5E4D5CE}"/>
              </a:ext>
            </a:extLst>
          </p:cNvPr>
          <p:cNvSpPr txBox="1"/>
          <p:nvPr/>
        </p:nvSpPr>
        <p:spPr>
          <a:xfrm>
            <a:off x="36865431" y="30935685"/>
            <a:ext cx="41424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i="1" dirty="0"/>
              <a:t>Figure 2. Player view of Dashboard</a:t>
            </a:r>
          </a:p>
        </p:txBody>
      </p:sp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CD606729-66C9-492D-9B5A-D10CFDE8653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037101" y="15017960"/>
            <a:ext cx="7123128" cy="4441653"/>
          </a:xfrm>
          <a:prstGeom prst="rect">
            <a:avLst/>
          </a:prstGeom>
        </p:spPr>
      </p:pic>
      <p:sp>
        <p:nvSpPr>
          <p:cNvPr id="4" name="AutoShape 2" descr="School of Computing and Information Sciences | CREATING FLORIDA'S NEXT  GENERATION OF COMPUTING PROFESSIONALS">
            <a:extLst>
              <a:ext uri="{FF2B5EF4-FFF2-40B4-BE49-F238E27FC236}">
                <a16:creationId xmlns:a16="http://schemas.microsoft.com/office/drawing/2014/main" id="{926F16A7-0757-4833-82D0-2E222276B4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793200" y="16306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76E5D1D9-D489-4C52-88BE-BB3818EE557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945600" y="16459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2" name="Picture 41" descr="School of Computing and Information Sciences | CREATING FLORIDA'S NEXT  GENERATION OF COMPUTING PROFESSIONALS">
            <a:extLst>
              <a:ext uri="{FF2B5EF4-FFF2-40B4-BE49-F238E27FC236}">
                <a16:creationId xmlns:a16="http://schemas.microsoft.com/office/drawing/2014/main" id="{B69DB537-8B11-46D1-8285-BCC4E52B1A3C}"/>
              </a:ext>
            </a:extLst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79" y="846533"/>
            <a:ext cx="4128225" cy="4265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1BFB6D-CE0E-4D66-85D9-E991E3E06B1D}"/>
              </a:ext>
            </a:extLst>
          </p:cNvPr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250" y="5786433"/>
            <a:ext cx="3307183" cy="31522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5544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155AB56667814C97FAE42CDA31A9EE" ma:contentTypeVersion="12" ma:contentTypeDescription="Create a new document." ma:contentTypeScope="" ma:versionID="105c6b603615d61f850c0b9e9da3ce3e">
  <xsd:schema xmlns:xsd="http://www.w3.org/2001/XMLSchema" xmlns:xs="http://www.w3.org/2001/XMLSchema" xmlns:p="http://schemas.microsoft.com/office/2006/metadata/properties" xmlns:ns3="48312545-a4a5-4642-b3dd-bcf3b4e397b3" xmlns:ns4="b601eb4e-14a4-45f2-8f5b-01eb64c4619e" targetNamespace="http://schemas.microsoft.com/office/2006/metadata/properties" ma:root="true" ma:fieldsID="f293f96049485ab5186cda66b3349ed2" ns3:_="" ns4:_="">
    <xsd:import namespace="48312545-a4a5-4642-b3dd-bcf3b4e397b3"/>
    <xsd:import namespace="b601eb4e-14a4-45f2-8f5b-01eb64c4619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312545-a4a5-4642-b3dd-bcf3b4e397b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01eb4e-14a4-45f2-8f5b-01eb64c461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8312545-a4a5-4642-b3dd-bcf3b4e397b3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525C5A-FD65-45DD-A55B-35584435C0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312545-a4a5-4642-b3dd-bcf3b4e397b3"/>
    <ds:schemaRef ds:uri="b601eb4e-14a4-45f2-8f5b-01eb64c461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899C4F-194D-47FC-918D-4EED357B8EAD}">
  <ds:schemaRefs>
    <ds:schemaRef ds:uri="http://purl.org/dc/terms/"/>
    <ds:schemaRef ds:uri="b601eb4e-14a4-45f2-8f5b-01eb64c4619e"/>
    <ds:schemaRef ds:uri="http://schemas.microsoft.com/office/2006/documentManagement/types"/>
    <ds:schemaRef ds:uri="http://purl.org/dc/elements/1.1/"/>
    <ds:schemaRef ds:uri="http://schemas.microsoft.com/office/2006/metadata/properties"/>
    <ds:schemaRef ds:uri="48312545-a4a5-4642-b3dd-bcf3b4e397b3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CEC_Poster_Template-Horizontal-48x36</Template>
  <TotalTime>26</TotalTime>
  <Words>687</Words>
  <Application>Microsoft Office PowerPoint</Application>
  <PresentationFormat>Custom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Barbosa Losada</dc:creator>
  <cp:lastModifiedBy>Daniel Barbosa Losada</cp:lastModifiedBy>
  <cp:revision>4</cp:revision>
  <dcterms:created xsi:type="dcterms:W3CDTF">2020-11-30T01:32:22Z</dcterms:created>
  <dcterms:modified xsi:type="dcterms:W3CDTF">2020-12-01T21:59:26Z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0x0101009F155AB56667814C97FAE42CDA31A9EE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