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custom-properties+xml" PartName="/docProps/custom.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Lst>
  <p:notesMasterIdLst>
    <p:notesMasterId r:id="rId4"/>
  </p:notesMasterIdLst>
  <p:sldIdLst>
    <p:sldId id="256" r:id="rId5"/>
  </p:sldIdLst>
  <p:sldSz cy="43891200" cx="329184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6" roundtripDataSignature="AMtx7mg6rF/95CpEGlMcA8ZIYHxCz/Tjv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5" Type="http://schemas.openxmlformats.org/officeDocument/2006/relationships/slide" Target="slides/slide1.xml"/><Relationship Id="rId6"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 name="Shape 28"/>
        <p:cNvGrpSpPr/>
        <p:nvPr/>
      </p:nvGrpSpPr>
      <p:grpSpPr>
        <a:xfrm>
          <a:off x="0" y="0"/>
          <a:ext cx="0" cy="0"/>
          <a:chOff x="0" y="0"/>
          <a:chExt cx="0" cy="0"/>
        </a:xfrm>
      </p:grpSpPr>
      <p:sp>
        <p:nvSpPr>
          <p:cNvPr id="29" name="Google Shape;29;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0" name="Google Shape;30;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 Id="rId3" Type="http://schemas.openxmlformats.org/officeDocument/2006/relationships/image" Target="../media/image1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 Id="rId3" Type="http://schemas.openxmlformats.org/officeDocument/2006/relationships/image" Target="../media/image11.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wo Content" showMasterSp="0">
  <p:cSld name="1_Two Content">
    <p:spTree>
      <p:nvGrpSpPr>
        <p:cNvPr id="12" name="Shape 12"/>
        <p:cNvGrpSpPr/>
        <p:nvPr/>
      </p:nvGrpSpPr>
      <p:grpSpPr>
        <a:xfrm>
          <a:off x="0" y="0"/>
          <a:ext cx="0" cy="0"/>
          <a:chOff x="0" y="0"/>
          <a:chExt cx="0" cy="0"/>
        </a:xfrm>
      </p:grpSpPr>
      <p:pic>
        <p:nvPicPr>
          <p:cNvPr descr="A picture containing bird&#10;&#10;Description automatically generated" id="13" name="Google Shape;13;p3"/>
          <p:cNvPicPr preferRelativeResize="0"/>
          <p:nvPr/>
        </p:nvPicPr>
        <p:blipFill rotWithShape="1">
          <a:blip r:embed="rId2">
            <a:alphaModFix/>
          </a:blip>
          <a:srcRect b="14612" l="13750" r="0" t="0"/>
          <a:stretch/>
        </p:blipFill>
        <p:spPr>
          <a:xfrm>
            <a:off x="4526421" y="12"/>
            <a:ext cx="28391979" cy="43891193"/>
          </a:xfrm>
          <a:prstGeom prst="rect">
            <a:avLst/>
          </a:prstGeom>
          <a:noFill/>
          <a:ln>
            <a:noFill/>
          </a:ln>
        </p:spPr>
      </p:pic>
      <p:sp>
        <p:nvSpPr>
          <p:cNvPr id="14" name="Google Shape;14;p3"/>
          <p:cNvSpPr/>
          <p:nvPr/>
        </p:nvSpPr>
        <p:spPr>
          <a:xfrm flipH="1" rot="5400000">
            <a:off x="-17567315" y="21797467"/>
            <a:ext cx="43891199" cy="296266"/>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350" u="none" cap="none" strike="noStrike">
              <a:solidFill>
                <a:schemeClr val="lt1"/>
              </a:solidFill>
              <a:latin typeface="Calibri"/>
              <a:ea typeface="Calibri"/>
              <a:cs typeface="Calibri"/>
              <a:sym typeface="Calibri"/>
            </a:endParaRPr>
          </a:p>
        </p:txBody>
      </p:sp>
      <p:sp>
        <p:nvSpPr>
          <p:cNvPr id="15" name="Google Shape;15;p3"/>
          <p:cNvSpPr txBox="1"/>
          <p:nvPr/>
        </p:nvSpPr>
        <p:spPr>
          <a:xfrm>
            <a:off x="21667031" y="41821400"/>
            <a:ext cx="10505705" cy="553998"/>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3000" u="none" cap="none" strike="noStrike">
                <a:solidFill>
                  <a:srgbClr val="AEABAB"/>
                </a:solidFill>
                <a:latin typeface="Arial"/>
                <a:ea typeface="Arial"/>
                <a:cs typeface="Arial"/>
                <a:sym typeface="Arial"/>
              </a:rPr>
              <a:t>FLORIDA INTERNATIONAL UNIVERSITY</a:t>
            </a:r>
            <a:endParaRPr/>
          </a:p>
        </p:txBody>
      </p:sp>
      <p:pic>
        <p:nvPicPr>
          <p:cNvPr descr="A close up of a sign&#10;&#10;Description automatically generated" id="16" name="Google Shape;16;p3"/>
          <p:cNvPicPr preferRelativeResize="0"/>
          <p:nvPr/>
        </p:nvPicPr>
        <p:blipFill rotWithShape="1">
          <a:blip r:embed="rId3">
            <a:alphaModFix/>
          </a:blip>
          <a:srcRect b="0" l="0" r="0" t="0"/>
          <a:stretch/>
        </p:blipFill>
        <p:spPr>
          <a:xfrm>
            <a:off x="745663" y="40430953"/>
            <a:ext cx="3194615" cy="2743200"/>
          </a:xfrm>
          <a:prstGeom prst="rect">
            <a:avLst/>
          </a:prstGeom>
          <a:noFill/>
          <a:ln>
            <a:noFill/>
          </a:ln>
        </p:spPr>
      </p:pic>
      <p:grpSp>
        <p:nvGrpSpPr>
          <p:cNvPr id="17" name="Google Shape;17;p3"/>
          <p:cNvGrpSpPr/>
          <p:nvPr/>
        </p:nvGrpSpPr>
        <p:grpSpPr>
          <a:xfrm>
            <a:off x="30291442" y="1016368"/>
            <a:ext cx="1881294" cy="2545857"/>
            <a:chOff x="11140983" y="745235"/>
            <a:chExt cx="522582" cy="530387"/>
          </a:xfrm>
        </p:grpSpPr>
        <p:sp>
          <p:nvSpPr>
            <p:cNvPr id="18" name="Google Shape;18;p3"/>
            <p:cNvSpPr/>
            <p:nvPr/>
          </p:nvSpPr>
          <p:spPr>
            <a:xfrm rot="5400000">
              <a:off x="11345975" y="540243"/>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9" name="Google Shape;19;p3"/>
            <p:cNvSpPr/>
            <p:nvPr/>
          </p:nvSpPr>
          <p:spPr>
            <a:xfrm>
              <a:off x="11550968" y="854262"/>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Title and Content" showMasterSp="0">
  <p:cSld name="5_Title and Content">
    <p:spTree>
      <p:nvGrpSpPr>
        <p:cNvPr id="20" name="Shape 20"/>
        <p:cNvGrpSpPr/>
        <p:nvPr/>
      </p:nvGrpSpPr>
      <p:grpSpPr>
        <a:xfrm>
          <a:off x="0" y="0"/>
          <a:ext cx="0" cy="0"/>
          <a:chOff x="0" y="0"/>
          <a:chExt cx="0" cy="0"/>
        </a:xfrm>
      </p:grpSpPr>
      <p:pic>
        <p:nvPicPr>
          <p:cNvPr descr="A picture containing bird&#10;&#10;Description automatically generated" id="21" name="Google Shape;21;p4"/>
          <p:cNvPicPr preferRelativeResize="0"/>
          <p:nvPr/>
        </p:nvPicPr>
        <p:blipFill rotWithShape="1">
          <a:blip r:embed="rId2">
            <a:alphaModFix/>
          </a:blip>
          <a:srcRect b="14612" l="13750" r="0" t="0"/>
          <a:stretch/>
        </p:blipFill>
        <p:spPr>
          <a:xfrm>
            <a:off x="4526421" y="12"/>
            <a:ext cx="28391979" cy="43891193"/>
          </a:xfrm>
          <a:prstGeom prst="rect">
            <a:avLst/>
          </a:prstGeom>
          <a:noFill/>
          <a:ln>
            <a:noFill/>
          </a:ln>
        </p:spPr>
      </p:pic>
      <p:sp>
        <p:nvSpPr>
          <p:cNvPr id="22" name="Google Shape;22;p4"/>
          <p:cNvSpPr/>
          <p:nvPr/>
        </p:nvSpPr>
        <p:spPr>
          <a:xfrm rot="-5400000">
            <a:off x="-17542246" y="21797476"/>
            <a:ext cx="43891213" cy="296266"/>
          </a:xfrm>
          <a:prstGeom prst="rect">
            <a:avLst/>
          </a:prstGeom>
          <a:gradFill>
            <a:gsLst>
              <a:gs pos="0">
                <a:srgbClr val="D92D8A"/>
              </a:gs>
              <a:gs pos="64000">
                <a:srgbClr val="F8C93E"/>
              </a:gs>
              <a:gs pos="100000">
                <a:srgbClr val="F8C93E"/>
              </a:gs>
            </a:gsLst>
            <a:lin ang="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350" u="none" cap="none" strike="noStrike">
              <a:solidFill>
                <a:schemeClr val="lt1"/>
              </a:solidFill>
              <a:latin typeface="Calibri"/>
              <a:ea typeface="Calibri"/>
              <a:cs typeface="Calibri"/>
              <a:sym typeface="Calibri"/>
            </a:endParaRPr>
          </a:p>
        </p:txBody>
      </p:sp>
      <p:sp>
        <p:nvSpPr>
          <p:cNvPr id="23" name="Google Shape;23;p4"/>
          <p:cNvSpPr txBox="1"/>
          <p:nvPr/>
        </p:nvSpPr>
        <p:spPr>
          <a:xfrm>
            <a:off x="21667031" y="41821400"/>
            <a:ext cx="10505705" cy="553998"/>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3000" u="none" cap="none" strike="noStrike">
                <a:solidFill>
                  <a:srgbClr val="AEABAB"/>
                </a:solidFill>
                <a:latin typeface="Arial"/>
                <a:ea typeface="Arial"/>
                <a:cs typeface="Arial"/>
                <a:sym typeface="Arial"/>
              </a:rPr>
              <a:t>FLORIDA INTERNATIONAL UNIVERSITY</a:t>
            </a:r>
            <a:endParaRPr/>
          </a:p>
        </p:txBody>
      </p:sp>
      <p:pic>
        <p:nvPicPr>
          <p:cNvPr descr="A close up of a sign&#10;&#10;Description automatically generated" id="24" name="Google Shape;24;p4"/>
          <p:cNvPicPr preferRelativeResize="0"/>
          <p:nvPr/>
        </p:nvPicPr>
        <p:blipFill rotWithShape="1">
          <a:blip r:embed="rId3">
            <a:alphaModFix/>
          </a:blip>
          <a:srcRect b="0" l="0" r="0" t="0"/>
          <a:stretch/>
        </p:blipFill>
        <p:spPr>
          <a:xfrm>
            <a:off x="745663" y="40430953"/>
            <a:ext cx="3194615" cy="2743200"/>
          </a:xfrm>
          <a:prstGeom prst="rect">
            <a:avLst/>
          </a:prstGeom>
          <a:noFill/>
          <a:ln>
            <a:noFill/>
          </a:ln>
        </p:spPr>
      </p:pic>
      <p:grpSp>
        <p:nvGrpSpPr>
          <p:cNvPr id="25" name="Google Shape;25;p4"/>
          <p:cNvGrpSpPr/>
          <p:nvPr/>
        </p:nvGrpSpPr>
        <p:grpSpPr>
          <a:xfrm flipH="1">
            <a:off x="30294072" y="1014984"/>
            <a:ext cx="1881295" cy="2545853"/>
            <a:chOff x="2645664" y="2011680"/>
            <a:chExt cx="735606" cy="746592"/>
          </a:xfrm>
        </p:grpSpPr>
        <p:sp>
          <p:nvSpPr>
            <p:cNvPr id="26" name="Google Shape;26;p4"/>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7" name="Google Shape;27;p4"/>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3.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2"/>
          <p:cNvSpPr txBox="1"/>
          <p:nvPr>
            <p:ph idx="11" type="ftr"/>
          </p:nvPr>
        </p:nvSpPr>
        <p:spPr>
          <a:xfrm>
            <a:off x="10904220" y="40680650"/>
            <a:ext cx="11109960" cy="2336800"/>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432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7" name="Google Shape;7;p2"/>
          <p:cNvSpPr txBox="1"/>
          <p:nvPr>
            <p:ph idx="12" type="sldNum"/>
          </p:nvPr>
        </p:nvSpPr>
        <p:spPr>
          <a:xfrm>
            <a:off x="23248620" y="40680650"/>
            <a:ext cx="7406640" cy="2336800"/>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4320" u="none" cap="none" strike="noStrike">
                <a:solidFill>
                  <a:srgbClr val="888888"/>
                </a:solidFill>
                <a:latin typeface="Calibri"/>
                <a:ea typeface="Calibri"/>
                <a:cs typeface="Calibri"/>
                <a:sym typeface="Calibri"/>
              </a:defRPr>
            </a:lvl1pPr>
            <a:lvl2pPr indent="0" lvl="1" marL="0" marR="0" rtl="0" algn="r">
              <a:spcBef>
                <a:spcPts val="0"/>
              </a:spcBef>
              <a:buNone/>
              <a:defRPr b="0" i="0" sz="4320" u="none" cap="none" strike="noStrike">
                <a:solidFill>
                  <a:srgbClr val="888888"/>
                </a:solidFill>
                <a:latin typeface="Calibri"/>
                <a:ea typeface="Calibri"/>
                <a:cs typeface="Calibri"/>
                <a:sym typeface="Calibri"/>
              </a:defRPr>
            </a:lvl2pPr>
            <a:lvl3pPr indent="0" lvl="2" marL="0" marR="0" rtl="0" algn="r">
              <a:spcBef>
                <a:spcPts val="0"/>
              </a:spcBef>
              <a:buNone/>
              <a:defRPr b="0" i="0" sz="4320" u="none" cap="none" strike="noStrike">
                <a:solidFill>
                  <a:srgbClr val="888888"/>
                </a:solidFill>
                <a:latin typeface="Calibri"/>
                <a:ea typeface="Calibri"/>
                <a:cs typeface="Calibri"/>
                <a:sym typeface="Calibri"/>
              </a:defRPr>
            </a:lvl3pPr>
            <a:lvl4pPr indent="0" lvl="3" marL="0" marR="0" rtl="0" algn="r">
              <a:spcBef>
                <a:spcPts val="0"/>
              </a:spcBef>
              <a:buNone/>
              <a:defRPr b="0" i="0" sz="4320" u="none" cap="none" strike="noStrike">
                <a:solidFill>
                  <a:srgbClr val="888888"/>
                </a:solidFill>
                <a:latin typeface="Calibri"/>
                <a:ea typeface="Calibri"/>
                <a:cs typeface="Calibri"/>
                <a:sym typeface="Calibri"/>
              </a:defRPr>
            </a:lvl4pPr>
            <a:lvl5pPr indent="0" lvl="4" marL="0" marR="0" rtl="0" algn="r">
              <a:spcBef>
                <a:spcPts val="0"/>
              </a:spcBef>
              <a:buNone/>
              <a:defRPr b="0" i="0" sz="4320" u="none" cap="none" strike="noStrike">
                <a:solidFill>
                  <a:srgbClr val="888888"/>
                </a:solidFill>
                <a:latin typeface="Calibri"/>
                <a:ea typeface="Calibri"/>
                <a:cs typeface="Calibri"/>
                <a:sym typeface="Calibri"/>
              </a:defRPr>
            </a:lvl5pPr>
            <a:lvl6pPr indent="0" lvl="5" marL="0" marR="0" rtl="0" algn="r">
              <a:spcBef>
                <a:spcPts val="0"/>
              </a:spcBef>
              <a:buNone/>
              <a:defRPr b="0" i="0" sz="4320" u="none" cap="none" strike="noStrike">
                <a:solidFill>
                  <a:srgbClr val="888888"/>
                </a:solidFill>
                <a:latin typeface="Calibri"/>
                <a:ea typeface="Calibri"/>
                <a:cs typeface="Calibri"/>
                <a:sym typeface="Calibri"/>
              </a:defRPr>
            </a:lvl6pPr>
            <a:lvl7pPr indent="0" lvl="6" marL="0" marR="0" rtl="0" algn="r">
              <a:spcBef>
                <a:spcPts val="0"/>
              </a:spcBef>
              <a:buNone/>
              <a:defRPr b="0" i="0" sz="4320" u="none" cap="none" strike="noStrike">
                <a:solidFill>
                  <a:srgbClr val="888888"/>
                </a:solidFill>
                <a:latin typeface="Calibri"/>
                <a:ea typeface="Calibri"/>
                <a:cs typeface="Calibri"/>
                <a:sym typeface="Calibri"/>
              </a:defRPr>
            </a:lvl7pPr>
            <a:lvl8pPr indent="0" lvl="7" marL="0" marR="0" rtl="0" algn="r">
              <a:spcBef>
                <a:spcPts val="0"/>
              </a:spcBef>
              <a:buNone/>
              <a:defRPr b="0" i="0" sz="4320" u="none" cap="none" strike="noStrike">
                <a:solidFill>
                  <a:srgbClr val="888888"/>
                </a:solidFill>
                <a:latin typeface="Calibri"/>
                <a:ea typeface="Calibri"/>
                <a:cs typeface="Calibri"/>
                <a:sym typeface="Calibri"/>
              </a:defRPr>
            </a:lvl8pPr>
            <a:lvl9pPr indent="0" lvl="8" marL="0" marR="0" rtl="0" algn="r">
              <a:spcBef>
                <a:spcPts val="0"/>
              </a:spcBef>
              <a:buNone/>
              <a:defRPr b="0" i="0" sz="432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pic>
        <p:nvPicPr>
          <p:cNvPr descr="A picture containing bird&#10;&#10;Description automatically generated" id="8" name="Google Shape;8;p2"/>
          <p:cNvPicPr preferRelativeResize="0"/>
          <p:nvPr/>
        </p:nvPicPr>
        <p:blipFill rotWithShape="1">
          <a:blip r:embed="rId1">
            <a:alphaModFix/>
          </a:blip>
          <a:srcRect b="14612" l="13750" r="0" t="0"/>
          <a:stretch/>
        </p:blipFill>
        <p:spPr>
          <a:xfrm>
            <a:off x="4526421" y="12"/>
            <a:ext cx="28391979" cy="43891193"/>
          </a:xfrm>
          <a:prstGeom prst="rect">
            <a:avLst/>
          </a:prstGeom>
          <a:noFill/>
          <a:ln>
            <a:noFill/>
          </a:ln>
        </p:spPr>
      </p:pic>
      <p:sp>
        <p:nvSpPr>
          <p:cNvPr id="9" name="Google Shape;9;p2"/>
          <p:cNvSpPr txBox="1"/>
          <p:nvPr/>
        </p:nvSpPr>
        <p:spPr>
          <a:xfrm>
            <a:off x="5184648" y="3407586"/>
            <a:ext cx="26240364" cy="757859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2700"/>
              <a:buFont typeface="Calibri"/>
              <a:buNone/>
            </a:pPr>
            <a:r>
              <a:t/>
            </a:r>
            <a:endParaRPr b="0" i="0" sz="2700" u="none" cap="none" strike="noStrike">
              <a:solidFill>
                <a:schemeClr val="lt1"/>
              </a:solidFill>
              <a:latin typeface="Calibri"/>
              <a:ea typeface="Calibri"/>
              <a:cs typeface="Calibri"/>
              <a:sym typeface="Calibri"/>
            </a:endParaRPr>
          </a:p>
        </p:txBody>
      </p:sp>
      <p:sp>
        <p:nvSpPr>
          <p:cNvPr id="10" name="Google Shape;10;p2"/>
          <p:cNvSpPr txBox="1"/>
          <p:nvPr/>
        </p:nvSpPr>
        <p:spPr>
          <a:xfrm>
            <a:off x="5184649" y="11684003"/>
            <a:ext cx="26240361" cy="25314657"/>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1500"/>
              <a:buFont typeface="Arial"/>
              <a:buNone/>
            </a:pPr>
            <a:r>
              <a:t/>
            </a:r>
            <a:endParaRPr b="0" i="0" sz="1500" u="none" cap="none" strike="noStrike">
              <a:solidFill>
                <a:schemeClr val="lt1"/>
              </a:solidFill>
              <a:latin typeface="Calibri"/>
              <a:ea typeface="Calibri"/>
              <a:cs typeface="Calibri"/>
              <a:sym typeface="Calibri"/>
            </a:endParaRPr>
          </a:p>
        </p:txBody>
      </p:sp>
      <p:sp>
        <p:nvSpPr>
          <p:cNvPr id="11" name="Google Shape;11;p2"/>
          <p:cNvSpPr/>
          <p:nvPr/>
        </p:nvSpPr>
        <p:spPr>
          <a:xfrm flipH="1" rot="5400000">
            <a:off x="-17567315" y="21797467"/>
            <a:ext cx="43891199" cy="296266"/>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350" u="none" cap="none" strike="noStrike">
              <a:solidFill>
                <a:schemeClr val="lt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sldLayoutIdLst>
    <p:sldLayoutId id="2147483649" r:id="rId2"/>
    <p:sldLayoutId id="2147483650" r:id="rId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1" Type="http://schemas.openxmlformats.org/officeDocument/2006/relationships/image" Target="../media/image10.png"/><Relationship Id="rId10" Type="http://schemas.openxmlformats.org/officeDocument/2006/relationships/image" Target="../media/image12.png"/><Relationship Id="rId13" Type="http://schemas.openxmlformats.org/officeDocument/2006/relationships/image" Target="../media/image1.png"/><Relationship Id="rId12" Type="http://schemas.openxmlformats.org/officeDocument/2006/relationships/image" Target="../media/image4.png"/><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7.png"/><Relationship Id="rId4" Type="http://schemas.openxmlformats.org/officeDocument/2006/relationships/image" Target="../media/image2.png"/><Relationship Id="rId9" Type="http://schemas.openxmlformats.org/officeDocument/2006/relationships/image" Target="../media/image6.png"/><Relationship Id="rId14" Type="http://schemas.openxmlformats.org/officeDocument/2006/relationships/image" Target="../media/image5.jpg"/><Relationship Id="rId5" Type="http://schemas.openxmlformats.org/officeDocument/2006/relationships/image" Target="../media/image8.png"/><Relationship Id="rId6" Type="http://schemas.openxmlformats.org/officeDocument/2006/relationships/image" Target="../media/image9.png"/><Relationship Id="rId7" Type="http://schemas.openxmlformats.org/officeDocument/2006/relationships/image" Target="../media/image14.png"/><Relationship Id="rId8"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 name="Shape 31"/>
        <p:cNvGrpSpPr/>
        <p:nvPr/>
      </p:nvGrpSpPr>
      <p:grpSpPr>
        <a:xfrm>
          <a:off x="0" y="0"/>
          <a:ext cx="0" cy="0"/>
          <a:chOff x="0" y="0"/>
          <a:chExt cx="0" cy="0"/>
        </a:xfrm>
      </p:grpSpPr>
      <p:sp>
        <p:nvSpPr>
          <p:cNvPr id="32" name="Google Shape;32;p1"/>
          <p:cNvSpPr txBox="1"/>
          <p:nvPr/>
        </p:nvSpPr>
        <p:spPr>
          <a:xfrm>
            <a:off x="4824368" y="1590533"/>
            <a:ext cx="26694929" cy="255454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0" lang="en-US" sz="8800" u="none" cap="none" strike="noStrike">
                <a:solidFill>
                  <a:schemeClr val="lt2"/>
                </a:solidFill>
                <a:latin typeface="Arial"/>
                <a:ea typeface="Arial"/>
                <a:cs typeface="Arial"/>
                <a:sym typeface="Arial"/>
              </a:rPr>
              <a:t>School of Computing and Information Science</a:t>
            </a:r>
            <a:endParaRPr/>
          </a:p>
          <a:p>
            <a:pPr indent="0" lvl="0" marL="0" marR="0" rtl="0" algn="l">
              <a:spcBef>
                <a:spcPts val="0"/>
              </a:spcBef>
              <a:spcAft>
                <a:spcPts val="0"/>
              </a:spcAft>
              <a:buNone/>
            </a:pPr>
            <a:r>
              <a:rPr b="0" i="1" lang="en-US" sz="7200" u="none" cap="none" strike="noStrike">
                <a:solidFill>
                  <a:schemeClr val="lt2"/>
                </a:solidFill>
                <a:latin typeface="Arial"/>
                <a:ea typeface="Arial"/>
                <a:cs typeface="Arial"/>
                <a:sym typeface="Arial"/>
              </a:rPr>
              <a:t>Fall 2020 Senior Design Project</a:t>
            </a:r>
            <a:endParaRPr/>
          </a:p>
        </p:txBody>
      </p:sp>
      <p:sp>
        <p:nvSpPr>
          <p:cNvPr id="33" name="Google Shape;33;p1"/>
          <p:cNvSpPr txBox="1"/>
          <p:nvPr/>
        </p:nvSpPr>
        <p:spPr>
          <a:xfrm>
            <a:off x="5012059" y="4583542"/>
            <a:ext cx="26403299" cy="3256910"/>
          </a:xfrm>
          <a:prstGeom prst="rect">
            <a:avLst/>
          </a:prstGeom>
          <a:noFill/>
          <a:ln>
            <a:noFill/>
          </a:ln>
        </p:spPr>
        <p:txBody>
          <a:bodyPr anchorCtr="0" anchor="t" bIns="27725" lIns="55475" spcFirstLastPara="1" rIns="55475" wrap="square" tIns="27725">
            <a:spAutoFit/>
          </a:bodyPr>
          <a:lstStyle/>
          <a:p>
            <a:pPr indent="0" lvl="0" marL="0" marR="0" rtl="0" algn="l">
              <a:spcBef>
                <a:spcPts val="0"/>
              </a:spcBef>
              <a:spcAft>
                <a:spcPts val="0"/>
              </a:spcAft>
              <a:buClr>
                <a:srgbClr val="00FFFF"/>
              </a:buClr>
              <a:buSzPts val="10000"/>
              <a:buFont typeface="Arial"/>
              <a:buNone/>
            </a:pPr>
            <a:r>
              <a:rPr b="1" i="0" lang="en-US" sz="10000" u="none" cap="none" strike="noStrike">
                <a:solidFill>
                  <a:srgbClr val="00FFFF"/>
                </a:solidFill>
                <a:latin typeface="Arial"/>
                <a:ea typeface="Arial"/>
                <a:cs typeface="Arial"/>
                <a:sym typeface="Arial"/>
              </a:rPr>
              <a:t>SkillCourt</a:t>
            </a:r>
            <a:endParaRPr b="1" i="0" sz="10000" u="none" cap="none" strike="noStrike">
              <a:solidFill>
                <a:srgbClr val="00FFFF"/>
              </a:solidFill>
              <a:latin typeface="Arial"/>
              <a:ea typeface="Arial"/>
              <a:cs typeface="Arial"/>
              <a:sym typeface="Arial"/>
            </a:endParaRPr>
          </a:p>
          <a:p>
            <a:pPr indent="0" lvl="0" marL="0" marR="0" rtl="0" algn="l">
              <a:spcBef>
                <a:spcPts val="0"/>
              </a:spcBef>
              <a:spcAft>
                <a:spcPts val="0"/>
              </a:spcAft>
              <a:buClr>
                <a:schemeClr val="lt2"/>
              </a:buClr>
              <a:buSzPts val="3500"/>
              <a:buFont typeface="Arial"/>
              <a:buNone/>
            </a:pPr>
            <a:r>
              <a:rPr b="1" i="0" lang="en-US" sz="3500" u="none" cap="none" strike="noStrike">
                <a:solidFill>
                  <a:schemeClr val="lt2"/>
                </a:solidFill>
                <a:latin typeface="Arial"/>
                <a:ea typeface="Arial"/>
                <a:cs typeface="Arial"/>
                <a:sym typeface="Arial"/>
              </a:rPr>
              <a:t>Students: </a:t>
            </a:r>
            <a:r>
              <a:rPr b="0" i="0" lang="en-US" sz="3500" u="none" cap="none" strike="noStrike">
                <a:solidFill>
                  <a:schemeClr val="lt2"/>
                </a:solidFill>
                <a:latin typeface="Arial"/>
                <a:ea typeface="Arial"/>
                <a:cs typeface="Arial"/>
                <a:sym typeface="Arial"/>
              </a:rPr>
              <a:t>Luis Miranda</a:t>
            </a:r>
            <a:endParaRPr/>
          </a:p>
          <a:p>
            <a:pPr indent="0" lvl="0" marL="0" marR="0" rtl="0" algn="l">
              <a:spcBef>
                <a:spcPts val="0"/>
              </a:spcBef>
              <a:spcAft>
                <a:spcPts val="0"/>
              </a:spcAft>
              <a:buClr>
                <a:schemeClr val="lt2"/>
              </a:buClr>
              <a:buSzPts val="3500"/>
              <a:buFont typeface="Arial"/>
              <a:buNone/>
            </a:pPr>
            <a:r>
              <a:rPr b="1" i="0" lang="en-US" sz="3500" u="none" cap="none" strike="noStrike">
                <a:solidFill>
                  <a:schemeClr val="lt2"/>
                </a:solidFill>
                <a:latin typeface="Arial"/>
                <a:ea typeface="Arial"/>
                <a:cs typeface="Arial"/>
                <a:sym typeface="Arial"/>
              </a:rPr>
              <a:t>Mentor:</a:t>
            </a:r>
            <a:r>
              <a:rPr b="1" i="1" lang="en-US" sz="3500" u="none" cap="none" strike="noStrike">
                <a:solidFill>
                  <a:schemeClr val="lt2"/>
                </a:solidFill>
                <a:latin typeface="Arial"/>
                <a:ea typeface="Arial"/>
                <a:cs typeface="Arial"/>
                <a:sym typeface="Arial"/>
              </a:rPr>
              <a:t> </a:t>
            </a:r>
            <a:r>
              <a:rPr b="0" i="1" lang="en-US" sz="3500" u="none" cap="none" strike="noStrike">
                <a:solidFill>
                  <a:schemeClr val="lt2"/>
                </a:solidFill>
                <a:latin typeface="Arial"/>
                <a:ea typeface="Arial"/>
                <a:cs typeface="Arial"/>
                <a:sym typeface="Arial"/>
              </a:rPr>
              <a:t>Guðmundur Traustason </a:t>
            </a:r>
            <a:endParaRPr b="0" i="0" sz="3500" u="none" cap="none" strike="noStrike">
              <a:solidFill>
                <a:schemeClr val="lt2"/>
              </a:solidFill>
              <a:latin typeface="Arial"/>
              <a:ea typeface="Arial"/>
              <a:cs typeface="Arial"/>
              <a:sym typeface="Arial"/>
            </a:endParaRPr>
          </a:p>
          <a:p>
            <a:pPr indent="0" lvl="0" marL="0" marR="0" rtl="0" algn="l">
              <a:spcBef>
                <a:spcPts val="0"/>
              </a:spcBef>
              <a:spcAft>
                <a:spcPts val="0"/>
              </a:spcAft>
              <a:buClr>
                <a:schemeClr val="lt2"/>
              </a:buClr>
              <a:buSzPts val="3500"/>
              <a:buFont typeface="Arial"/>
              <a:buNone/>
            </a:pPr>
            <a:r>
              <a:rPr b="1" i="0" lang="en-US" sz="3500" u="none" cap="none" strike="noStrike">
                <a:solidFill>
                  <a:schemeClr val="lt2"/>
                </a:solidFill>
                <a:latin typeface="Arial"/>
                <a:ea typeface="Arial"/>
                <a:cs typeface="Arial"/>
                <a:sym typeface="Arial"/>
              </a:rPr>
              <a:t>Instructor/Faculty:</a:t>
            </a:r>
            <a:r>
              <a:rPr b="1" i="1" lang="en-US" sz="3500" u="none" cap="none" strike="noStrike">
                <a:solidFill>
                  <a:schemeClr val="lt2"/>
                </a:solidFill>
                <a:latin typeface="Arial"/>
                <a:ea typeface="Arial"/>
                <a:cs typeface="Arial"/>
                <a:sym typeface="Arial"/>
              </a:rPr>
              <a:t> </a:t>
            </a:r>
            <a:r>
              <a:rPr b="0" i="1" lang="en-US" sz="3500" u="none" cap="none" strike="noStrike">
                <a:solidFill>
                  <a:schemeClr val="lt2"/>
                </a:solidFill>
                <a:latin typeface="Arial"/>
                <a:ea typeface="Arial"/>
                <a:cs typeface="Arial"/>
                <a:sym typeface="Arial"/>
              </a:rPr>
              <a:t>Dr Massoud Sadjadi </a:t>
            </a:r>
            <a:r>
              <a:rPr b="0" i="0" lang="en-US" sz="3500" u="none" cap="none" strike="noStrike">
                <a:solidFill>
                  <a:schemeClr val="lt2"/>
                </a:solidFill>
                <a:latin typeface="Arial"/>
                <a:ea typeface="Arial"/>
                <a:cs typeface="Arial"/>
                <a:sym typeface="Arial"/>
              </a:rPr>
              <a:t>Florida International University</a:t>
            </a:r>
            <a:endParaRPr/>
          </a:p>
        </p:txBody>
      </p:sp>
      <p:sp>
        <p:nvSpPr>
          <p:cNvPr id="34" name="Google Shape;34;p1"/>
          <p:cNvSpPr txBox="1"/>
          <p:nvPr/>
        </p:nvSpPr>
        <p:spPr>
          <a:xfrm>
            <a:off x="5012059" y="40595913"/>
            <a:ext cx="25233384" cy="1441028"/>
          </a:xfrm>
          <a:prstGeom prst="rect">
            <a:avLst/>
          </a:prstGeom>
          <a:noFill/>
          <a:ln>
            <a:noFill/>
          </a:ln>
        </p:spPr>
        <p:txBody>
          <a:bodyPr anchorCtr="0" anchor="t" bIns="27725" lIns="55475" spcFirstLastPara="1" rIns="55475" wrap="square" tIns="27725">
            <a:spAutoFit/>
          </a:bodyPr>
          <a:lstStyle/>
          <a:p>
            <a:pPr indent="0" lvl="0" marL="0" marR="0" rtl="0" algn="l">
              <a:spcBef>
                <a:spcPts val="0"/>
              </a:spcBef>
              <a:spcAft>
                <a:spcPts val="0"/>
              </a:spcAft>
              <a:buClr>
                <a:srgbClr val="3333CC"/>
              </a:buClr>
              <a:buSzPts val="3000"/>
              <a:buFont typeface="Arial"/>
              <a:buNone/>
            </a:pPr>
            <a:r>
              <a:rPr b="0" i="0" lang="en-US" sz="3000" u="none" cap="none" strike="noStrike">
                <a:solidFill>
                  <a:schemeClr val="lt2"/>
                </a:solidFill>
                <a:latin typeface="Arial"/>
                <a:ea typeface="Arial"/>
                <a:cs typeface="Arial"/>
                <a:sym typeface="Arial"/>
              </a:rPr>
              <a:t>The material presented in this poster is based upon the work supported by XXXXX (</a:t>
            </a:r>
            <a:r>
              <a:rPr b="0" i="1" lang="en-US" sz="3000" u="none" cap="none" strike="noStrike">
                <a:solidFill>
                  <a:schemeClr val="lt2"/>
                </a:solidFill>
                <a:latin typeface="Arial"/>
                <a:ea typeface="Arial"/>
                <a:cs typeface="Arial"/>
                <a:sym typeface="Arial"/>
              </a:rPr>
              <a:t>name of the project sponsor: federal, state or local government, or corporate partners, where applicable</a:t>
            </a:r>
            <a:r>
              <a:rPr b="0" i="0" lang="en-US" sz="3000" u="none" cap="none" strike="noStrike">
                <a:solidFill>
                  <a:schemeClr val="lt2"/>
                </a:solidFill>
                <a:latin typeface="Arial"/>
                <a:ea typeface="Arial"/>
                <a:cs typeface="Arial"/>
                <a:sym typeface="Arial"/>
              </a:rPr>
              <a:t>). We/I thank XXXX for his/her/their assistance and mentorship that I/we received throughout the senior design project.</a:t>
            </a:r>
            <a:endParaRPr/>
          </a:p>
        </p:txBody>
      </p:sp>
      <p:sp>
        <p:nvSpPr>
          <p:cNvPr id="35" name="Google Shape;35;p1"/>
          <p:cNvSpPr txBox="1"/>
          <p:nvPr/>
        </p:nvSpPr>
        <p:spPr>
          <a:xfrm>
            <a:off x="4685252" y="39762838"/>
            <a:ext cx="6599183" cy="686976"/>
          </a:xfrm>
          <a:prstGeom prst="rect">
            <a:avLst/>
          </a:prstGeom>
          <a:noFill/>
          <a:ln>
            <a:noFill/>
          </a:ln>
        </p:spPr>
        <p:txBody>
          <a:bodyPr anchorCtr="0" anchor="t" bIns="27725" lIns="55475" spcFirstLastPara="1" rIns="55475" wrap="square" tIns="27725">
            <a:spAutoFit/>
          </a:bodyPr>
          <a:lstStyle/>
          <a:p>
            <a:pPr indent="0" lvl="0" marL="0" marR="0" rtl="0" algn="ctr">
              <a:spcBef>
                <a:spcPts val="0"/>
              </a:spcBef>
              <a:spcAft>
                <a:spcPts val="0"/>
              </a:spcAft>
              <a:buNone/>
            </a:pPr>
            <a:r>
              <a:rPr b="1" i="0" lang="en-US" sz="4100" u="none" cap="none" strike="noStrike">
                <a:solidFill>
                  <a:srgbClr val="00FFFF"/>
                </a:solidFill>
                <a:latin typeface="Arial"/>
                <a:ea typeface="Arial"/>
                <a:cs typeface="Arial"/>
                <a:sym typeface="Arial"/>
              </a:rPr>
              <a:t>ACKNOWLEDGEMENT</a:t>
            </a:r>
            <a:endParaRPr/>
          </a:p>
        </p:txBody>
      </p:sp>
      <p:sp>
        <p:nvSpPr>
          <p:cNvPr id="36" name="Google Shape;36;p1"/>
          <p:cNvSpPr txBox="1"/>
          <p:nvPr/>
        </p:nvSpPr>
        <p:spPr>
          <a:xfrm>
            <a:off x="5281568" y="8782649"/>
            <a:ext cx="5406553" cy="686976"/>
          </a:xfrm>
          <a:prstGeom prst="rect">
            <a:avLst/>
          </a:prstGeom>
          <a:noFill/>
          <a:ln>
            <a:noFill/>
          </a:ln>
        </p:spPr>
        <p:txBody>
          <a:bodyPr anchorCtr="0" anchor="t" bIns="27725" lIns="55475" spcFirstLastPara="1" rIns="55475" wrap="square" tIns="27725">
            <a:spAutoFit/>
          </a:bodyPr>
          <a:lstStyle/>
          <a:p>
            <a:pPr indent="0" lvl="0" marL="0" marR="0" rtl="0" algn="ctr">
              <a:spcBef>
                <a:spcPts val="0"/>
              </a:spcBef>
              <a:spcAft>
                <a:spcPts val="0"/>
              </a:spcAft>
              <a:buNone/>
            </a:pPr>
            <a:r>
              <a:rPr b="1" i="0" lang="en-US" sz="4100" u="none" cap="none" strike="noStrike">
                <a:solidFill>
                  <a:schemeClr val="lt2"/>
                </a:solidFill>
                <a:latin typeface="Arial"/>
                <a:ea typeface="Arial"/>
                <a:cs typeface="Arial"/>
                <a:sym typeface="Arial"/>
              </a:rPr>
              <a:t>PROBLEM</a:t>
            </a:r>
            <a:endParaRPr/>
          </a:p>
        </p:txBody>
      </p:sp>
      <p:sp>
        <p:nvSpPr>
          <p:cNvPr id="37" name="Google Shape;37;p1"/>
          <p:cNvSpPr txBox="1"/>
          <p:nvPr/>
        </p:nvSpPr>
        <p:spPr>
          <a:xfrm>
            <a:off x="15684655" y="8776695"/>
            <a:ext cx="5406553" cy="686976"/>
          </a:xfrm>
          <a:prstGeom prst="rect">
            <a:avLst/>
          </a:prstGeom>
          <a:noFill/>
          <a:ln>
            <a:noFill/>
          </a:ln>
        </p:spPr>
        <p:txBody>
          <a:bodyPr anchorCtr="0" anchor="t" bIns="27725" lIns="55475" spcFirstLastPara="1" rIns="55475" wrap="square" tIns="27725">
            <a:spAutoFit/>
          </a:bodyPr>
          <a:lstStyle/>
          <a:p>
            <a:pPr indent="0" lvl="0" marL="0" marR="0" rtl="0" algn="ctr">
              <a:spcBef>
                <a:spcPts val="0"/>
              </a:spcBef>
              <a:spcAft>
                <a:spcPts val="0"/>
              </a:spcAft>
              <a:buNone/>
            </a:pPr>
            <a:r>
              <a:rPr b="1" i="0" lang="en-US" sz="4100" u="none" cap="none" strike="noStrike">
                <a:solidFill>
                  <a:schemeClr val="lt2"/>
                </a:solidFill>
                <a:latin typeface="Arial"/>
                <a:ea typeface="Arial"/>
                <a:cs typeface="Arial"/>
                <a:sym typeface="Arial"/>
              </a:rPr>
              <a:t>CURRENT SYSTEM</a:t>
            </a:r>
            <a:endParaRPr/>
          </a:p>
        </p:txBody>
      </p:sp>
      <p:sp>
        <p:nvSpPr>
          <p:cNvPr id="38" name="Google Shape;38;p1"/>
          <p:cNvSpPr txBox="1"/>
          <p:nvPr/>
        </p:nvSpPr>
        <p:spPr>
          <a:xfrm>
            <a:off x="26112744" y="8812197"/>
            <a:ext cx="5406553" cy="686976"/>
          </a:xfrm>
          <a:prstGeom prst="rect">
            <a:avLst/>
          </a:prstGeom>
          <a:noFill/>
          <a:ln>
            <a:noFill/>
          </a:ln>
        </p:spPr>
        <p:txBody>
          <a:bodyPr anchorCtr="0" anchor="t" bIns="27725" lIns="55475" spcFirstLastPara="1" rIns="55475" wrap="square" tIns="27725">
            <a:spAutoFit/>
          </a:bodyPr>
          <a:lstStyle/>
          <a:p>
            <a:pPr indent="0" lvl="0" marL="0" marR="0" rtl="0" algn="ctr">
              <a:spcBef>
                <a:spcPts val="0"/>
              </a:spcBef>
              <a:spcAft>
                <a:spcPts val="0"/>
              </a:spcAft>
              <a:buNone/>
            </a:pPr>
            <a:r>
              <a:rPr b="1" i="0" lang="en-US" sz="4100" u="none" cap="none" strike="noStrike">
                <a:solidFill>
                  <a:schemeClr val="lt2"/>
                </a:solidFill>
                <a:latin typeface="Arial"/>
                <a:ea typeface="Arial"/>
                <a:cs typeface="Arial"/>
                <a:sym typeface="Arial"/>
              </a:rPr>
              <a:t>REQUIREMENTS</a:t>
            </a:r>
            <a:endParaRPr/>
          </a:p>
        </p:txBody>
      </p:sp>
      <p:sp>
        <p:nvSpPr>
          <p:cNvPr id="39" name="Google Shape;39;p1"/>
          <p:cNvSpPr txBox="1"/>
          <p:nvPr/>
        </p:nvSpPr>
        <p:spPr>
          <a:xfrm>
            <a:off x="5281566" y="17022569"/>
            <a:ext cx="5406553" cy="686976"/>
          </a:xfrm>
          <a:prstGeom prst="rect">
            <a:avLst/>
          </a:prstGeom>
          <a:noFill/>
          <a:ln>
            <a:noFill/>
          </a:ln>
        </p:spPr>
        <p:txBody>
          <a:bodyPr anchorCtr="0" anchor="t" bIns="27725" lIns="55475" spcFirstLastPara="1" rIns="55475" wrap="square" tIns="27725">
            <a:spAutoFit/>
          </a:bodyPr>
          <a:lstStyle/>
          <a:p>
            <a:pPr indent="0" lvl="0" marL="0" marR="0" rtl="0" algn="ctr">
              <a:spcBef>
                <a:spcPts val="0"/>
              </a:spcBef>
              <a:spcAft>
                <a:spcPts val="0"/>
              </a:spcAft>
              <a:buNone/>
            </a:pPr>
            <a:r>
              <a:rPr b="1" i="0" lang="en-US" sz="4100" u="none" cap="none" strike="noStrike">
                <a:solidFill>
                  <a:schemeClr val="lt2"/>
                </a:solidFill>
                <a:latin typeface="Arial"/>
                <a:ea typeface="Arial"/>
                <a:cs typeface="Arial"/>
                <a:sym typeface="Arial"/>
              </a:rPr>
              <a:t>SYSTEM DESIGN</a:t>
            </a:r>
            <a:endParaRPr/>
          </a:p>
        </p:txBody>
      </p:sp>
      <p:sp>
        <p:nvSpPr>
          <p:cNvPr id="40" name="Google Shape;40;p1"/>
          <p:cNvSpPr txBox="1"/>
          <p:nvPr/>
        </p:nvSpPr>
        <p:spPr>
          <a:xfrm>
            <a:off x="15691052" y="17022569"/>
            <a:ext cx="5406553" cy="686976"/>
          </a:xfrm>
          <a:prstGeom prst="rect">
            <a:avLst/>
          </a:prstGeom>
          <a:noFill/>
          <a:ln>
            <a:noFill/>
          </a:ln>
        </p:spPr>
        <p:txBody>
          <a:bodyPr anchorCtr="0" anchor="t" bIns="27725" lIns="55475" spcFirstLastPara="1" rIns="55475" wrap="square" tIns="27725">
            <a:spAutoFit/>
          </a:bodyPr>
          <a:lstStyle/>
          <a:p>
            <a:pPr indent="0" lvl="0" marL="0" marR="0" rtl="0" algn="ctr">
              <a:spcBef>
                <a:spcPts val="0"/>
              </a:spcBef>
              <a:spcAft>
                <a:spcPts val="0"/>
              </a:spcAft>
              <a:buNone/>
            </a:pPr>
            <a:r>
              <a:rPr b="1" i="0" lang="en-US" sz="4100" u="none" cap="none" strike="noStrike">
                <a:solidFill>
                  <a:schemeClr val="lt2"/>
                </a:solidFill>
                <a:latin typeface="Arial"/>
                <a:ea typeface="Arial"/>
                <a:cs typeface="Arial"/>
                <a:sym typeface="Arial"/>
              </a:rPr>
              <a:t>OBJECT DESIGN</a:t>
            </a:r>
            <a:endParaRPr/>
          </a:p>
        </p:txBody>
      </p:sp>
      <p:sp>
        <p:nvSpPr>
          <p:cNvPr id="41" name="Google Shape;41;p1"/>
          <p:cNvSpPr txBox="1"/>
          <p:nvPr/>
        </p:nvSpPr>
        <p:spPr>
          <a:xfrm>
            <a:off x="26016663" y="17022569"/>
            <a:ext cx="5406553" cy="686976"/>
          </a:xfrm>
          <a:prstGeom prst="rect">
            <a:avLst/>
          </a:prstGeom>
          <a:noFill/>
          <a:ln>
            <a:noFill/>
          </a:ln>
        </p:spPr>
        <p:txBody>
          <a:bodyPr anchorCtr="0" anchor="t" bIns="27725" lIns="55475" spcFirstLastPara="1" rIns="55475" wrap="square" tIns="27725">
            <a:spAutoFit/>
          </a:bodyPr>
          <a:lstStyle/>
          <a:p>
            <a:pPr indent="0" lvl="0" marL="0" marR="0" rtl="0" algn="ctr">
              <a:spcBef>
                <a:spcPts val="0"/>
              </a:spcBef>
              <a:spcAft>
                <a:spcPts val="0"/>
              </a:spcAft>
              <a:buNone/>
            </a:pPr>
            <a:r>
              <a:rPr b="1" i="0" lang="en-US" sz="4100" u="none" cap="none" strike="noStrike">
                <a:solidFill>
                  <a:schemeClr val="lt2"/>
                </a:solidFill>
                <a:latin typeface="Arial"/>
                <a:ea typeface="Arial"/>
                <a:cs typeface="Arial"/>
                <a:sym typeface="Arial"/>
              </a:rPr>
              <a:t>IMPLEMENTATION</a:t>
            </a:r>
            <a:endParaRPr/>
          </a:p>
        </p:txBody>
      </p:sp>
      <p:sp>
        <p:nvSpPr>
          <p:cNvPr id="42" name="Google Shape;42;p1"/>
          <p:cNvSpPr txBox="1"/>
          <p:nvPr/>
        </p:nvSpPr>
        <p:spPr>
          <a:xfrm>
            <a:off x="5281566" y="27470078"/>
            <a:ext cx="5406553" cy="686976"/>
          </a:xfrm>
          <a:prstGeom prst="rect">
            <a:avLst/>
          </a:prstGeom>
          <a:noFill/>
          <a:ln>
            <a:noFill/>
          </a:ln>
        </p:spPr>
        <p:txBody>
          <a:bodyPr anchorCtr="0" anchor="t" bIns="27725" lIns="55475" spcFirstLastPara="1" rIns="55475" wrap="square" tIns="27725">
            <a:spAutoFit/>
          </a:bodyPr>
          <a:lstStyle/>
          <a:p>
            <a:pPr indent="0" lvl="0" marL="0" marR="0" rtl="0" algn="ctr">
              <a:spcBef>
                <a:spcPts val="0"/>
              </a:spcBef>
              <a:spcAft>
                <a:spcPts val="0"/>
              </a:spcAft>
              <a:buNone/>
            </a:pPr>
            <a:r>
              <a:rPr b="1" i="0" lang="en-US" sz="4100" u="none" cap="none" strike="noStrike">
                <a:solidFill>
                  <a:schemeClr val="lt2"/>
                </a:solidFill>
                <a:latin typeface="Arial"/>
                <a:ea typeface="Arial"/>
                <a:cs typeface="Arial"/>
                <a:sym typeface="Arial"/>
              </a:rPr>
              <a:t>VERIFICATION</a:t>
            </a:r>
            <a:endParaRPr/>
          </a:p>
        </p:txBody>
      </p:sp>
      <p:sp>
        <p:nvSpPr>
          <p:cNvPr id="43" name="Google Shape;43;p1"/>
          <p:cNvSpPr txBox="1"/>
          <p:nvPr/>
        </p:nvSpPr>
        <p:spPr>
          <a:xfrm>
            <a:off x="15684655" y="30872263"/>
            <a:ext cx="5406553" cy="686976"/>
          </a:xfrm>
          <a:prstGeom prst="rect">
            <a:avLst/>
          </a:prstGeom>
          <a:noFill/>
          <a:ln>
            <a:noFill/>
          </a:ln>
        </p:spPr>
        <p:txBody>
          <a:bodyPr anchorCtr="0" anchor="t" bIns="27725" lIns="55475" spcFirstLastPara="1" rIns="55475" wrap="square" tIns="27725">
            <a:spAutoFit/>
          </a:bodyPr>
          <a:lstStyle/>
          <a:p>
            <a:pPr indent="0" lvl="0" marL="0" marR="0" rtl="0" algn="ctr">
              <a:spcBef>
                <a:spcPts val="0"/>
              </a:spcBef>
              <a:spcAft>
                <a:spcPts val="0"/>
              </a:spcAft>
              <a:buNone/>
            </a:pPr>
            <a:r>
              <a:rPr b="1" i="0" lang="en-US" sz="4100" u="none" cap="none" strike="noStrike">
                <a:solidFill>
                  <a:schemeClr val="lt2"/>
                </a:solidFill>
                <a:latin typeface="Arial"/>
                <a:ea typeface="Arial"/>
                <a:cs typeface="Arial"/>
                <a:sym typeface="Arial"/>
              </a:rPr>
              <a:t>SUMMARY</a:t>
            </a:r>
            <a:endParaRPr/>
          </a:p>
        </p:txBody>
      </p:sp>
      <p:sp>
        <p:nvSpPr>
          <p:cNvPr id="44" name="Google Shape;44;p1"/>
          <p:cNvSpPr txBox="1"/>
          <p:nvPr/>
        </p:nvSpPr>
        <p:spPr>
          <a:xfrm>
            <a:off x="26047595" y="27474681"/>
            <a:ext cx="5406553" cy="686976"/>
          </a:xfrm>
          <a:prstGeom prst="rect">
            <a:avLst/>
          </a:prstGeom>
          <a:noFill/>
          <a:ln>
            <a:noFill/>
          </a:ln>
        </p:spPr>
        <p:txBody>
          <a:bodyPr anchorCtr="0" anchor="t" bIns="27725" lIns="55475" spcFirstLastPara="1" rIns="55475" wrap="square" tIns="27725">
            <a:spAutoFit/>
          </a:bodyPr>
          <a:lstStyle/>
          <a:p>
            <a:pPr indent="0" lvl="0" marL="0" marR="0" rtl="0" algn="ctr">
              <a:spcBef>
                <a:spcPts val="0"/>
              </a:spcBef>
              <a:spcAft>
                <a:spcPts val="0"/>
              </a:spcAft>
              <a:buNone/>
            </a:pPr>
            <a:r>
              <a:rPr b="1" i="0" lang="en-US" sz="4100" u="none" cap="none" strike="noStrike">
                <a:solidFill>
                  <a:schemeClr val="lt2"/>
                </a:solidFill>
                <a:latin typeface="Arial"/>
                <a:ea typeface="Arial"/>
                <a:cs typeface="Arial"/>
                <a:sym typeface="Arial"/>
              </a:rPr>
              <a:t>SCREEN SHOTS</a:t>
            </a:r>
            <a:endParaRPr/>
          </a:p>
        </p:txBody>
      </p:sp>
      <p:pic>
        <p:nvPicPr>
          <p:cNvPr id="45" name="Google Shape;45;p1"/>
          <p:cNvPicPr preferRelativeResize="0"/>
          <p:nvPr/>
        </p:nvPicPr>
        <p:blipFill rotWithShape="1">
          <a:blip r:embed="rId3">
            <a:alphaModFix/>
          </a:blip>
          <a:srcRect b="0" l="0" r="0" t="0"/>
          <a:stretch/>
        </p:blipFill>
        <p:spPr>
          <a:xfrm>
            <a:off x="0" y="3215531"/>
            <a:ext cx="3968278" cy="1368011"/>
          </a:xfrm>
          <a:prstGeom prst="rect">
            <a:avLst/>
          </a:prstGeom>
          <a:noFill/>
          <a:ln>
            <a:noFill/>
          </a:ln>
        </p:spPr>
      </p:pic>
      <p:pic>
        <p:nvPicPr>
          <p:cNvPr descr="Diagram&#10;&#10;Description automatically generated" id="46" name="Google Shape;46;p1"/>
          <p:cNvPicPr preferRelativeResize="0"/>
          <p:nvPr/>
        </p:nvPicPr>
        <p:blipFill rotWithShape="1">
          <a:blip r:embed="rId4">
            <a:alphaModFix/>
          </a:blip>
          <a:srcRect b="0" l="0" r="0" t="0"/>
          <a:stretch/>
        </p:blipFill>
        <p:spPr>
          <a:xfrm>
            <a:off x="4730174" y="19358777"/>
            <a:ext cx="9528406" cy="5345834"/>
          </a:xfrm>
          <a:prstGeom prst="rect">
            <a:avLst/>
          </a:prstGeom>
          <a:noFill/>
          <a:ln>
            <a:noFill/>
          </a:ln>
        </p:spPr>
      </p:pic>
      <p:pic>
        <p:nvPicPr>
          <p:cNvPr descr="Diagram&#10;&#10;Description automatically generated" id="47" name="Google Shape;47;p1"/>
          <p:cNvPicPr preferRelativeResize="0"/>
          <p:nvPr/>
        </p:nvPicPr>
        <p:blipFill rotWithShape="1">
          <a:blip r:embed="rId5">
            <a:alphaModFix/>
          </a:blip>
          <a:srcRect b="0" l="0" r="0" t="0"/>
          <a:stretch/>
        </p:blipFill>
        <p:spPr>
          <a:xfrm>
            <a:off x="14568769" y="24754264"/>
            <a:ext cx="8139147" cy="5423363"/>
          </a:xfrm>
          <a:prstGeom prst="rect">
            <a:avLst/>
          </a:prstGeom>
          <a:noFill/>
          <a:ln>
            <a:noFill/>
          </a:ln>
        </p:spPr>
      </p:pic>
      <p:sp>
        <p:nvSpPr>
          <p:cNvPr id="48" name="Google Shape;48;p1"/>
          <p:cNvSpPr txBox="1"/>
          <p:nvPr/>
        </p:nvSpPr>
        <p:spPr>
          <a:xfrm>
            <a:off x="23853350" y="18018925"/>
            <a:ext cx="4169100" cy="3256800"/>
          </a:xfrm>
          <a:prstGeom prst="rect">
            <a:avLst/>
          </a:prstGeom>
          <a:noFill/>
          <a:ln>
            <a:noFill/>
          </a:ln>
        </p:spPr>
        <p:txBody>
          <a:bodyPr anchorCtr="0" anchor="t" bIns="45700" lIns="91425" spcFirstLastPara="1" rIns="91425" wrap="square" tIns="45700">
            <a:spAutoFit/>
          </a:bodyPr>
          <a:lstStyle/>
          <a:p>
            <a:pPr indent="-285750" lvl="0" marL="285750" marR="0" rtl="0" algn="l">
              <a:spcBef>
                <a:spcPts val="0"/>
              </a:spcBef>
              <a:spcAft>
                <a:spcPts val="0"/>
              </a:spcAft>
              <a:buClr>
                <a:schemeClr val="lt2"/>
              </a:buClr>
              <a:buSzPts val="3200"/>
              <a:buFont typeface="Arial"/>
              <a:buChar char="•"/>
            </a:pPr>
            <a:r>
              <a:rPr b="1" i="0" lang="en-US" sz="3200" u="none" cap="none" strike="noStrike">
                <a:solidFill>
                  <a:schemeClr val="lt2"/>
                </a:solidFill>
                <a:latin typeface="Arial"/>
                <a:ea typeface="Arial"/>
                <a:cs typeface="Arial"/>
                <a:sym typeface="Arial"/>
              </a:rPr>
              <a:t>PHP</a:t>
            </a:r>
            <a:endParaRPr/>
          </a:p>
          <a:p>
            <a:pPr indent="-285750" lvl="0" marL="285750" marR="0" rtl="0" algn="l">
              <a:spcBef>
                <a:spcPts val="1600"/>
              </a:spcBef>
              <a:spcAft>
                <a:spcPts val="0"/>
              </a:spcAft>
              <a:buClr>
                <a:schemeClr val="lt2"/>
              </a:buClr>
              <a:buSzPts val="3200"/>
              <a:buFont typeface="Arial"/>
              <a:buChar char="•"/>
            </a:pPr>
            <a:r>
              <a:rPr b="1" i="0" lang="en-US" sz="3200" u="none" cap="none" strike="noStrike">
                <a:solidFill>
                  <a:schemeClr val="lt2"/>
                </a:solidFill>
                <a:latin typeface="Arial"/>
                <a:ea typeface="Arial"/>
                <a:cs typeface="Arial"/>
                <a:sym typeface="Arial"/>
              </a:rPr>
              <a:t>Laravel</a:t>
            </a:r>
            <a:endParaRPr/>
          </a:p>
          <a:p>
            <a:pPr indent="-285750" lvl="0" marL="285750" marR="0" rtl="0" algn="l">
              <a:spcBef>
                <a:spcPts val="1600"/>
              </a:spcBef>
              <a:spcAft>
                <a:spcPts val="0"/>
              </a:spcAft>
              <a:buClr>
                <a:schemeClr val="lt2"/>
              </a:buClr>
              <a:buSzPts val="3200"/>
              <a:buFont typeface="Arial"/>
              <a:buChar char="•"/>
            </a:pPr>
            <a:r>
              <a:rPr b="1" i="0" lang="en-US" sz="3200" u="none" cap="none" strike="noStrike">
                <a:solidFill>
                  <a:schemeClr val="lt2"/>
                </a:solidFill>
                <a:latin typeface="Arial"/>
                <a:ea typeface="Arial"/>
                <a:cs typeface="Arial"/>
                <a:sym typeface="Arial"/>
              </a:rPr>
              <a:t>Docker</a:t>
            </a:r>
            <a:endParaRPr/>
          </a:p>
          <a:p>
            <a:pPr indent="-285750" lvl="0" marL="285750" marR="0" rtl="0" algn="l">
              <a:spcBef>
                <a:spcPts val="1600"/>
              </a:spcBef>
              <a:spcAft>
                <a:spcPts val="0"/>
              </a:spcAft>
              <a:buClr>
                <a:schemeClr val="lt2"/>
              </a:buClr>
              <a:buSzPts val="3200"/>
              <a:buFont typeface="Arial"/>
              <a:buChar char="•"/>
            </a:pPr>
            <a:r>
              <a:rPr b="1" i="0" lang="en-US" sz="3200" u="none" cap="none" strike="noStrike">
                <a:solidFill>
                  <a:schemeClr val="lt2"/>
                </a:solidFill>
                <a:latin typeface="Arial"/>
                <a:ea typeface="Arial"/>
                <a:cs typeface="Arial"/>
                <a:sym typeface="Arial"/>
              </a:rPr>
              <a:t>SQL Server 201</a:t>
            </a:r>
            <a:r>
              <a:rPr b="1" lang="en-US" sz="3200">
                <a:solidFill>
                  <a:schemeClr val="lt2"/>
                </a:solidFill>
              </a:rPr>
              <a:t>9</a:t>
            </a:r>
            <a:endParaRPr b="1" sz="3200">
              <a:solidFill>
                <a:schemeClr val="lt2"/>
              </a:solidFill>
            </a:endParaRPr>
          </a:p>
          <a:p>
            <a:pPr indent="0" lvl="0" marL="0" marR="0" rtl="0" algn="l">
              <a:spcBef>
                <a:spcPts val="1600"/>
              </a:spcBef>
              <a:spcAft>
                <a:spcPts val="0"/>
              </a:spcAft>
              <a:buNone/>
            </a:pPr>
            <a:r>
              <a:rPr b="1" i="0" lang="en-US" sz="3200" u="none" cap="none" strike="noStrike">
                <a:solidFill>
                  <a:schemeClr val="lt2"/>
                </a:solidFill>
                <a:latin typeface="Arial"/>
                <a:ea typeface="Arial"/>
                <a:cs typeface="Arial"/>
                <a:sym typeface="Arial"/>
              </a:rPr>
              <a:t> </a:t>
            </a:r>
            <a:endParaRPr/>
          </a:p>
        </p:txBody>
      </p:sp>
      <p:pic>
        <p:nvPicPr>
          <p:cNvPr descr="Logo&#10;&#10;Description automatically generated" id="49" name="Google Shape;49;p1"/>
          <p:cNvPicPr preferRelativeResize="0"/>
          <p:nvPr/>
        </p:nvPicPr>
        <p:blipFill rotWithShape="1">
          <a:blip r:embed="rId6">
            <a:alphaModFix/>
          </a:blip>
          <a:srcRect b="0" l="0" r="0" t="0"/>
          <a:stretch/>
        </p:blipFill>
        <p:spPr>
          <a:xfrm>
            <a:off x="26587725" y="23360931"/>
            <a:ext cx="3027531" cy="2445313"/>
          </a:xfrm>
          <a:prstGeom prst="rect">
            <a:avLst/>
          </a:prstGeom>
          <a:noFill/>
          <a:ln>
            <a:noFill/>
          </a:ln>
        </p:spPr>
      </p:pic>
      <p:pic>
        <p:nvPicPr>
          <p:cNvPr descr="A picture containing pinwheel, outdoor object, aircraft&#10;&#10;Description automatically generated" id="50" name="Google Shape;50;p1"/>
          <p:cNvPicPr preferRelativeResize="0"/>
          <p:nvPr/>
        </p:nvPicPr>
        <p:blipFill rotWithShape="1">
          <a:blip r:embed="rId7">
            <a:alphaModFix/>
          </a:blip>
          <a:srcRect b="0" l="0" r="0" t="0"/>
          <a:stretch/>
        </p:blipFill>
        <p:spPr>
          <a:xfrm>
            <a:off x="30085069" y="22964866"/>
            <a:ext cx="2465747" cy="2465747"/>
          </a:xfrm>
          <a:prstGeom prst="rect">
            <a:avLst/>
          </a:prstGeom>
          <a:noFill/>
          <a:ln>
            <a:noFill/>
          </a:ln>
        </p:spPr>
      </p:pic>
      <p:pic>
        <p:nvPicPr>
          <p:cNvPr id="51" name="Google Shape;51;p1"/>
          <p:cNvPicPr preferRelativeResize="0"/>
          <p:nvPr/>
        </p:nvPicPr>
        <p:blipFill rotWithShape="1">
          <a:blip r:embed="rId8">
            <a:alphaModFix/>
          </a:blip>
          <a:srcRect b="0" l="0" r="0" t="0"/>
          <a:stretch/>
        </p:blipFill>
        <p:spPr>
          <a:xfrm>
            <a:off x="26161877" y="20743358"/>
            <a:ext cx="3732873" cy="2719378"/>
          </a:xfrm>
          <a:prstGeom prst="rect">
            <a:avLst/>
          </a:prstGeom>
          <a:noFill/>
          <a:ln>
            <a:noFill/>
          </a:ln>
        </p:spPr>
      </p:pic>
      <p:pic>
        <p:nvPicPr>
          <p:cNvPr descr="A picture containing logo&#10;&#10;Description automatically generated" id="52" name="Google Shape;52;p1"/>
          <p:cNvPicPr preferRelativeResize="0"/>
          <p:nvPr/>
        </p:nvPicPr>
        <p:blipFill rotWithShape="1">
          <a:blip r:embed="rId9">
            <a:alphaModFix/>
          </a:blip>
          <a:srcRect b="0" l="0" r="0" t="0"/>
          <a:stretch/>
        </p:blipFill>
        <p:spPr>
          <a:xfrm>
            <a:off x="23406134" y="23109909"/>
            <a:ext cx="3073435" cy="3073435"/>
          </a:xfrm>
          <a:prstGeom prst="rect">
            <a:avLst/>
          </a:prstGeom>
          <a:noFill/>
          <a:ln>
            <a:noFill/>
          </a:ln>
        </p:spPr>
      </p:pic>
      <p:pic>
        <p:nvPicPr>
          <p:cNvPr id="53" name="Google Shape;53;p1"/>
          <p:cNvPicPr preferRelativeResize="0"/>
          <p:nvPr/>
        </p:nvPicPr>
        <p:blipFill rotWithShape="1">
          <a:blip r:embed="rId10">
            <a:alphaModFix/>
          </a:blip>
          <a:srcRect b="0" l="0" r="0" t="0"/>
          <a:stretch/>
        </p:blipFill>
        <p:spPr>
          <a:xfrm>
            <a:off x="23853348" y="21123452"/>
            <a:ext cx="2004799" cy="2004799"/>
          </a:xfrm>
          <a:prstGeom prst="rect">
            <a:avLst/>
          </a:prstGeom>
          <a:noFill/>
          <a:ln>
            <a:noFill/>
          </a:ln>
        </p:spPr>
      </p:pic>
      <p:pic>
        <p:nvPicPr>
          <p:cNvPr id="54" name="Google Shape;54;p1"/>
          <p:cNvPicPr preferRelativeResize="0"/>
          <p:nvPr/>
        </p:nvPicPr>
        <p:blipFill rotWithShape="1">
          <a:blip r:embed="rId11">
            <a:alphaModFix/>
          </a:blip>
          <a:srcRect b="0" l="0" r="0" t="0"/>
          <a:stretch/>
        </p:blipFill>
        <p:spPr>
          <a:xfrm>
            <a:off x="30013209" y="21318936"/>
            <a:ext cx="2643681" cy="1425514"/>
          </a:xfrm>
          <a:prstGeom prst="rect">
            <a:avLst/>
          </a:prstGeom>
          <a:noFill/>
          <a:ln>
            <a:noFill/>
          </a:ln>
        </p:spPr>
      </p:pic>
      <p:pic>
        <p:nvPicPr>
          <p:cNvPr id="55" name="Google Shape;55;p1"/>
          <p:cNvPicPr preferRelativeResize="0"/>
          <p:nvPr/>
        </p:nvPicPr>
        <p:blipFill rotWithShape="1">
          <a:blip r:embed="rId12">
            <a:alphaModFix/>
          </a:blip>
          <a:srcRect b="0" l="0" r="0" t="0"/>
          <a:stretch/>
        </p:blipFill>
        <p:spPr>
          <a:xfrm>
            <a:off x="22960717" y="28367050"/>
            <a:ext cx="9590100" cy="5184648"/>
          </a:xfrm>
          <a:prstGeom prst="rect">
            <a:avLst/>
          </a:prstGeom>
          <a:noFill/>
          <a:ln>
            <a:noFill/>
          </a:ln>
        </p:spPr>
      </p:pic>
      <p:pic>
        <p:nvPicPr>
          <p:cNvPr descr="Graphical user interface, application&#10;&#10;Description automatically generated" id="56" name="Google Shape;56;p1"/>
          <p:cNvPicPr preferRelativeResize="0"/>
          <p:nvPr/>
        </p:nvPicPr>
        <p:blipFill rotWithShape="1">
          <a:blip r:embed="rId13">
            <a:alphaModFix/>
          </a:blip>
          <a:srcRect b="0" l="0" r="0" t="0"/>
          <a:stretch/>
        </p:blipFill>
        <p:spPr>
          <a:xfrm>
            <a:off x="22941020" y="34181250"/>
            <a:ext cx="9629492" cy="5126408"/>
          </a:xfrm>
          <a:prstGeom prst="rect">
            <a:avLst/>
          </a:prstGeom>
          <a:noFill/>
          <a:ln>
            <a:noFill/>
          </a:ln>
        </p:spPr>
      </p:pic>
      <p:sp>
        <p:nvSpPr>
          <p:cNvPr id="57" name="Google Shape;57;p1"/>
          <p:cNvSpPr txBox="1"/>
          <p:nvPr/>
        </p:nvSpPr>
        <p:spPr>
          <a:xfrm>
            <a:off x="5281568" y="9887330"/>
            <a:ext cx="8258700" cy="6494085"/>
          </a:xfrm>
          <a:prstGeom prst="rect">
            <a:avLst/>
          </a:prstGeom>
          <a:noFill/>
          <a:ln>
            <a:noFill/>
          </a:ln>
        </p:spPr>
        <p:txBody>
          <a:bodyPr anchorCtr="0" anchor="t" bIns="45700" lIns="91425" spcFirstLastPara="1" rIns="91425" wrap="square" tIns="45700">
            <a:spAutoFit/>
          </a:bodyPr>
          <a:lstStyle/>
          <a:p>
            <a:pPr indent="-285750" lvl="0" marL="285750" marR="0" rtl="0" algn="l">
              <a:spcBef>
                <a:spcPts val="0"/>
              </a:spcBef>
              <a:spcAft>
                <a:spcPts val="0"/>
              </a:spcAft>
              <a:buClr>
                <a:schemeClr val="lt2"/>
              </a:buClr>
              <a:buSzPts val="3200"/>
              <a:buFont typeface="Arial"/>
              <a:buChar char="•"/>
            </a:pPr>
            <a:r>
              <a:rPr b="1" i="0" lang="en-US" sz="3200" u="none" cap="none" strike="noStrike">
                <a:solidFill>
                  <a:schemeClr val="lt2"/>
                </a:solidFill>
                <a:latin typeface="Arial"/>
                <a:ea typeface="Arial"/>
                <a:cs typeface="Arial"/>
                <a:sym typeface="Arial"/>
              </a:rPr>
              <a:t>One problem that can occur to a user  when registering to the dashboard for the first time is that they can feel lost when surfing around the site.</a:t>
            </a:r>
            <a:endParaRPr/>
          </a:p>
          <a:p>
            <a:pPr indent="-285750" lvl="0" marL="285750" marR="0" rtl="0" algn="l">
              <a:spcBef>
                <a:spcPts val="1600"/>
              </a:spcBef>
              <a:spcAft>
                <a:spcPts val="0"/>
              </a:spcAft>
              <a:buClr>
                <a:schemeClr val="lt2"/>
              </a:buClr>
              <a:buSzPts val="3200"/>
              <a:buFont typeface="Arial"/>
              <a:buChar char="•"/>
            </a:pPr>
            <a:r>
              <a:rPr b="1" i="0" lang="en-US" sz="3200" u="none" cap="none" strike="noStrike">
                <a:solidFill>
                  <a:schemeClr val="lt2"/>
                </a:solidFill>
                <a:latin typeface="Arial"/>
                <a:ea typeface="Arial"/>
                <a:cs typeface="Arial"/>
                <a:sym typeface="Arial"/>
              </a:rPr>
              <a:t>Some user might not know the story and usefulness of the solution that SkillCourt provides to players and coaches.</a:t>
            </a:r>
            <a:endParaRPr/>
          </a:p>
          <a:p>
            <a:pPr indent="-285750" lvl="0" marL="285750" marR="0" rtl="0" algn="l">
              <a:spcBef>
                <a:spcPts val="1600"/>
              </a:spcBef>
              <a:spcAft>
                <a:spcPts val="0"/>
              </a:spcAft>
              <a:buClr>
                <a:schemeClr val="lt2"/>
              </a:buClr>
              <a:buSzPts val="3200"/>
              <a:buFont typeface="Arial"/>
              <a:buChar char="•"/>
            </a:pPr>
            <a:r>
              <a:rPr b="1" i="0" lang="en-US" sz="3200" u="none" cap="none" strike="noStrike">
                <a:solidFill>
                  <a:schemeClr val="lt2"/>
                </a:solidFill>
                <a:latin typeface="Arial"/>
                <a:ea typeface="Arial"/>
                <a:cs typeface="Arial"/>
                <a:sym typeface="Arial"/>
              </a:rPr>
              <a:t>Currently there's no implementation that the user has the option(a web page) if they want to refer to something, like a tutorial page.</a:t>
            </a:r>
            <a:endParaRPr/>
          </a:p>
        </p:txBody>
      </p:sp>
      <p:sp>
        <p:nvSpPr>
          <p:cNvPr id="58" name="Google Shape;58;p1"/>
          <p:cNvSpPr txBox="1"/>
          <p:nvPr/>
        </p:nvSpPr>
        <p:spPr>
          <a:xfrm>
            <a:off x="14258580" y="9873830"/>
            <a:ext cx="8258700" cy="6247864"/>
          </a:xfrm>
          <a:prstGeom prst="rect">
            <a:avLst/>
          </a:prstGeom>
          <a:noFill/>
          <a:ln>
            <a:noFill/>
          </a:ln>
        </p:spPr>
        <p:txBody>
          <a:bodyPr anchorCtr="0" anchor="t" bIns="45700" lIns="91425" spcFirstLastPara="1" rIns="91425" wrap="square" tIns="45700">
            <a:spAutoFit/>
          </a:bodyPr>
          <a:lstStyle/>
          <a:p>
            <a:pPr indent="-285750" lvl="0" marL="285750" marR="0" rtl="0" algn="l">
              <a:spcBef>
                <a:spcPts val="0"/>
              </a:spcBef>
              <a:spcAft>
                <a:spcPts val="0"/>
              </a:spcAft>
              <a:buClr>
                <a:schemeClr val="lt2"/>
              </a:buClr>
              <a:buSzPts val="3200"/>
              <a:buFont typeface="Arial"/>
              <a:buChar char="•"/>
            </a:pPr>
            <a:r>
              <a:rPr b="1" i="0" lang="en-US" sz="3200" u="none" cap="none" strike="noStrike">
                <a:solidFill>
                  <a:schemeClr val="lt2"/>
                </a:solidFill>
                <a:latin typeface="Arial"/>
                <a:ea typeface="Arial"/>
                <a:cs typeface="Arial"/>
                <a:sym typeface="Arial"/>
              </a:rPr>
              <a:t>The previous dashboard version does not know or was a way to verify is there's a new user registering to the site. By having this feature, if there a new user registering to the SkillCourt Dashboard they can be presented with a welcome page. </a:t>
            </a:r>
            <a:endParaRPr/>
          </a:p>
          <a:p>
            <a:pPr indent="-285750" lvl="0" marL="285750" marR="0" rtl="0" algn="l">
              <a:spcBef>
                <a:spcPts val="1600"/>
              </a:spcBef>
              <a:spcAft>
                <a:spcPts val="0"/>
              </a:spcAft>
              <a:buClr>
                <a:schemeClr val="lt2"/>
              </a:buClr>
              <a:buSzPts val="3200"/>
              <a:buFont typeface="Arial"/>
              <a:buChar char="•"/>
            </a:pPr>
            <a:r>
              <a:rPr b="1" i="0" lang="en-US" sz="3200" u="none" cap="none" strike="noStrike">
                <a:solidFill>
                  <a:schemeClr val="lt2"/>
                </a:solidFill>
                <a:latin typeface="Arial"/>
                <a:ea typeface="Arial"/>
                <a:cs typeface="Arial"/>
                <a:sym typeface="Arial"/>
              </a:rPr>
              <a:t>There are no tutorial page implemented, this would serve as a reference for the user if they would like to go back to look at information provided by the dashboard.  </a:t>
            </a:r>
            <a:endParaRPr/>
          </a:p>
        </p:txBody>
      </p:sp>
      <p:sp>
        <p:nvSpPr>
          <p:cNvPr id="59" name="Google Shape;59;p1"/>
          <p:cNvSpPr txBox="1"/>
          <p:nvPr/>
        </p:nvSpPr>
        <p:spPr>
          <a:xfrm>
            <a:off x="24428220" y="9887330"/>
            <a:ext cx="8258700" cy="4770537"/>
          </a:xfrm>
          <a:prstGeom prst="rect">
            <a:avLst/>
          </a:prstGeom>
          <a:noFill/>
          <a:ln>
            <a:noFill/>
          </a:ln>
        </p:spPr>
        <p:txBody>
          <a:bodyPr anchorCtr="0" anchor="t" bIns="45700" lIns="91425" spcFirstLastPara="1" rIns="91425" wrap="square" tIns="45700">
            <a:spAutoFit/>
          </a:bodyPr>
          <a:lstStyle/>
          <a:p>
            <a:pPr indent="-285750" lvl="0" marL="285750" marR="0" rtl="0" algn="l">
              <a:spcBef>
                <a:spcPts val="0"/>
              </a:spcBef>
              <a:spcAft>
                <a:spcPts val="0"/>
              </a:spcAft>
              <a:buClr>
                <a:schemeClr val="lt2"/>
              </a:buClr>
              <a:buSzPts val="3200"/>
              <a:buFont typeface="Arial"/>
              <a:buChar char="•"/>
            </a:pPr>
            <a:r>
              <a:rPr b="1" i="0" lang="en-US" sz="3200" u="none" cap="none" strike="noStrike">
                <a:solidFill>
                  <a:schemeClr val="lt2"/>
                </a:solidFill>
                <a:latin typeface="Arial"/>
                <a:ea typeface="Arial"/>
                <a:cs typeface="Arial"/>
                <a:sym typeface="Arial"/>
              </a:rPr>
              <a:t>As a user (player or admin), if I am registering for the first time to SkillCourt Dashboard I would be presented with a welcome page. </a:t>
            </a:r>
            <a:endParaRPr/>
          </a:p>
          <a:p>
            <a:pPr indent="-285750" lvl="0" marL="285750" marR="0" rtl="0" algn="l">
              <a:spcBef>
                <a:spcPts val="1600"/>
              </a:spcBef>
              <a:spcAft>
                <a:spcPts val="0"/>
              </a:spcAft>
              <a:buClr>
                <a:schemeClr val="lt2"/>
              </a:buClr>
              <a:buSzPts val="3200"/>
              <a:buFont typeface="Arial"/>
              <a:buChar char="•"/>
            </a:pPr>
            <a:r>
              <a:rPr b="1" i="0" lang="en-US" sz="3200" u="none" cap="none" strike="noStrike">
                <a:solidFill>
                  <a:schemeClr val="lt2"/>
                </a:solidFill>
                <a:latin typeface="Arial"/>
                <a:ea typeface="Arial"/>
                <a:cs typeface="Arial"/>
                <a:sym typeface="Arial"/>
              </a:rPr>
              <a:t>As a newly logged in user, I want to be presented with information with the purpose of SkillCourt and have the options to be redirected to learn more and to home page. </a:t>
            </a:r>
            <a:endParaRPr/>
          </a:p>
        </p:txBody>
      </p:sp>
      <p:sp>
        <p:nvSpPr>
          <p:cNvPr id="60" name="Google Shape;60;p1"/>
          <p:cNvSpPr txBox="1"/>
          <p:nvPr/>
        </p:nvSpPr>
        <p:spPr>
          <a:xfrm>
            <a:off x="4824368" y="28303153"/>
            <a:ext cx="8258700" cy="9941183"/>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0" lang="en-US" sz="3200" u="none" cap="none" strike="noStrike">
                <a:solidFill>
                  <a:schemeClr val="lt2"/>
                </a:solidFill>
                <a:latin typeface="Arial"/>
                <a:ea typeface="Arial"/>
                <a:cs typeface="Arial"/>
                <a:sym typeface="Arial"/>
              </a:rPr>
              <a:t>This feature was conducted with different data and verified multiple times</a:t>
            </a:r>
            <a:endParaRPr/>
          </a:p>
          <a:p>
            <a:pPr indent="-285750" lvl="0" marL="285750" marR="0" rtl="0" algn="l">
              <a:spcBef>
                <a:spcPts val="1600"/>
              </a:spcBef>
              <a:spcAft>
                <a:spcPts val="0"/>
              </a:spcAft>
              <a:buClr>
                <a:schemeClr val="lt2"/>
              </a:buClr>
              <a:buSzPts val="3200"/>
              <a:buFont typeface="Arial"/>
              <a:buChar char="•"/>
            </a:pPr>
            <a:r>
              <a:rPr b="1" i="0" lang="en-US" sz="3200" u="none" cap="none" strike="noStrike">
                <a:solidFill>
                  <a:schemeClr val="lt2"/>
                </a:solidFill>
                <a:latin typeface="Arial"/>
                <a:ea typeface="Arial"/>
                <a:cs typeface="Arial"/>
                <a:sym typeface="Arial"/>
              </a:rPr>
              <a:t>Description: </a:t>
            </a:r>
            <a:r>
              <a:rPr b="0" i="0" lang="en-US" sz="3200" u="none" cap="none" strike="noStrike">
                <a:solidFill>
                  <a:schemeClr val="lt2"/>
                </a:solidFill>
                <a:latin typeface="Arial"/>
                <a:ea typeface="Arial"/>
                <a:cs typeface="Arial"/>
                <a:sym typeface="Arial"/>
              </a:rPr>
              <a:t>When a new user logs in, being a player or coach, they would be presented with a welcome page with the options to be redirected for more information or the home page.</a:t>
            </a:r>
            <a:endParaRPr b="1" i="0" sz="3200" u="none" cap="none" strike="noStrike">
              <a:solidFill>
                <a:schemeClr val="lt2"/>
              </a:solidFill>
              <a:latin typeface="Arial"/>
              <a:ea typeface="Arial"/>
              <a:cs typeface="Arial"/>
              <a:sym typeface="Arial"/>
            </a:endParaRPr>
          </a:p>
          <a:p>
            <a:pPr indent="-285750" lvl="0" marL="285750" marR="0" rtl="0" algn="l">
              <a:spcBef>
                <a:spcPts val="1600"/>
              </a:spcBef>
              <a:spcAft>
                <a:spcPts val="0"/>
              </a:spcAft>
              <a:buClr>
                <a:schemeClr val="lt2"/>
              </a:buClr>
              <a:buSzPts val="3200"/>
              <a:buFont typeface="Arial"/>
              <a:buChar char="•"/>
            </a:pPr>
            <a:r>
              <a:rPr b="1" i="0" lang="en-US" sz="3200" u="none" cap="none" strike="noStrike">
                <a:solidFill>
                  <a:schemeClr val="lt2"/>
                </a:solidFill>
                <a:latin typeface="Arial"/>
                <a:ea typeface="Arial"/>
                <a:cs typeface="Arial"/>
                <a:sym typeface="Arial"/>
              </a:rPr>
              <a:t>Procedure: </a:t>
            </a:r>
            <a:r>
              <a:rPr b="0" i="0" lang="en-US" sz="3200" u="none" cap="none" strike="noStrike">
                <a:solidFill>
                  <a:schemeClr val="lt2"/>
                </a:solidFill>
                <a:latin typeface="Arial"/>
                <a:ea typeface="Arial"/>
                <a:cs typeface="Arial"/>
                <a:sym typeface="Arial"/>
              </a:rPr>
              <a:t>New user would register to the dashboard.</a:t>
            </a:r>
            <a:endParaRPr b="1" i="0" sz="3200" u="none" cap="none" strike="noStrike">
              <a:solidFill>
                <a:schemeClr val="lt2"/>
              </a:solidFill>
              <a:latin typeface="Arial"/>
              <a:ea typeface="Arial"/>
              <a:cs typeface="Arial"/>
              <a:sym typeface="Arial"/>
            </a:endParaRPr>
          </a:p>
          <a:p>
            <a:pPr indent="-285750" lvl="0" marL="285750" marR="0" rtl="0" algn="l">
              <a:spcBef>
                <a:spcPts val="1600"/>
              </a:spcBef>
              <a:spcAft>
                <a:spcPts val="0"/>
              </a:spcAft>
              <a:buClr>
                <a:schemeClr val="lt2"/>
              </a:buClr>
              <a:buSzPts val="3200"/>
              <a:buFont typeface="Arial"/>
              <a:buChar char="•"/>
            </a:pPr>
            <a:r>
              <a:rPr b="1" i="0" lang="en-US" sz="3200" u="none" cap="none" strike="noStrike">
                <a:solidFill>
                  <a:schemeClr val="lt2"/>
                </a:solidFill>
                <a:latin typeface="Arial"/>
                <a:ea typeface="Arial"/>
                <a:cs typeface="Arial"/>
                <a:sym typeface="Arial"/>
              </a:rPr>
              <a:t>Expected Outcome: </a:t>
            </a:r>
            <a:r>
              <a:rPr b="0" i="0" lang="en-US" sz="3200" u="none" cap="none" strike="noStrike">
                <a:solidFill>
                  <a:schemeClr val="lt2"/>
                </a:solidFill>
                <a:latin typeface="Arial"/>
                <a:ea typeface="Arial"/>
                <a:cs typeface="Arial"/>
                <a:sym typeface="Arial"/>
              </a:rPr>
              <a:t>If registration is successful, user would login with its newly created account and be presented with a welcome page</a:t>
            </a:r>
            <a:endParaRPr b="1" i="0" sz="3200" u="none" cap="none" strike="noStrike">
              <a:solidFill>
                <a:schemeClr val="lt2"/>
              </a:solidFill>
              <a:latin typeface="Arial"/>
              <a:ea typeface="Arial"/>
              <a:cs typeface="Arial"/>
              <a:sym typeface="Arial"/>
            </a:endParaRPr>
          </a:p>
          <a:p>
            <a:pPr indent="-285750" lvl="0" marL="285750" marR="0" rtl="0" algn="l">
              <a:spcBef>
                <a:spcPts val="1600"/>
              </a:spcBef>
              <a:spcAft>
                <a:spcPts val="0"/>
              </a:spcAft>
              <a:buClr>
                <a:schemeClr val="lt2"/>
              </a:buClr>
              <a:buSzPts val="3200"/>
              <a:buFont typeface="Arial"/>
              <a:buChar char="•"/>
            </a:pPr>
            <a:r>
              <a:rPr b="1" i="0" lang="en-US" sz="3200" u="none" cap="none" strike="noStrike">
                <a:solidFill>
                  <a:schemeClr val="lt2"/>
                </a:solidFill>
                <a:latin typeface="Arial"/>
                <a:ea typeface="Arial"/>
                <a:cs typeface="Arial"/>
                <a:sym typeface="Arial"/>
              </a:rPr>
              <a:t>Actual Outcome: </a:t>
            </a:r>
            <a:r>
              <a:rPr b="0" i="0" lang="en-US" sz="3200" u="none" cap="none" strike="noStrike">
                <a:solidFill>
                  <a:schemeClr val="lt2"/>
                </a:solidFill>
                <a:latin typeface="Arial"/>
                <a:ea typeface="Arial"/>
                <a:cs typeface="Arial"/>
                <a:sym typeface="Arial"/>
              </a:rPr>
              <a:t>The newly created user that logins for the first time would be presented with a welcome page with information of the site and two redirect buttons</a:t>
            </a:r>
            <a:endParaRPr b="1" i="0" sz="3200" u="none" cap="none" strike="noStrike">
              <a:solidFill>
                <a:schemeClr val="lt2"/>
              </a:solidFill>
              <a:latin typeface="Arial"/>
              <a:ea typeface="Arial"/>
              <a:cs typeface="Arial"/>
              <a:sym typeface="Arial"/>
            </a:endParaRPr>
          </a:p>
        </p:txBody>
      </p:sp>
      <p:sp>
        <p:nvSpPr>
          <p:cNvPr id="61" name="Google Shape;61;p1"/>
          <p:cNvSpPr txBox="1"/>
          <p:nvPr/>
        </p:nvSpPr>
        <p:spPr>
          <a:xfrm>
            <a:off x="14084359" y="31625584"/>
            <a:ext cx="8258700" cy="821763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0" lang="en-US" sz="3200" u="none" cap="none" strike="noStrike">
                <a:solidFill>
                  <a:schemeClr val="lt2"/>
                </a:solidFill>
                <a:latin typeface="Arial"/>
                <a:ea typeface="Arial"/>
                <a:cs typeface="Arial"/>
                <a:sym typeface="Arial"/>
              </a:rPr>
              <a:t>SkillCourt was created with the purpose of having player improve their game as soccer player and to give coaches the ease of use to monitor their clubs. Is with this reason that the SkillCourt Dashboard adopts the mentality of helping players and coaches feel comfortable and confident when using this tool.</a:t>
            </a:r>
            <a:endParaRPr/>
          </a:p>
          <a:p>
            <a:pPr indent="0" lvl="0" marL="0" marR="0" rtl="0" algn="l">
              <a:spcBef>
                <a:spcPts val="1600"/>
              </a:spcBef>
              <a:spcAft>
                <a:spcPts val="0"/>
              </a:spcAft>
              <a:buNone/>
            </a:pPr>
            <a:r>
              <a:rPr b="1" i="0" lang="en-US" sz="3200" u="none" cap="none" strike="noStrike">
                <a:solidFill>
                  <a:schemeClr val="lt2"/>
                </a:solidFill>
                <a:latin typeface="Arial"/>
                <a:ea typeface="Arial"/>
                <a:cs typeface="Arial"/>
                <a:sym typeface="Arial"/>
              </a:rPr>
              <a:t>Before this current system, this being version 2 of the dashboard, the user navigating through the site can be overwhelmed with the amount of information. But now with an easy way to get back to information they can feel more confident using the SkillCourt Dashboard. </a:t>
            </a:r>
            <a:endParaRPr/>
          </a:p>
        </p:txBody>
      </p:sp>
      <p:sp>
        <p:nvSpPr>
          <p:cNvPr id="62" name="Google Shape;62;p1"/>
          <p:cNvSpPr txBox="1"/>
          <p:nvPr/>
        </p:nvSpPr>
        <p:spPr>
          <a:xfrm>
            <a:off x="7984842" y="24793502"/>
            <a:ext cx="8079474"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0" lang="en-US" sz="1800" u="none" cap="none" strike="noStrike">
                <a:solidFill>
                  <a:schemeClr val="lt2"/>
                </a:solidFill>
                <a:latin typeface="Arial"/>
                <a:ea typeface="Arial"/>
                <a:cs typeface="Arial"/>
                <a:sym typeface="Arial"/>
              </a:rPr>
              <a:t>Figure 1: Sequence Diagram</a:t>
            </a:r>
            <a:endParaRPr b="0" i="0" sz="1800" u="none" cap="none" strike="noStrike">
              <a:solidFill>
                <a:schemeClr val="dk1"/>
              </a:solidFill>
              <a:latin typeface="Calibri"/>
              <a:ea typeface="Calibri"/>
              <a:cs typeface="Calibri"/>
              <a:sym typeface="Calibri"/>
            </a:endParaRPr>
          </a:p>
        </p:txBody>
      </p:sp>
      <p:sp>
        <p:nvSpPr>
          <p:cNvPr id="63" name="Google Shape;63;p1"/>
          <p:cNvSpPr txBox="1"/>
          <p:nvPr/>
        </p:nvSpPr>
        <p:spPr>
          <a:xfrm>
            <a:off x="17628750" y="24333456"/>
            <a:ext cx="2362203" cy="37115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0" lang="en-US" sz="1800" u="none" cap="none" strike="noStrike">
                <a:solidFill>
                  <a:schemeClr val="lt2"/>
                </a:solidFill>
                <a:latin typeface="Arial"/>
                <a:ea typeface="Arial"/>
                <a:cs typeface="Arial"/>
                <a:sym typeface="Arial"/>
              </a:rPr>
              <a:t>Figure 2: Use Case</a:t>
            </a:r>
            <a:endParaRPr b="0" i="0" sz="1800" u="none" cap="none" strike="noStrike">
              <a:solidFill>
                <a:schemeClr val="dk1"/>
              </a:solidFill>
              <a:latin typeface="Calibri"/>
              <a:ea typeface="Calibri"/>
              <a:cs typeface="Calibri"/>
              <a:sym typeface="Calibri"/>
            </a:endParaRPr>
          </a:p>
        </p:txBody>
      </p:sp>
      <p:sp>
        <p:nvSpPr>
          <p:cNvPr id="64" name="Google Shape;64;p1"/>
          <p:cNvSpPr txBox="1"/>
          <p:nvPr/>
        </p:nvSpPr>
        <p:spPr>
          <a:xfrm>
            <a:off x="17397794" y="30260213"/>
            <a:ext cx="3937205"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0" lang="en-US" sz="1800" u="none" cap="none" strike="noStrike">
                <a:solidFill>
                  <a:schemeClr val="lt2"/>
                </a:solidFill>
                <a:latin typeface="Arial"/>
                <a:ea typeface="Arial"/>
                <a:cs typeface="Arial"/>
                <a:sym typeface="Arial"/>
              </a:rPr>
              <a:t>Figure 3: Class Diagram</a:t>
            </a:r>
            <a:endParaRPr b="0" i="0" sz="1800" u="none" cap="none" strike="noStrike">
              <a:solidFill>
                <a:schemeClr val="dk1"/>
              </a:solidFill>
              <a:latin typeface="Calibri"/>
              <a:ea typeface="Calibri"/>
              <a:cs typeface="Calibri"/>
              <a:sym typeface="Calibri"/>
            </a:endParaRPr>
          </a:p>
        </p:txBody>
      </p:sp>
      <p:sp>
        <p:nvSpPr>
          <p:cNvPr id="65" name="Google Shape;65;p1"/>
          <p:cNvSpPr txBox="1"/>
          <p:nvPr/>
        </p:nvSpPr>
        <p:spPr>
          <a:xfrm>
            <a:off x="27002503" y="33566900"/>
            <a:ext cx="3937205"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0" lang="en-US" sz="1800" u="none" cap="none" strike="noStrike">
                <a:solidFill>
                  <a:schemeClr val="lt2"/>
                </a:solidFill>
                <a:latin typeface="Arial"/>
                <a:ea typeface="Arial"/>
                <a:cs typeface="Arial"/>
                <a:sym typeface="Arial"/>
              </a:rPr>
              <a:t>Figure 4: Welcome</a:t>
            </a:r>
            <a:endParaRPr b="0" i="0" sz="1800" u="none" cap="none" strike="noStrike">
              <a:solidFill>
                <a:schemeClr val="dk1"/>
              </a:solidFill>
              <a:latin typeface="Calibri"/>
              <a:ea typeface="Calibri"/>
              <a:cs typeface="Calibri"/>
              <a:sym typeface="Calibri"/>
            </a:endParaRPr>
          </a:p>
        </p:txBody>
      </p:sp>
      <p:sp>
        <p:nvSpPr>
          <p:cNvPr id="66" name="Google Shape;66;p1"/>
          <p:cNvSpPr txBox="1"/>
          <p:nvPr/>
        </p:nvSpPr>
        <p:spPr>
          <a:xfrm>
            <a:off x="27002503" y="39367213"/>
            <a:ext cx="3937205"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0" lang="en-US" sz="1800" u="none" cap="none" strike="noStrike">
                <a:solidFill>
                  <a:schemeClr val="lt2"/>
                </a:solidFill>
                <a:latin typeface="Arial"/>
                <a:ea typeface="Arial"/>
                <a:cs typeface="Arial"/>
                <a:sym typeface="Arial"/>
              </a:rPr>
              <a:t>Figure 5: Tutorial Page</a:t>
            </a:r>
            <a:endParaRPr b="0" i="0" sz="1800" u="none" cap="none" strike="noStrike">
              <a:solidFill>
                <a:schemeClr val="dk1"/>
              </a:solidFill>
              <a:latin typeface="Calibri"/>
              <a:ea typeface="Calibri"/>
              <a:cs typeface="Calibri"/>
              <a:sym typeface="Calibri"/>
            </a:endParaRPr>
          </a:p>
        </p:txBody>
      </p:sp>
      <p:pic>
        <p:nvPicPr>
          <p:cNvPr descr="Diagram&#10;&#10;Description automatically generated" id="67" name="Google Shape;67;p1"/>
          <p:cNvPicPr preferRelativeResize="0"/>
          <p:nvPr/>
        </p:nvPicPr>
        <p:blipFill rotWithShape="1">
          <a:blip r:embed="rId14">
            <a:alphaModFix/>
          </a:blip>
          <a:srcRect b="0" l="0" r="0" t="0"/>
          <a:stretch/>
        </p:blipFill>
        <p:spPr>
          <a:xfrm>
            <a:off x="14728395" y="17839319"/>
            <a:ext cx="8126113" cy="6332978"/>
          </a:xfrm>
          <a:prstGeom prst="rect">
            <a:avLst/>
          </a:prstGeom>
          <a:noFill/>
          <a:ln>
            <a:noFill/>
          </a:ln>
        </p:spPr>
      </p:pic>
      <p:sp>
        <p:nvSpPr>
          <p:cNvPr id="68" name="Google Shape;68;p1"/>
          <p:cNvSpPr txBox="1"/>
          <p:nvPr/>
        </p:nvSpPr>
        <p:spPr>
          <a:xfrm>
            <a:off x="28381725" y="17847325"/>
            <a:ext cx="4169100" cy="3073500"/>
          </a:xfrm>
          <a:prstGeom prst="rect">
            <a:avLst/>
          </a:prstGeom>
          <a:noFill/>
          <a:ln>
            <a:noFill/>
          </a:ln>
        </p:spPr>
        <p:txBody>
          <a:bodyPr anchorCtr="0" anchor="t" bIns="91425" lIns="91425" spcFirstLastPara="1" rIns="91425" wrap="square" tIns="91425">
            <a:noAutofit/>
          </a:bodyPr>
          <a:lstStyle/>
          <a:p>
            <a:pPr indent="-431800" lvl="0" marL="457200" rtl="0" algn="l">
              <a:spcBef>
                <a:spcPts val="1600"/>
              </a:spcBef>
              <a:spcAft>
                <a:spcPts val="0"/>
              </a:spcAft>
              <a:buClr>
                <a:schemeClr val="lt2"/>
              </a:buClr>
              <a:buSzPts val="3200"/>
              <a:buChar char="•"/>
            </a:pPr>
            <a:r>
              <a:rPr b="1" lang="en-US" sz="3200">
                <a:solidFill>
                  <a:schemeClr val="lt2"/>
                </a:solidFill>
              </a:rPr>
              <a:t>T-SQL</a:t>
            </a:r>
            <a:endParaRPr>
              <a:solidFill>
                <a:schemeClr val="dk1"/>
              </a:solidFill>
            </a:endParaRPr>
          </a:p>
          <a:p>
            <a:pPr indent="-431800" lvl="0" marL="457200" rtl="0" algn="l">
              <a:spcBef>
                <a:spcPts val="0"/>
              </a:spcBef>
              <a:spcAft>
                <a:spcPts val="0"/>
              </a:spcAft>
              <a:buClr>
                <a:schemeClr val="lt2"/>
              </a:buClr>
              <a:buSzPts val="3200"/>
              <a:buChar char="•"/>
            </a:pPr>
            <a:r>
              <a:rPr b="1" lang="en-US" sz="3200">
                <a:solidFill>
                  <a:schemeClr val="lt2"/>
                </a:solidFill>
              </a:rPr>
              <a:t>Microsoft Azure</a:t>
            </a:r>
            <a:endParaRPr>
              <a:solidFill>
                <a:schemeClr val="dk1"/>
              </a:solidFill>
            </a:endParaRPr>
          </a:p>
          <a:p>
            <a:pPr indent="-285750" lvl="0" marL="285750" rtl="0" algn="l">
              <a:spcBef>
                <a:spcPts val="1600"/>
              </a:spcBef>
              <a:spcAft>
                <a:spcPts val="0"/>
              </a:spcAft>
              <a:buClr>
                <a:schemeClr val="lt2"/>
              </a:buClr>
              <a:buSzPts val="3200"/>
              <a:buChar char="•"/>
            </a:pPr>
            <a:r>
              <a:rPr b="1" lang="en-US" sz="3200">
                <a:solidFill>
                  <a:schemeClr val="lt2"/>
                </a:solidFill>
              </a:rPr>
              <a:t>Table Plus</a:t>
            </a:r>
            <a:endParaRPr>
              <a:solidFill>
                <a:schemeClr val="dk1"/>
              </a:solidFill>
            </a:endParaRPr>
          </a:p>
          <a:p>
            <a:pPr indent="-285750" lvl="0" marL="285750" rtl="0" algn="l">
              <a:spcBef>
                <a:spcPts val="1600"/>
              </a:spcBef>
              <a:spcAft>
                <a:spcPts val="0"/>
              </a:spcAft>
              <a:buClr>
                <a:schemeClr val="lt2"/>
              </a:buClr>
              <a:buSzPts val="3200"/>
              <a:buChar char="•"/>
            </a:pPr>
            <a:r>
              <a:rPr b="1" lang="en-US" sz="3200">
                <a:solidFill>
                  <a:schemeClr val="lt2"/>
                </a:solidFill>
              </a:rPr>
              <a:t>Visual Studio Code</a:t>
            </a:r>
            <a:endParaRPr>
              <a:solidFill>
                <a:schemeClr val="dk1"/>
              </a:solidFill>
            </a:endParaRPr>
          </a:p>
          <a:p>
            <a:pPr indent="0" lvl="0" marL="0" rtl="0" algn="l">
              <a:spcBef>
                <a:spcPts val="0"/>
              </a:spcBef>
              <a:spcAft>
                <a:spcPts val="0"/>
              </a:spcAft>
              <a:buNone/>
            </a:pPr>
            <a:r>
              <a:t/>
            </a:r>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2019-06-25T19:12:02Z</dcterms:created>
  <dc:creator>Oscar Negret</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