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6" roundtripDataSignature="AMtx7mgsPf9QMTmZlRjgnvatl8286jhC+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customschemas.google.com/relationships/presentationmetadata" Target="metadata"/><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4" name="Google Shape;214;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22" name="Google Shape;222;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0" name="Google Shape;230;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38" name="Google Shape;238;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45" name="Google Shape;245;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52" name="Google Shape;252;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59" name="Google Shape;259;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2" name="Google Shape;16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1" name="Google Shape;171;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a7e991bf71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a7e991bf71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8" name="Google Shape;178;ga7e991bf71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a7e991bf71_1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a7e991bf71_1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5" name="Google Shape;185;ga7e991bf71_1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a7e991bf71_1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ga7e991bf71_1_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2" name="Google Shape;192;ga7e991bf71_1_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9" name="Google Shape;199;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07" name="Google Shape;207;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5"/>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5"/>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5"/>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5"/>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5"/>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6"/>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6"/>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6"/>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6"/>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6"/>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6"/>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7"/>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7"/>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7"/>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7"/>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7"/>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8"/>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8"/>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8"/>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2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2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9"/>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2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2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0"/>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0"/>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6"/>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6"/>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6"/>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7"/>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7"/>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7"/>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8"/>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8"/>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19"/>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1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19"/>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1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19"/>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9"/>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19"/>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19"/>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19"/>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0"/>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0"/>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1"/>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1"/>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1"/>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2"/>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2"/>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2"/>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2"/>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4"/>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4"/>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3327325"/>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ComboCounter</a:t>
            </a:r>
            <a:br>
              <a:rPr lang="en-US"/>
            </a:br>
            <a:r>
              <a:rPr lang="en-US" sz="2800"/>
              <a:t>Team Member(s): James Davidovich, Giancarlo Perez, Moiz Khatri, Ricardo Estrella, Max Garcia Del Pozo</a:t>
            </a:r>
            <a:br>
              <a:rPr lang="en-US" sz="2800"/>
            </a:br>
            <a:r>
              <a:rPr lang="en-US" sz="2800"/>
              <a:t>Senior Project: ComboCounter </a:t>
            </a:r>
            <a:br>
              <a:rPr lang="en-US" sz="2800"/>
            </a:br>
            <a:r>
              <a:rPr lang="en-US" sz="2800"/>
              <a:t>Product Owner(s): Mike Bucar</a:t>
            </a:r>
            <a:br>
              <a:rPr lang="en-US" sz="2800"/>
            </a:br>
            <a:r>
              <a:rPr lang="en-US" sz="2800"/>
              <a:t>Professor: Masoud Sadjadi</a:t>
            </a:r>
            <a:endParaRPr sz="2800"/>
          </a:p>
          <a:p>
            <a:pPr indent="0" lvl="0" marL="0" rtl="0" algn="ctr">
              <a:spcBef>
                <a:spcPts val="0"/>
              </a:spcBef>
              <a:spcAft>
                <a:spcPts val="0"/>
              </a:spcAft>
              <a:buNone/>
            </a:pP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solidFill>
                  <a:srgbClr val="001D4D"/>
                </a:solidFill>
              </a:rPr>
              <a:t>December 14, 2020</a:t>
            </a:r>
            <a:endParaRPr>
              <a:solidFill>
                <a:srgbClr val="001D4D"/>
              </a:solidFill>
            </a:endParaRPr>
          </a:p>
        </p:txBody>
      </p:sp>
      <p:sp>
        <p:nvSpPr>
          <p:cNvPr id="151" name="Google Shape;151;p1"/>
          <p:cNvSpPr txBox="1"/>
          <p:nvPr/>
        </p:nvSpPr>
        <p:spPr>
          <a:xfrm>
            <a:off x="282771" y="889189"/>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Fall 2020</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217" name="Google Shape;217;p7"/>
          <p:cNvSpPr txBox="1"/>
          <p:nvPr>
            <p:ph idx="1" type="body"/>
          </p:nvPr>
        </p:nvSpPr>
        <p:spPr>
          <a:xfrm>
            <a:off x="663450" y="3692200"/>
            <a:ext cx="7699500" cy="2350800"/>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Char char="⬤"/>
            </a:pPr>
            <a:r>
              <a:rPr lang="en-US"/>
              <a:t>3 tiered approach: Frontend, Backend, Storage/Database</a:t>
            </a:r>
            <a:endParaRPr/>
          </a:p>
          <a:p>
            <a:pPr indent="-342900" lvl="0" marL="457200" rtl="0" algn="l">
              <a:spcBef>
                <a:spcPts val="0"/>
              </a:spcBef>
              <a:spcAft>
                <a:spcPts val="0"/>
              </a:spcAft>
              <a:buSzPts val="1800"/>
              <a:buChar char="⬤"/>
            </a:pPr>
            <a:r>
              <a:rPr lang="en-US"/>
              <a:t>Although the Frontend and Backend both alter features within the application, they impact the application in different ways.</a:t>
            </a:r>
            <a:endParaRPr/>
          </a:p>
          <a:p>
            <a:pPr indent="-342900" lvl="0" marL="457200" rtl="0" algn="l">
              <a:spcBef>
                <a:spcPts val="0"/>
              </a:spcBef>
              <a:spcAft>
                <a:spcPts val="0"/>
              </a:spcAft>
              <a:buSzPts val="1800"/>
              <a:buChar char="⬤"/>
            </a:pPr>
            <a:r>
              <a:rPr lang="en-US"/>
              <a:t>The Frontend impacts how the application will look for the users and the backend impacts how the application will function. </a:t>
            </a:r>
            <a:endParaRPr/>
          </a:p>
          <a:p>
            <a:pPr indent="0" lvl="0" marL="577850" rtl="0" algn="l">
              <a:spcBef>
                <a:spcPts val="0"/>
              </a:spcBef>
              <a:spcAft>
                <a:spcPts val="0"/>
              </a:spcAft>
              <a:buNone/>
            </a:pPr>
            <a:r>
              <a:t/>
            </a:r>
            <a:endParaRPr/>
          </a:p>
        </p:txBody>
      </p:sp>
      <p:pic>
        <p:nvPicPr>
          <p:cNvPr id="218" name="Google Shape;218;p7"/>
          <p:cNvPicPr preferRelativeResize="0"/>
          <p:nvPr/>
        </p:nvPicPr>
        <p:blipFill>
          <a:blip r:embed="rId3">
            <a:alphaModFix/>
          </a:blip>
          <a:stretch>
            <a:fillRect/>
          </a:stretch>
        </p:blipFill>
        <p:spPr>
          <a:xfrm>
            <a:off x="557443" y="1728200"/>
            <a:ext cx="8029120" cy="1758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225" name="Google Shape;225;p8"/>
          <p:cNvSpPr txBox="1"/>
          <p:nvPr>
            <p:ph idx="1" type="body"/>
          </p:nvPr>
        </p:nvSpPr>
        <p:spPr>
          <a:xfrm>
            <a:off x="779513" y="4572002"/>
            <a:ext cx="7583400" cy="17307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COVID-19 prevented us from meeting with the previous team to retrieve the Arduino portion of the project.</a:t>
            </a:r>
            <a:endParaRPr/>
          </a:p>
          <a:p>
            <a:pPr indent="-282575" lvl="0" marL="282575" rtl="0" algn="l">
              <a:spcBef>
                <a:spcPts val="0"/>
              </a:spcBef>
              <a:spcAft>
                <a:spcPts val="0"/>
              </a:spcAft>
              <a:buClr>
                <a:srgbClr val="001D4D"/>
              </a:buClr>
              <a:buSzPts val="2200"/>
              <a:buChar char="⚫"/>
            </a:pPr>
            <a:r>
              <a:rPr lang="en-US"/>
              <a:t>Thus we were only able to continue to work on just the ComboCounter Software application.</a:t>
            </a:r>
            <a:endParaRPr/>
          </a:p>
        </p:txBody>
      </p:sp>
      <p:pic>
        <p:nvPicPr>
          <p:cNvPr id="226" name="Google Shape;226;p8"/>
          <p:cNvPicPr preferRelativeResize="0"/>
          <p:nvPr/>
        </p:nvPicPr>
        <p:blipFill>
          <a:blip r:embed="rId3">
            <a:alphaModFix/>
          </a:blip>
          <a:stretch>
            <a:fillRect/>
          </a:stretch>
        </p:blipFill>
        <p:spPr>
          <a:xfrm>
            <a:off x="699825" y="1577975"/>
            <a:ext cx="7866300" cy="27055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33" name="Google Shape;233;p9"/>
          <p:cNvSpPr txBox="1"/>
          <p:nvPr>
            <p:ph idx="1" type="body"/>
          </p:nvPr>
        </p:nvSpPr>
        <p:spPr>
          <a:xfrm>
            <a:off x="779475" y="1828800"/>
            <a:ext cx="7583400" cy="8541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rPr b="1" lang="en-US"/>
              <a:t>ER Diagram of the Persistent Storage</a:t>
            </a:r>
            <a:endParaRPr b="1"/>
          </a:p>
        </p:txBody>
      </p:sp>
      <p:pic>
        <p:nvPicPr>
          <p:cNvPr id="234" name="Google Shape;234;p9"/>
          <p:cNvPicPr preferRelativeResize="0"/>
          <p:nvPr/>
        </p:nvPicPr>
        <p:blipFill>
          <a:blip r:embed="rId3">
            <a:alphaModFix/>
          </a:blip>
          <a:stretch>
            <a:fillRect/>
          </a:stretch>
        </p:blipFill>
        <p:spPr>
          <a:xfrm>
            <a:off x="552575" y="2634650"/>
            <a:ext cx="8278950" cy="3157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41" name="Google Shape;241;p10"/>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Identify the design patterns used</a:t>
            </a:r>
            <a:endParaRPr/>
          </a:p>
          <a:p>
            <a:pPr indent="-282575" lvl="0" marL="282575" rtl="0" algn="l">
              <a:spcBef>
                <a:spcPts val="2000"/>
              </a:spcBef>
              <a:spcAft>
                <a:spcPts val="0"/>
              </a:spcAft>
              <a:buClr>
                <a:srgbClr val="001D4D"/>
              </a:buClr>
              <a:buSzPts val="2200"/>
              <a:buChar char="⚫"/>
            </a:pPr>
            <a:r>
              <a:rPr lang="en-US"/>
              <a:t>Highlight the classes that you created/modified</a:t>
            </a:r>
            <a:endParaRPr/>
          </a:p>
          <a:p>
            <a:pPr indent="0" lvl="0" marL="0" rtl="0" algn="l">
              <a:spcBef>
                <a:spcPts val="2000"/>
              </a:spcBef>
              <a:spcAft>
                <a:spcPts val="0"/>
              </a:spcAft>
              <a:buClr>
                <a:srgbClr val="001D4D"/>
              </a:buClr>
              <a:buSzPts val="22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1"/>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48" name="Google Shape;248;p11"/>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AutoNum type="arabicPeriod"/>
            </a:pPr>
            <a:r>
              <a:rPr lang="en-US"/>
              <a:t>User opens program</a:t>
            </a:r>
            <a:endParaRPr/>
          </a:p>
          <a:p>
            <a:pPr indent="-257175" lvl="0" marL="282575" rtl="0" algn="l">
              <a:spcBef>
                <a:spcPts val="0"/>
              </a:spcBef>
              <a:spcAft>
                <a:spcPts val="0"/>
              </a:spcAft>
              <a:buSzPts val="1800"/>
              <a:buAutoNum type="arabicPeriod"/>
            </a:pPr>
            <a:r>
              <a:rPr lang="en-US"/>
              <a:t>Main() called</a:t>
            </a:r>
            <a:endParaRPr/>
          </a:p>
          <a:p>
            <a:pPr indent="-257175" lvl="0" marL="282575" rtl="0" algn="l">
              <a:spcBef>
                <a:spcPts val="0"/>
              </a:spcBef>
              <a:spcAft>
                <a:spcPts val="0"/>
              </a:spcAft>
              <a:buSzPts val="1800"/>
              <a:buAutoNum type="arabicPeriod"/>
            </a:pPr>
            <a:r>
              <a:rPr lang="en-US"/>
              <a:t>Login() called</a:t>
            </a:r>
            <a:endParaRPr/>
          </a:p>
          <a:p>
            <a:pPr indent="-257175" lvl="0" marL="282575" rtl="0" algn="l">
              <a:spcBef>
                <a:spcPts val="0"/>
              </a:spcBef>
              <a:spcAft>
                <a:spcPts val="0"/>
              </a:spcAft>
              <a:buSzPts val="1800"/>
              <a:buAutoNum type="arabicPeriod"/>
            </a:pPr>
            <a:r>
              <a:rPr lang="en-US"/>
              <a:t>User inputs credentials</a:t>
            </a:r>
            <a:endParaRPr/>
          </a:p>
          <a:p>
            <a:pPr indent="-257175" lvl="0" marL="282575" rtl="0" algn="l">
              <a:spcBef>
                <a:spcPts val="0"/>
              </a:spcBef>
              <a:spcAft>
                <a:spcPts val="0"/>
              </a:spcAft>
              <a:buSzPts val="1800"/>
              <a:buAutoNum type="arabicPeriod"/>
            </a:pPr>
            <a:r>
              <a:rPr lang="en-US"/>
              <a:t>homePage() called</a:t>
            </a:r>
            <a:endParaRPr/>
          </a:p>
          <a:p>
            <a:pPr indent="-257175" lvl="0" marL="282575" rtl="0" algn="l">
              <a:spcBef>
                <a:spcPts val="0"/>
              </a:spcBef>
              <a:spcAft>
                <a:spcPts val="0"/>
              </a:spcAft>
              <a:buSzPts val="1800"/>
              <a:buAutoNum type="arabicPeriod"/>
            </a:pPr>
            <a:r>
              <a:rPr lang="en-US"/>
              <a:t>User selects an application</a:t>
            </a:r>
            <a:endParaRPr/>
          </a:p>
          <a:p>
            <a:pPr indent="-295275" lvl="1" marL="577850" rtl="0" algn="l">
              <a:spcBef>
                <a:spcPts val="0"/>
              </a:spcBef>
              <a:spcAft>
                <a:spcPts val="0"/>
              </a:spcAft>
              <a:buSzPts val="1800"/>
              <a:buAutoNum type="alphaLcPeriod"/>
            </a:pPr>
            <a:r>
              <a:rPr lang="en-US"/>
              <a:t>Example: user selects Punch Count</a:t>
            </a:r>
            <a:endParaRPr/>
          </a:p>
          <a:p>
            <a:pPr indent="-282575" lvl="0" marL="282575" rtl="0" algn="l">
              <a:spcBef>
                <a:spcPts val="0"/>
              </a:spcBef>
              <a:spcAft>
                <a:spcPts val="0"/>
              </a:spcAft>
              <a:buSzPts val="1800"/>
              <a:buAutoNum type="arabicPeriod"/>
            </a:pPr>
            <a:r>
              <a:rPr lang="en-US"/>
              <a:t>punchCount() called</a:t>
            </a:r>
            <a:endParaRPr/>
          </a:p>
          <a:p>
            <a:pPr indent="-282575" lvl="0" marL="282575" rtl="0" algn="l">
              <a:spcBef>
                <a:spcPts val="0"/>
              </a:spcBef>
              <a:spcAft>
                <a:spcPts val="0"/>
              </a:spcAft>
              <a:buSzPts val="1800"/>
              <a:buAutoNum type="arabicPeriod"/>
            </a:pPr>
            <a:r>
              <a:rPr lang="en-US"/>
              <a:t>User selects start</a:t>
            </a:r>
            <a:endParaRPr/>
          </a:p>
          <a:p>
            <a:pPr indent="-295275" lvl="1" marL="577850" rtl="0" algn="l">
              <a:spcBef>
                <a:spcPts val="0"/>
              </a:spcBef>
              <a:spcAft>
                <a:spcPts val="0"/>
              </a:spcAft>
              <a:buSzPts val="1800"/>
              <a:buAutoNum type="alphaLcPeriod"/>
            </a:pPr>
            <a:r>
              <a:rPr lang="en-US"/>
              <a:t>User finishes session and chooses to do another session</a:t>
            </a:r>
            <a:endParaRPr/>
          </a:p>
          <a:p>
            <a:pPr indent="-295275" lvl="1" marL="577850" rtl="0" algn="l">
              <a:spcBef>
                <a:spcPts val="0"/>
              </a:spcBef>
              <a:spcAft>
                <a:spcPts val="0"/>
              </a:spcAft>
              <a:buSzPts val="1800"/>
              <a:buAutoNum type="alphaLcPeriod"/>
            </a:pPr>
            <a:r>
              <a:rPr lang="en-US"/>
              <a:t>User decides they do not want to continue in this mode</a:t>
            </a:r>
            <a:endParaRPr/>
          </a:p>
          <a:p>
            <a:pPr indent="-282575" lvl="0" marL="282575" rtl="0" algn="l">
              <a:spcBef>
                <a:spcPts val="0"/>
              </a:spcBef>
              <a:spcAft>
                <a:spcPts val="0"/>
              </a:spcAft>
              <a:buSzPts val="1800"/>
              <a:buAutoNum type="arabicPeriod"/>
            </a:pPr>
            <a:r>
              <a:rPr lang="en-US"/>
              <a:t>Repeat steps 5 - 8</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55" name="Google Shape;255;p12"/>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Sunny Day</a:t>
            </a:r>
            <a:endParaRPr/>
          </a:p>
          <a:p>
            <a:pPr indent="-282575" lvl="0" marL="282575" rtl="0" algn="l">
              <a:spcBef>
                <a:spcPts val="2000"/>
              </a:spcBef>
              <a:spcAft>
                <a:spcPts val="0"/>
              </a:spcAft>
              <a:buClr>
                <a:srgbClr val="001D4D"/>
              </a:buClr>
              <a:buSzPts val="2200"/>
              <a:buChar char="⚫"/>
            </a:pPr>
            <a:r>
              <a:rPr lang="en-US"/>
              <a:t>Rainy Day</a:t>
            </a:r>
            <a:endParaRPr/>
          </a:p>
          <a:p>
            <a:pPr indent="-282575" lvl="0" marL="282575" rtl="0" algn="l">
              <a:spcBef>
                <a:spcPts val="2000"/>
              </a:spcBef>
              <a:spcAft>
                <a:spcPts val="0"/>
              </a:spcAft>
              <a:buClr>
                <a:srgbClr val="001D4D"/>
              </a:buClr>
              <a:buSzPts val="2200"/>
              <a:buChar char="⚫"/>
            </a:pPr>
            <a:r>
              <a:rPr lang="en-US"/>
              <a:t>Automated test scripts, if any</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62" name="Google Shape;262;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63525" lvl="0" marL="282575" rtl="0" algn="l">
              <a:spcBef>
                <a:spcPts val="0"/>
              </a:spcBef>
              <a:spcAft>
                <a:spcPts val="0"/>
              </a:spcAft>
              <a:buClr>
                <a:srgbClr val="001D4D"/>
              </a:buClr>
              <a:buSzPts val="1900"/>
              <a:buChar char="⚫"/>
            </a:pPr>
            <a:r>
              <a:rPr lang="en-US" sz="1900"/>
              <a:t>Our contributions to this project were tailored mainly to helping the user experience. We aimed to improve the user’s ability to customize their own profile and also made the features easier to navigate through and access.</a:t>
            </a:r>
            <a:endParaRPr sz="1900"/>
          </a:p>
          <a:p>
            <a:pPr indent="-263525" lvl="0" marL="282575" rtl="0" algn="l">
              <a:spcBef>
                <a:spcPts val="2000"/>
              </a:spcBef>
              <a:spcAft>
                <a:spcPts val="0"/>
              </a:spcAft>
              <a:buClr>
                <a:srgbClr val="001D4D"/>
              </a:buClr>
              <a:buSzPts val="1900"/>
              <a:buChar char="⚫"/>
            </a:pPr>
            <a:r>
              <a:rPr lang="en-US" sz="1900"/>
              <a:t>Contact Info</a:t>
            </a:r>
            <a:endParaRPr sz="1900"/>
          </a:p>
          <a:p>
            <a:pPr indent="-257175" lvl="1" marL="577850" rtl="0" algn="l">
              <a:spcBef>
                <a:spcPts val="2000"/>
              </a:spcBef>
              <a:spcAft>
                <a:spcPts val="0"/>
              </a:spcAft>
              <a:buSzPts val="1200"/>
              <a:buChar char="⚫"/>
            </a:pPr>
            <a:r>
              <a:rPr lang="en-US" sz="1200"/>
              <a:t>Ricardo Estrella - restr033@fiu.edu</a:t>
            </a:r>
            <a:endParaRPr sz="1200"/>
          </a:p>
          <a:p>
            <a:pPr indent="-257175" lvl="1" marL="577850" rtl="0" algn="l">
              <a:spcBef>
                <a:spcPts val="2000"/>
              </a:spcBef>
              <a:spcAft>
                <a:spcPts val="0"/>
              </a:spcAft>
              <a:buSzPts val="1200"/>
              <a:buChar char="⚫"/>
            </a:pPr>
            <a:r>
              <a:rPr lang="en-US" sz="1200"/>
              <a:t>James Davidovich - </a:t>
            </a:r>
            <a:r>
              <a:rPr lang="en-US" sz="1200">
                <a:solidFill>
                  <a:srgbClr val="001D4D"/>
                </a:solidFill>
              </a:rPr>
              <a:t>jdavi303@fiu.edu</a:t>
            </a:r>
            <a:endParaRPr sz="1200">
              <a:solidFill>
                <a:srgbClr val="001D4D"/>
              </a:solidFill>
            </a:endParaRPr>
          </a:p>
          <a:p>
            <a:pPr indent="-257175" lvl="1" marL="577850" rtl="0" algn="l">
              <a:spcBef>
                <a:spcPts val="2000"/>
              </a:spcBef>
              <a:spcAft>
                <a:spcPts val="0"/>
              </a:spcAft>
              <a:buClr>
                <a:srgbClr val="001D4D"/>
              </a:buClr>
              <a:buSzPts val="1200"/>
              <a:buChar char="⚫"/>
            </a:pPr>
            <a:r>
              <a:rPr lang="en-US" sz="1200">
                <a:solidFill>
                  <a:srgbClr val="001D4D"/>
                </a:solidFill>
              </a:rPr>
              <a:t>Moiz Khatri - mkhat006@fiu.edu</a:t>
            </a:r>
            <a:endParaRPr sz="1200">
              <a:solidFill>
                <a:srgbClr val="001D4D"/>
              </a:solidFill>
            </a:endParaRPr>
          </a:p>
          <a:p>
            <a:pPr indent="-257175" lvl="1" marL="577850" rtl="0" algn="l">
              <a:spcBef>
                <a:spcPts val="2000"/>
              </a:spcBef>
              <a:spcAft>
                <a:spcPts val="0"/>
              </a:spcAft>
              <a:buClr>
                <a:srgbClr val="001D4D"/>
              </a:buClr>
              <a:buSzPts val="1200"/>
              <a:buChar char="⚫"/>
            </a:pPr>
            <a:r>
              <a:rPr lang="en-US" sz="1200">
                <a:solidFill>
                  <a:srgbClr val="001D4D"/>
                </a:solidFill>
              </a:rPr>
              <a:t>Giancarlo Perez - gpere220@fiu.edu</a:t>
            </a:r>
            <a:endParaRPr sz="1200">
              <a:solidFill>
                <a:srgbClr val="001D4D"/>
              </a:solidFill>
            </a:endParaRPr>
          </a:p>
          <a:p>
            <a:pPr indent="-257175" lvl="1" marL="577850" rtl="0" algn="l">
              <a:spcBef>
                <a:spcPts val="2000"/>
              </a:spcBef>
              <a:spcAft>
                <a:spcPts val="0"/>
              </a:spcAft>
              <a:buClr>
                <a:srgbClr val="001D4D"/>
              </a:buClr>
              <a:buSzPts val="1200"/>
              <a:buChar char="⚫"/>
            </a:pPr>
            <a:r>
              <a:rPr lang="en-US" sz="1200">
                <a:solidFill>
                  <a:srgbClr val="001D4D"/>
                </a:solidFill>
              </a:rPr>
              <a:t>Max Garcia Del Pozo - mgarc893@fiu.edu</a:t>
            </a:r>
            <a:endParaRPr sz="1200">
              <a:solidFill>
                <a:srgbClr val="001D4D"/>
              </a:solidFill>
            </a:endParaRPr>
          </a:p>
          <a:p>
            <a:pPr indent="-238125" lvl="0" marL="282575" rtl="0" algn="l">
              <a:spcBef>
                <a:spcPts val="2000"/>
              </a:spcBef>
              <a:spcAft>
                <a:spcPts val="0"/>
              </a:spcAft>
              <a:buClr>
                <a:srgbClr val="001D4D"/>
              </a:buClr>
              <a:buSzPts val="1500"/>
              <a:buChar char="⚫"/>
            </a:pPr>
            <a:r>
              <a:rPr lang="en-US" sz="1500"/>
              <a:t>Questions?</a:t>
            </a:r>
            <a:endParaRPr sz="1500"/>
          </a:p>
          <a:p>
            <a:pPr indent="-238125" lvl="0" marL="282575" rtl="0" algn="l">
              <a:spcBef>
                <a:spcPts val="2000"/>
              </a:spcBef>
              <a:spcAft>
                <a:spcPts val="0"/>
              </a:spcAft>
              <a:buClr>
                <a:srgbClr val="001D4D"/>
              </a:buClr>
              <a:buSzPts val="1500"/>
              <a:buChar char="⚫"/>
            </a:pPr>
            <a:r>
              <a:rPr lang="en-US" sz="1500"/>
              <a:t>Thank You!</a:t>
            </a:r>
            <a:endParaRPr sz="1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1800"/>
              <a:buChar char="⚫"/>
            </a:pPr>
            <a:r>
              <a:rPr lang="en-US" sz="1800"/>
              <a:t>Whole Project:</a:t>
            </a:r>
            <a:endParaRPr/>
          </a:p>
          <a:p>
            <a:pPr indent="-295275" lvl="1" marL="577850" rtl="0" algn="l">
              <a:spcBef>
                <a:spcPts val="600"/>
              </a:spcBef>
              <a:spcAft>
                <a:spcPts val="0"/>
              </a:spcAft>
              <a:buClr>
                <a:srgbClr val="001D4D"/>
              </a:buClr>
              <a:buSzPts val="1600"/>
              <a:buChar char="⚫"/>
            </a:pPr>
            <a:r>
              <a:rPr lang="en-US" sz="1600"/>
              <a:t>The main purpose of ComboCounter is to serve as a workout applications with certain “smart” add-ons to collect necessary data for the user. ComboCounter gives the user the opportunity to connect with other fellow exercise buddies and achieve workout goals and improve their form and strength.</a:t>
            </a:r>
            <a:endParaRPr sz="1600"/>
          </a:p>
          <a:p>
            <a:pPr indent="-282575" lvl="0" marL="282575" rtl="0" algn="l">
              <a:spcBef>
                <a:spcPts val="2000"/>
              </a:spcBef>
              <a:spcAft>
                <a:spcPts val="0"/>
              </a:spcAft>
              <a:buClr>
                <a:srgbClr val="001D4D"/>
              </a:buClr>
              <a:buSzPts val="1800"/>
              <a:buChar char="⚫"/>
            </a:pPr>
            <a:r>
              <a:rPr lang="en-US" sz="1800"/>
              <a:t>Our</a:t>
            </a:r>
            <a:r>
              <a:rPr lang="en-US" sz="1800"/>
              <a:t> Part:</a:t>
            </a:r>
            <a:endParaRPr/>
          </a:p>
          <a:p>
            <a:pPr indent="-295275" lvl="1" marL="577850" rtl="0" algn="l">
              <a:spcBef>
                <a:spcPts val="600"/>
              </a:spcBef>
              <a:spcAft>
                <a:spcPts val="0"/>
              </a:spcAft>
              <a:buClr>
                <a:srgbClr val="001D4D"/>
              </a:buClr>
              <a:buSzPts val="1600"/>
              <a:buChar char="⚫"/>
            </a:pPr>
            <a:r>
              <a:rPr lang="en-US" sz="1600"/>
              <a:t>Our main goal with this project was to improve two main aspects that the user will be directly affected by. The first being the readability of the program, where we make the text easier to read and a little better to understand to make it more user-friendly in a way. The next aspect was the user’s ability to customize. Nowadays, we have a lot of apps with different themes offered to the user, some that go beyond the traditional light and dark themes. And that is what we looked to do with this.</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sp>
        <p:nvSpPr>
          <p:cNvPr id="165" name="Google Shape;165;p3"/>
          <p:cNvSpPr txBox="1"/>
          <p:nvPr/>
        </p:nvSpPr>
        <p:spPr>
          <a:xfrm>
            <a:off x="838560" y="2019480"/>
            <a:ext cx="7239360" cy="189795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166" name="Google Shape;166;p3"/>
          <p:cNvPicPr preferRelativeResize="0"/>
          <p:nvPr/>
        </p:nvPicPr>
        <p:blipFill>
          <a:blip r:embed="rId3">
            <a:alphaModFix/>
          </a:blip>
          <a:stretch>
            <a:fillRect/>
          </a:stretch>
        </p:blipFill>
        <p:spPr>
          <a:xfrm>
            <a:off x="779475" y="1353400"/>
            <a:ext cx="6091400" cy="4595650"/>
          </a:xfrm>
          <a:prstGeom prst="rect">
            <a:avLst/>
          </a:prstGeom>
          <a:noFill/>
          <a:ln>
            <a:noFill/>
          </a:ln>
        </p:spPr>
      </p:pic>
      <p:sp>
        <p:nvSpPr>
          <p:cNvPr id="167" name="Google Shape;167;p3"/>
          <p:cNvSpPr txBox="1"/>
          <p:nvPr/>
        </p:nvSpPr>
        <p:spPr>
          <a:xfrm>
            <a:off x="874950" y="6176050"/>
            <a:ext cx="4207500" cy="33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rebuchet MS"/>
                <a:ea typeface="Trebuchet MS"/>
                <a:cs typeface="Trebuchet MS"/>
                <a:sym typeface="Trebuchet MS"/>
              </a:rPr>
              <a:t>Coutesy of the previous ComboCounter team</a:t>
            </a:r>
            <a:endParaRPr>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74" name="Google Shape;174;p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Note: The User Stories that are highlighted are those which the team believes to be of high importance.</a:t>
            </a:r>
            <a:endParaRPr/>
          </a:p>
          <a:p>
            <a:pPr indent="-346075" lvl="0" marL="457200" rtl="0" algn="l">
              <a:spcBef>
                <a:spcPts val="0"/>
              </a:spcBef>
              <a:spcAft>
                <a:spcPts val="0"/>
              </a:spcAft>
              <a:buClr>
                <a:schemeClr val="dk1"/>
              </a:buClr>
              <a:buSzPts val="1850"/>
              <a:buFont typeface="Helvetica Neue"/>
              <a:buAutoNum type="arabicPeriod"/>
            </a:pPr>
            <a:r>
              <a:rPr lang="en-US" sz="1850">
                <a:solidFill>
                  <a:schemeClr val="dk1"/>
                </a:solidFill>
                <a:latin typeface="Helvetica Neue"/>
                <a:ea typeface="Helvetica Neue"/>
                <a:cs typeface="Helvetica Neue"/>
                <a:sym typeface="Helvetica Neue"/>
              </a:rPr>
              <a:t>User Story 1, Download Software</a:t>
            </a:r>
            <a:endParaRPr sz="1850">
              <a:solidFill>
                <a:schemeClr val="dk1"/>
              </a:solidFill>
              <a:latin typeface="Helvetica Neue"/>
              <a:ea typeface="Helvetica Neue"/>
              <a:cs typeface="Helvetica Neue"/>
              <a:sym typeface="Helvetica Neue"/>
            </a:endParaRPr>
          </a:p>
          <a:p>
            <a:pPr indent="-346075" lvl="1" marL="914400" rtl="0" algn="l">
              <a:spcBef>
                <a:spcPts val="0"/>
              </a:spcBef>
              <a:spcAft>
                <a:spcPts val="0"/>
              </a:spcAft>
              <a:buClr>
                <a:schemeClr val="dk1"/>
              </a:buClr>
              <a:buSzPts val="1850"/>
              <a:buFont typeface="Helvetica Neue"/>
              <a:buAutoNum type="alphaLcPeriod"/>
            </a:pPr>
            <a:r>
              <a:rPr lang="en-US" sz="1850">
                <a:solidFill>
                  <a:schemeClr val="dk1"/>
                </a:solidFill>
                <a:latin typeface="Helvetica Neue"/>
                <a:ea typeface="Helvetica Neue"/>
                <a:cs typeface="Helvetica Neue"/>
                <a:sym typeface="Helvetica Neue"/>
              </a:rPr>
              <a:t>As a developer, I want to download Visual Studio™  and MySQL Workbench™ so I can run the code the previous teams have created.  </a:t>
            </a:r>
            <a:endParaRPr sz="1850">
              <a:solidFill>
                <a:schemeClr val="dk1"/>
              </a:solidFill>
              <a:latin typeface="Helvetica Neue"/>
              <a:ea typeface="Helvetica Neue"/>
              <a:cs typeface="Helvetica Neue"/>
              <a:sym typeface="Helvetica Neue"/>
            </a:endParaRPr>
          </a:p>
          <a:p>
            <a:pPr indent="-346075" lvl="0" marL="457200" rtl="0" algn="l">
              <a:spcBef>
                <a:spcPts val="0"/>
              </a:spcBef>
              <a:spcAft>
                <a:spcPts val="0"/>
              </a:spcAft>
              <a:buClr>
                <a:schemeClr val="dk1"/>
              </a:buClr>
              <a:buSzPts val="1850"/>
              <a:buFont typeface="Helvetica Neue"/>
              <a:buAutoNum type="arabicPeriod"/>
            </a:pPr>
            <a:r>
              <a:rPr lang="en-US" sz="1850">
                <a:solidFill>
                  <a:schemeClr val="dk1"/>
                </a:solidFill>
                <a:latin typeface="Helvetica Neue"/>
                <a:ea typeface="Helvetica Neue"/>
                <a:cs typeface="Helvetica Neue"/>
                <a:sym typeface="Helvetica Neue"/>
              </a:rPr>
              <a:t>User Story 2, Learn C#</a:t>
            </a:r>
            <a:endParaRPr sz="1850">
              <a:solidFill>
                <a:schemeClr val="dk1"/>
              </a:solidFill>
              <a:latin typeface="Helvetica Neue"/>
              <a:ea typeface="Helvetica Neue"/>
              <a:cs typeface="Helvetica Neue"/>
              <a:sym typeface="Helvetica Neue"/>
            </a:endParaRPr>
          </a:p>
          <a:p>
            <a:pPr indent="-346075" lvl="1" marL="914400" rtl="0" algn="l">
              <a:spcBef>
                <a:spcPts val="0"/>
              </a:spcBef>
              <a:spcAft>
                <a:spcPts val="0"/>
              </a:spcAft>
              <a:buClr>
                <a:schemeClr val="dk1"/>
              </a:buClr>
              <a:buSzPts val="1850"/>
              <a:buFont typeface="Helvetica Neue"/>
              <a:buAutoNum type="alphaLcPeriod"/>
            </a:pPr>
            <a:r>
              <a:rPr lang="en-US" sz="1850">
                <a:solidFill>
                  <a:schemeClr val="dk1"/>
                </a:solidFill>
                <a:latin typeface="Helvetica Neue"/>
                <a:ea typeface="Helvetica Neue"/>
                <a:cs typeface="Helvetica Neue"/>
                <a:sym typeface="Helvetica Neue"/>
              </a:rPr>
              <a:t>As a developer, I want to understand how to code in C# to continue the project from where previous teams left off.</a:t>
            </a:r>
            <a:endParaRPr sz="1850">
              <a:solidFill>
                <a:schemeClr val="dk1"/>
              </a:solidFill>
              <a:latin typeface="Helvetica Neue"/>
              <a:ea typeface="Helvetica Neue"/>
              <a:cs typeface="Helvetica Neue"/>
              <a:sym typeface="Helvetica Neue"/>
            </a:endParaRPr>
          </a:p>
          <a:p>
            <a:pPr indent="-346075" lvl="0" marL="457200" rtl="0" algn="l">
              <a:spcBef>
                <a:spcPts val="0"/>
              </a:spcBef>
              <a:spcAft>
                <a:spcPts val="0"/>
              </a:spcAft>
              <a:buClr>
                <a:schemeClr val="dk1"/>
              </a:buClr>
              <a:buSzPts val="1850"/>
              <a:buFont typeface="Helvetica Neue"/>
              <a:buAutoNum type="arabicPeriod"/>
            </a:pPr>
            <a:r>
              <a:rPr lang="en-US" sz="1850">
                <a:solidFill>
                  <a:schemeClr val="dk1"/>
                </a:solidFill>
                <a:highlight>
                  <a:srgbClr val="00FF00"/>
                </a:highlight>
                <a:latin typeface="Helvetica Neue"/>
                <a:ea typeface="Helvetica Neue"/>
                <a:cs typeface="Helvetica Neue"/>
                <a:sym typeface="Helvetica Neue"/>
              </a:rPr>
              <a:t>User Story 3, Formula Research</a:t>
            </a:r>
            <a:endParaRPr sz="1850">
              <a:solidFill>
                <a:schemeClr val="dk1"/>
              </a:solidFill>
              <a:highlight>
                <a:srgbClr val="00FF00"/>
              </a:highlight>
              <a:latin typeface="Helvetica Neue"/>
              <a:ea typeface="Helvetica Neue"/>
              <a:cs typeface="Helvetica Neue"/>
              <a:sym typeface="Helvetica Neue"/>
            </a:endParaRPr>
          </a:p>
          <a:p>
            <a:pPr indent="-346075" lvl="1" marL="914400" rtl="0" algn="l">
              <a:spcBef>
                <a:spcPts val="0"/>
              </a:spcBef>
              <a:spcAft>
                <a:spcPts val="0"/>
              </a:spcAft>
              <a:buClr>
                <a:schemeClr val="dk1"/>
              </a:buClr>
              <a:buSzPts val="1850"/>
              <a:buFont typeface="Helvetica Neue"/>
              <a:buAutoNum type="alphaLcPeriod"/>
            </a:pPr>
            <a:r>
              <a:rPr lang="en-US" sz="1850">
                <a:solidFill>
                  <a:schemeClr val="dk1"/>
                </a:solidFill>
                <a:latin typeface="Helvetica Neue"/>
                <a:ea typeface="Helvetica Neue"/>
                <a:cs typeface="Helvetica Neue"/>
                <a:sym typeface="Helvetica Neue"/>
              </a:rPr>
              <a:t>As a developer, I want to understand how other products have created formulas based on users’ strength/speed.</a:t>
            </a:r>
            <a:endParaRPr sz="1850">
              <a:solidFill>
                <a:schemeClr val="dk1"/>
              </a:solidFill>
              <a:latin typeface="Helvetica Neue"/>
              <a:ea typeface="Helvetica Neue"/>
              <a:cs typeface="Helvetica Neue"/>
              <a:sym typeface="Helvetica Neue"/>
            </a:endParaRPr>
          </a:p>
          <a:p>
            <a:pPr indent="-346075" lvl="0" marL="457200" rtl="0" algn="l">
              <a:spcBef>
                <a:spcPts val="0"/>
              </a:spcBef>
              <a:spcAft>
                <a:spcPts val="0"/>
              </a:spcAft>
              <a:buClr>
                <a:schemeClr val="dk1"/>
              </a:buClr>
              <a:buSzPts val="1850"/>
              <a:buFont typeface="Helvetica Neue"/>
              <a:buAutoNum type="arabicPeriod"/>
            </a:pPr>
            <a:r>
              <a:rPr lang="en-US" sz="1850">
                <a:solidFill>
                  <a:schemeClr val="dk1"/>
                </a:solidFill>
                <a:latin typeface="Helvetica Neue"/>
                <a:ea typeface="Helvetica Neue"/>
                <a:cs typeface="Helvetica Neue"/>
                <a:sym typeface="Helvetica Neue"/>
              </a:rPr>
              <a:t>User Story 4, Formula Creation</a:t>
            </a:r>
            <a:endParaRPr sz="1850">
              <a:solidFill>
                <a:schemeClr val="dk1"/>
              </a:solidFill>
              <a:latin typeface="Helvetica Neue"/>
              <a:ea typeface="Helvetica Neue"/>
              <a:cs typeface="Helvetica Neue"/>
              <a:sym typeface="Helvetica Neue"/>
            </a:endParaRPr>
          </a:p>
          <a:p>
            <a:pPr indent="-346075" lvl="1" marL="914400" rtl="0" algn="l">
              <a:spcBef>
                <a:spcPts val="0"/>
              </a:spcBef>
              <a:spcAft>
                <a:spcPts val="0"/>
              </a:spcAft>
              <a:buClr>
                <a:schemeClr val="dk1"/>
              </a:buClr>
              <a:buSzPts val="1850"/>
              <a:buFont typeface="Helvetica Neue"/>
              <a:buAutoNum type="alphaLcPeriod"/>
            </a:pPr>
            <a:r>
              <a:rPr lang="en-US" sz="1850">
                <a:solidFill>
                  <a:schemeClr val="dk1"/>
                </a:solidFill>
                <a:latin typeface="Helvetica Neue"/>
                <a:ea typeface="Helvetica Neue"/>
                <a:cs typeface="Helvetica Neue"/>
                <a:sym typeface="Helvetica Neue"/>
              </a:rPr>
              <a:t>As a developer, I want to create a formula that helps objectively judge users’ performance</a:t>
            </a:r>
            <a:endParaRPr sz="1850">
              <a:solidFill>
                <a:schemeClr val="dk1"/>
              </a:solidFill>
              <a:latin typeface="Helvetica Neue"/>
              <a:ea typeface="Helvetica Neue"/>
              <a:cs typeface="Helvetica Neue"/>
              <a:sym typeface="Helvetica Neue"/>
            </a:endParaRPr>
          </a:p>
          <a:p>
            <a:pPr indent="0" lvl="0" marL="457200" rtl="0" algn="l">
              <a:spcBef>
                <a:spcPts val="0"/>
              </a:spcBef>
              <a:spcAft>
                <a:spcPts val="0"/>
              </a:spcAft>
              <a:buNone/>
            </a:pPr>
            <a:r>
              <a:t/>
            </a:r>
            <a:endParaRPr sz="105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a7e991bf71_1_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User Stories (cont.)</a:t>
            </a:r>
            <a:endParaRPr/>
          </a:p>
        </p:txBody>
      </p:sp>
      <p:sp>
        <p:nvSpPr>
          <p:cNvPr id="181" name="Google Shape;181;ga7e991bf71_1_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Note: The User Stories that are highlighted are those which the team believes to be of high importance.</a:t>
            </a:r>
            <a:endParaRPr/>
          </a:p>
          <a:p>
            <a:pPr indent="-358775" lvl="0" marL="457200" rtl="0" algn="l">
              <a:spcBef>
                <a:spcPts val="0"/>
              </a:spcBef>
              <a:spcAft>
                <a:spcPts val="0"/>
              </a:spcAft>
              <a:buClr>
                <a:schemeClr val="dk1"/>
              </a:buClr>
              <a:buSzPts val="2050"/>
              <a:buFont typeface="Helvetica Neue"/>
              <a:buAutoNum type="arabicPeriod"/>
            </a:pPr>
            <a:r>
              <a:rPr lang="en-US" sz="2050">
                <a:solidFill>
                  <a:schemeClr val="dk1"/>
                </a:solidFill>
                <a:highlight>
                  <a:srgbClr val="00FF00"/>
                </a:highlight>
                <a:latin typeface="Helvetica Neue"/>
                <a:ea typeface="Helvetica Neue"/>
                <a:cs typeface="Helvetica Neue"/>
                <a:sym typeface="Helvetica Neue"/>
              </a:rPr>
              <a:t>User Story 5, Fix Database</a:t>
            </a:r>
            <a:endParaRPr sz="2050">
              <a:solidFill>
                <a:schemeClr val="dk1"/>
              </a:solidFill>
              <a:highlight>
                <a:srgbClr val="00FF00"/>
              </a:highlight>
              <a:latin typeface="Helvetica Neue"/>
              <a:ea typeface="Helvetica Neue"/>
              <a:cs typeface="Helvetica Neue"/>
              <a:sym typeface="Helvetica Neue"/>
            </a:endParaRPr>
          </a:p>
          <a:p>
            <a:pPr indent="-358775" lvl="1" marL="914400" rtl="0" algn="l">
              <a:spcBef>
                <a:spcPts val="0"/>
              </a:spcBef>
              <a:spcAft>
                <a:spcPts val="0"/>
              </a:spcAft>
              <a:buClr>
                <a:schemeClr val="dk1"/>
              </a:buClr>
              <a:buSzPts val="2050"/>
              <a:buFont typeface="Helvetica Neue"/>
              <a:buAutoNum type="alphaLcPeriod"/>
            </a:pPr>
            <a:r>
              <a:rPr lang="en-US" sz="2050">
                <a:solidFill>
                  <a:schemeClr val="dk1"/>
                </a:solidFill>
                <a:latin typeface="Helvetica Neue"/>
                <a:ea typeface="Helvetica Neue"/>
                <a:cs typeface="Helvetica Neue"/>
                <a:sym typeface="Helvetica Neue"/>
              </a:rPr>
              <a:t>As a developer, I want to create the missing tables for the project’s database so that it is possible to login.</a:t>
            </a:r>
            <a:endParaRPr sz="2050">
              <a:solidFill>
                <a:schemeClr val="dk1"/>
              </a:solidFill>
              <a:latin typeface="Helvetica Neue"/>
              <a:ea typeface="Helvetica Neue"/>
              <a:cs typeface="Helvetica Neue"/>
              <a:sym typeface="Helvetica Neue"/>
            </a:endParaRPr>
          </a:p>
          <a:p>
            <a:pPr indent="-358775" lvl="0" marL="457200" rtl="0" algn="l">
              <a:spcBef>
                <a:spcPts val="0"/>
              </a:spcBef>
              <a:spcAft>
                <a:spcPts val="0"/>
              </a:spcAft>
              <a:buClr>
                <a:schemeClr val="dk1"/>
              </a:buClr>
              <a:buSzPts val="2050"/>
              <a:buFont typeface="Helvetica Neue"/>
              <a:buAutoNum type="arabicPeriod"/>
            </a:pPr>
            <a:r>
              <a:rPr lang="en-US" sz="2050">
                <a:solidFill>
                  <a:schemeClr val="dk1"/>
                </a:solidFill>
                <a:highlight>
                  <a:srgbClr val="00FF00"/>
                </a:highlight>
                <a:latin typeface="Helvetica Neue"/>
                <a:ea typeface="Helvetica Neue"/>
                <a:cs typeface="Helvetica Neue"/>
                <a:sym typeface="Helvetica Neue"/>
              </a:rPr>
              <a:t>User Story 6, Theme Research</a:t>
            </a:r>
            <a:endParaRPr sz="2050">
              <a:solidFill>
                <a:schemeClr val="dk1"/>
              </a:solidFill>
              <a:highlight>
                <a:srgbClr val="00FF00"/>
              </a:highlight>
              <a:latin typeface="Helvetica Neue"/>
              <a:ea typeface="Helvetica Neue"/>
              <a:cs typeface="Helvetica Neue"/>
              <a:sym typeface="Helvetica Neue"/>
            </a:endParaRPr>
          </a:p>
          <a:p>
            <a:pPr indent="-358775" lvl="1" marL="914400" rtl="0" algn="l">
              <a:spcBef>
                <a:spcPts val="0"/>
              </a:spcBef>
              <a:spcAft>
                <a:spcPts val="0"/>
              </a:spcAft>
              <a:buClr>
                <a:schemeClr val="dk1"/>
              </a:buClr>
              <a:buSzPts val="2050"/>
              <a:buFont typeface="Helvetica Neue"/>
              <a:buAutoNum type="alphaLcPeriod"/>
            </a:pPr>
            <a:r>
              <a:rPr lang="en-US" sz="2050">
                <a:solidFill>
                  <a:schemeClr val="dk1"/>
                </a:solidFill>
                <a:latin typeface="Helvetica Neue"/>
                <a:ea typeface="Helvetica Neue"/>
                <a:cs typeface="Helvetica Neue"/>
                <a:sym typeface="Helvetica Neue"/>
              </a:rPr>
              <a:t>As a developer, I want to understand how other products have used color combinations that help maintain user engagement</a:t>
            </a:r>
            <a:endParaRPr sz="2050">
              <a:solidFill>
                <a:schemeClr val="dk1"/>
              </a:solidFill>
              <a:latin typeface="Helvetica Neue"/>
              <a:ea typeface="Helvetica Neue"/>
              <a:cs typeface="Helvetica Neue"/>
              <a:sym typeface="Helvetica Neue"/>
            </a:endParaRPr>
          </a:p>
          <a:p>
            <a:pPr indent="-358775" lvl="0" marL="457200" rtl="0" algn="l">
              <a:spcBef>
                <a:spcPts val="0"/>
              </a:spcBef>
              <a:spcAft>
                <a:spcPts val="0"/>
              </a:spcAft>
              <a:buClr>
                <a:schemeClr val="dk1"/>
              </a:buClr>
              <a:buSzPts val="2050"/>
              <a:buFont typeface="Helvetica Neue"/>
              <a:buAutoNum type="arabicPeriod"/>
            </a:pPr>
            <a:r>
              <a:rPr lang="en-US" sz="2050">
                <a:solidFill>
                  <a:schemeClr val="dk1"/>
                </a:solidFill>
                <a:latin typeface="Helvetica Neue"/>
                <a:ea typeface="Helvetica Neue"/>
                <a:cs typeface="Helvetica Neue"/>
                <a:sym typeface="Helvetica Neue"/>
              </a:rPr>
              <a:t>User Story 7, Theme Implementation</a:t>
            </a:r>
            <a:endParaRPr sz="2050">
              <a:solidFill>
                <a:schemeClr val="dk1"/>
              </a:solidFill>
              <a:latin typeface="Helvetica Neue"/>
              <a:ea typeface="Helvetica Neue"/>
              <a:cs typeface="Helvetica Neue"/>
              <a:sym typeface="Helvetica Neue"/>
            </a:endParaRPr>
          </a:p>
          <a:p>
            <a:pPr indent="-358775" lvl="1" marL="914400" rtl="0" algn="l">
              <a:spcBef>
                <a:spcPts val="0"/>
              </a:spcBef>
              <a:spcAft>
                <a:spcPts val="0"/>
              </a:spcAft>
              <a:buClr>
                <a:schemeClr val="dk1"/>
              </a:buClr>
              <a:buSzPts val="2050"/>
              <a:buFont typeface="Helvetica Neue"/>
              <a:buAutoNum type="alphaLcPeriod"/>
            </a:pPr>
            <a:r>
              <a:rPr lang="en-US" sz="2050">
                <a:solidFill>
                  <a:schemeClr val="dk1"/>
                </a:solidFill>
                <a:latin typeface="Helvetica Neue"/>
                <a:ea typeface="Helvetica Neue"/>
                <a:cs typeface="Helvetica Neue"/>
                <a:sym typeface="Helvetica Neue"/>
              </a:rPr>
              <a:t>As a developer, I want to implement different UI themes so that users can select which UI appearance best interests them.</a:t>
            </a:r>
            <a:endParaRPr sz="2850">
              <a:solidFill>
                <a:schemeClr val="dk1"/>
              </a:solidFill>
              <a:latin typeface="Helvetica Neue"/>
              <a:ea typeface="Helvetica Neue"/>
              <a:cs typeface="Helvetica Neue"/>
              <a:sym typeface="Helvetica Neue"/>
            </a:endParaRPr>
          </a:p>
          <a:p>
            <a:pPr indent="0" lvl="0" marL="457200" rtl="0" algn="l">
              <a:spcBef>
                <a:spcPts val="0"/>
              </a:spcBef>
              <a:spcAft>
                <a:spcPts val="0"/>
              </a:spcAft>
              <a:buNone/>
            </a:pPr>
            <a:r>
              <a:t/>
            </a:r>
            <a:endParaRPr sz="205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a7e991bf71_1_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User Stories (cont.)</a:t>
            </a:r>
            <a:endParaRPr/>
          </a:p>
        </p:txBody>
      </p:sp>
      <p:sp>
        <p:nvSpPr>
          <p:cNvPr id="188" name="Google Shape;188;ga7e991bf71_1_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Note: The User Stories that are highlighted are those which the team believes to be of high importance.</a:t>
            </a:r>
            <a:endParaRPr/>
          </a:p>
          <a:p>
            <a:pPr indent="-339725" lvl="0" marL="457200" rtl="0" algn="l">
              <a:spcBef>
                <a:spcPts val="0"/>
              </a:spcBef>
              <a:spcAft>
                <a:spcPts val="0"/>
              </a:spcAft>
              <a:buClr>
                <a:schemeClr val="dk1"/>
              </a:buClr>
              <a:buSzPts val="1750"/>
              <a:buFont typeface="Helvetica Neue"/>
              <a:buAutoNum type="arabicPeriod"/>
            </a:pPr>
            <a:r>
              <a:rPr lang="en-US" sz="1750">
                <a:solidFill>
                  <a:schemeClr val="dk1"/>
                </a:solidFill>
                <a:highlight>
                  <a:srgbClr val="00FF00"/>
                </a:highlight>
                <a:latin typeface="Helvetica Neue"/>
                <a:ea typeface="Helvetica Neue"/>
                <a:cs typeface="Helvetica Neue"/>
                <a:sym typeface="Helvetica Neue"/>
              </a:rPr>
              <a:t>User Story 8, UI Clean-up</a:t>
            </a:r>
            <a:endParaRPr sz="1750">
              <a:solidFill>
                <a:schemeClr val="dk1"/>
              </a:solidFill>
              <a:highlight>
                <a:srgbClr val="00FF00"/>
              </a:highlight>
              <a:latin typeface="Helvetica Neue"/>
              <a:ea typeface="Helvetica Neue"/>
              <a:cs typeface="Helvetica Neue"/>
              <a:sym typeface="Helvetica Neue"/>
            </a:endParaRPr>
          </a:p>
          <a:p>
            <a:pPr indent="-339725" lvl="1" marL="914400" rtl="0" algn="l">
              <a:spcBef>
                <a:spcPts val="0"/>
              </a:spcBef>
              <a:spcAft>
                <a:spcPts val="0"/>
              </a:spcAft>
              <a:buClr>
                <a:schemeClr val="dk1"/>
              </a:buClr>
              <a:buSzPts val="1750"/>
              <a:buFont typeface="Helvetica Neue"/>
              <a:buAutoNum type="alphaLcPeriod"/>
            </a:pPr>
            <a:r>
              <a:rPr lang="en-US" sz="1750">
                <a:solidFill>
                  <a:schemeClr val="dk1"/>
                </a:solidFill>
                <a:latin typeface="Helvetica Neue"/>
                <a:ea typeface="Helvetica Neue"/>
                <a:cs typeface="Helvetica Neue"/>
                <a:sym typeface="Helvetica Neue"/>
              </a:rPr>
              <a:t>As a developer, I want to improve the UI so that users can more easily understand what they are seeing.</a:t>
            </a:r>
            <a:endParaRPr sz="1750">
              <a:solidFill>
                <a:schemeClr val="dk1"/>
              </a:solidFill>
              <a:latin typeface="Helvetica Neue"/>
              <a:ea typeface="Helvetica Neue"/>
              <a:cs typeface="Helvetica Neue"/>
              <a:sym typeface="Helvetica Neue"/>
            </a:endParaRPr>
          </a:p>
          <a:p>
            <a:pPr indent="-339725" lvl="0" marL="457200" rtl="0" algn="l">
              <a:spcBef>
                <a:spcPts val="0"/>
              </a:spcBef>
              <a:spcAft>
                <a:spcPts val="0"/>
              </a:spcAft>
              <a:buClr>
                <a:schemeClr val="dk1"/>
              </a:buClr>
              <a:buSzPts val="1750"/>
              <a:buFont typeface="Helvetica Neue"/>
              <a:buAutoNum type="arabicPeriod"/>
            </a:pPr>
            <a:r>
              <a:rPr lang="en-US" sz="1750">
                <a:solidFill>
                  <a:schemeClr val="dk1"/>
                </a:solidFill>
                <a:latin typeface="Helvetica Neue"/>
                <a:ea typeface="Helvetica Neue"/>
                <a:cs typeface="Helvetica Neue"/>
                <a:sym typeface="Helvetica Neue"/>
              </a:rPr>
              <a:t>User Story 9, Customize Force Setting Application</a:t>
            </a:r>
            <a:endParaRPr sz="1750">
              <a:solidFill>
                <a:schemeClr val="dk1"/>
              </a:solidFill>
              <a:latin typeface="Helvetica Neue"/>
              <a:ea typeface="Helvetica Neue"/>
              <a:cs typeface="Helvetica Neue"/>
              <a:sym typeface="Helvetica Neue"/>
            </a:endParaRPr>
          </a:p>
          <a:p>
            <a:pPr indent="-339725" lvl="1" marL="914400" rtl="0" algn="l">
              <a:spcBef>
                <a:spcPts val="0"/>
              </a:spcBef>
              <a:spcAft>
                <a:spcPts val="0"/>
              </a:spcAft>
              <a:buClr>
                <a:schemeClr val="dk1"/>
              </a:buClr>
              <a:buSzPts val="1750"/>
              <a:buFont typeface="Helvetica Neue"/>
              <a:buAutoNum type="alphaLcPeriod"/>
            </a:pPr>
            <a:r>
              <a:rPr lang="en-US" sz="1750">
                <a:solidFill>
                  <a:schemeClr val="dk1"/>
                </a:solidFill>
                <a:latin typeface="Helvetica Neue"/>
                <a:ea typeface="Helvetica Neue"/>
                <a:cs typeface="Helvetica Neue"/>
                <a:sym typeface="Helvetica Neue"/>
              </a:rPr>
              <a:t>As a user, I want to be able to change the benchmark for the force that will be accepted by the application as a “good” punch.</a:t>
            </a:r>
            <a:endParaRPr sz="1750">
              <a:solidFill>
                <a:schemeClr val="dk1"/>
              </a:solidFill>
              <a:latin typeface="Helvetica Neue"/>
              <a:ea typeface="Helvetica Neue"/>
              <a:cs typeface="Helvetica Neue"/>
              <a:sym typeface="Helvetica Neue"/>
            </a:endParaRPr>
          </a:p>
          <a:p>
            <a:pPr indent="-339725" lvl="0" marL="457200" rtl="0" algn="l">
              <a:spcBef>
                <a:spcPts val="0"/>
              </a:spcBef>
              <a:spcAft>
                <a:spcPts val="0"/>
              </a:spcAft>
              <a:buClr>
                <a:schemeClr val="dk1"/>
              </a:buClr>
              <a:buSzPts val="1750"/>
              <a:buFont typeface="Helvetica Neue"/>
              <a:buAutoNum type="arabicPeriod"/>
            </a:pPr>
            <a:r>
              <a:rPr lang="en-US" sz="1750">
                <a:solidFill>
                  <a:schemeClr val="dk1"/>
                </a:solidFill>
                <a:latin typeface="Helvetica Neue"/>
                <a:ea typeface="Helvetica Neue"/>
                <a:cs typeface="Helvetica Neue"/>
                <a:sym typeface="Helvetica Neue"/>
              </a:rPr>
              <a:t>User Story 10, Customize Time Setting Application</a:t>
            </a:r>
            <a:endParaRPr sz="1750">
              <a:solidFill>
                <a:schemeClr val="dk1"/>
              </a:solidFill>
              <a:latin typeface="Helvetica Neue"/>
              <a:ea typeface="Helvetica Neue"/>
              <a:cs typeface="Helvetica Neue"/>
              <a:sym typeface="Helvetica Neue"/>
            </a:endParaRPr>
          </a:p>
          <a:p>
            <a:pPr indent="-339725" lvl="1" marL="914400" rtl="0" algn="l">
              <a:spcBef>
                <a:spcPts val="0"/>
              </a:spcBef>
              <a:spcAft>
                <a:spcPts val="0"/>
              </a:spcAft>
              <a:buClr>
                <a:schemeClr val="dk1"/>
              </a:buClr>
              <a:buSzPts val="1750"/>
              <a:buFont typeface="Helvetica Neue"/>
              <a:buAutoNum type="alphaLcPeriod"/>
            </a:pPr>
            <a:r>
              <a:rPr lang="en-US" sz="1750">
                <a:solidFill>
                  <a:schemeClr val="dk1"/>
                </a:solidFill>
                <a:latin typeface="Helvetica Neue"/>
                <a:ea typeface="Helvetica Neue"/>
                <a:cs typeface="Helvetica Neue"/>
                <a:sym typeface="Helvetica Neue"/>
              </a:rPr>
              <a:t>As a user, I want to be able to change the amount of time I am given to throw my punches before the session ends.</a:t>
            </a:r>
            <a:endParaRPr sz="1750">
              <a:solidFill>
                <a:schemeClr val="dk1"/>
              </a:solidFill>
              <a:latin typeface="Helvetica Neue"/>
              <a:ea typeface="Helvetica Neue"/>
              <a:cs typeface="Helvetica Neue"/>
              <a:sym typeface="Helvetica Neue"/>
            </a:endParaRPr>
          </a:p>
          <a:p>
            <a:pPr indent="-339725" lvl="0" marL="457200" rtl="0" algn="l">
              <a:spcBef>
                <a:spcPts val="0"/>
              </a:spcBef>
              <a:spcAft>
                <a:spcPts val="0"/>
              </a:spcAft>
              <a:buClr>
                <a:schemeClr val="dk1"/>
              </a:buClr>
              <a:buSzPts val="1750"/>
              <a:buFont typeface="Helvetica Neue"/>
              <a:buAutoNum type="arabicPeriod"/>
            </a:pPr>
            <a:r>
              <a:rPr lang="en-US" sz="1750">
                <a:solidFill>
                  <a:schemeClr val="dk1"/>
                </a:solidFill>
                <a:highlight>
                  <a:srgbClr val="00FF00"/>
                </a:highlight>
                <a:latin typeface="Helvetica Neue"/>
                <a:ea typeface="Helvetica Neue"/>
                <a:cs typeface="Helvetica Neue"/>
                <a:sym typeface="Helvetica Neue"/>
              </a:rPr>
              <a:t>User Story 11, Start, Stop, and Reset Functionality</a:t>
            </a:r>
            <a:endParaRPr sz="1750">
              <a:solidFill>
                <a:schemeClr val="dk1"/>
              </a:solidFill>
              <a:highlight>
                <a:srgbClr val="00FF00"/>
              </a:highlight>
              <a:latin typeface="Helvetica Neue"/>
              <a:ea typeface="Helvetica Neue"/>
              <a:cs typeface="Helvetica Neue"/>
              <a:sym typeface="Helvetica Neue"/>
            </a:endParaRPr>
          </a:p>
          <a:p>
            <a:pPr indent="-339725" lvl="1" marL="914400" rtl="0" algn="l">
              <a:spcBef>
                <a:spcPts val="0"/>
              </a:spcBef>
              <a:spcAft>
                <a:spcPts val="0"/>
              </a:spcAft>
              <a:buClr>
                <a:schemeClr val="dk1"/>
              </a:buClr>
              <a:buSzPts val="1750"/>
              <a:buFont typeface="Helvetica Neue"/>
              <a:buAutoNum type="alphaLcPeriod"/>
            </a:pPr>
            <a:r>
              <a:rPr lang="en-US" sz="1750">
                <a:solidFill>
                  <a:schemeClr val="dk1"/>
                </a:solidFill>
                <a:latin typeface="Helvetica Neue"/>
                <a:ea typeface="Helvetica Neue"/>
                <a:cs typeface="Helvetica Neue"/>
                <a:sym typeface="Helvetica Neue"/>
              </a:rPr>
              <a:t>As a developer, I want to implement some way for users to start, stop, and reset their session manually without using a keyboard.</a:t>
            </a:r>
            <a:endParaRPr sz="2750">
              <a:solidFill>
                <a:schemeClr val="dk1"/>
              </a:solidFill>
              <a:highlight>
                <a:srgbClr val="00FF00"/>
              </a:highlight>
              <a:latin typeface="Helvetica Neue"/>
              <a:ea typeface="Helvetica Neue"/>
              <a:cs typeface="Helvetica Neue"/>
              <a:sym typeface="Helvetica Neue"/>
            </a:endParaRPr>
          </a:p>
          <a:p>
            <a:pPr indent="0" lvl="0" marL="457200" rtl="0" algn="l">
              <a:spcBef>
                <a:spcPts val="0"/>
              </a:spcBef>
              <a:spcAft>
                <a:spcPts val="0"/>
              </a:spcAft>
              <a:buNone/>
            </a:pPr>
            <a:r>
              <a:t/>
            </a:r>
            <a:endParaRPr sz="205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ga7e991bf71_1_1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User Stories (cont.)</a:t>
            </a:r>
            <a:endParaRPr/>
          </a:p>
        </p:txBody>
      </p:sp>
      <p:sp>
        <p:nvSpPr>
          <p:cNvPr id="195" name="Google Shape;195;ga7e991bf71_1_1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Note: The User Stories that are highlighted are those which the team believes to be of high importance.</a:t>
            </a:r>
            <a:endParaRPr/>
          </a:p>
          <a:p>
            <a:pPr indent="-358775" lvl="0" marL="457200" rtl="0" algn="l">
              <a:spcBef>
                <a:spcPts val="0"/>
              </a:spcBef>
              <a:spcAft>
                <a:spcPts val="0"/>
              </a:spcAft>
              <a:buClr>
                <a:schemeClr val="dk1"/>
              </a:buClr>
              <a:buSzPts val="2050"/>
              <a:buFont typeface="Helvetica Neue"/>
              <a:buAutoNum type="arabicPeriod"/>
            </a:pPr>
            <a:r>
              <a:rPr lang="en-US" sz="2050">
                <a:solidFill>
                  <a:schemeClr val="dk1"/>
                </a:solidFill>
                <a:highlight>
                  <a:srgbClr val="00FF00"/>
                </a:highlight>
                <a:latin typeface="Helvetica Neue"/>
                <a:ea typeface="Helvetica Neue"/>
                <a:cs typeface="Helvetica Neue"/>
                <a:sym typeface="Helvetica Neue"/>
              </a:rPr>
              <a:t>User Story 12, Benchmark Creation</a:t>
            </a:r>
            <a:endParaRPr sz="2050">
              <a:solidFill>
                <a:schemeClr val="dk1"/>
              </a:solidFill>
              <a:highlight>
                <a:srgbClr val="00FF00"/>
              </a:highlight>
              <a:latin typeface="Helvetica Neue"/>
              <a:ea typeface="Helvetica Neue"/>
              <a:cs typeface="Helvetica Neue"/>
              <a:sym typeface="Helvetica Neue"/>
            </a:endParaRPr>
          </a:p>
          <a:p>
            <a:pPr indent="-358775" lvl="1" marL="914400" rtl="0" algn="l">
              <a:spcBef>
                <a:spcPts val="0"/>
              </a:spcBef>
              <a:spcAft>
                <a:spcPts val="0"/>
              </a:spcAft>
              <a:buClr>
                <a:schemeClr val="dk1"/>
              </a:buClr>
              <a:buSzPts val="2050"/>
              <a:buFont typeface="Helvetica Neue"/>
              <a:buAutoNum type="alphaLcPeriod"/>
            </a:pPr>
            <a:r>
              <a:rPr lang="en-US" sz="2050">
                <a:solidFill>
                  <a:schemeClr val="dk1"/>
                </a:solidFill>
                <a:latin typeface="Helvetica Neue"/>
                <a:ea typeface="Helvetica Neue"/>
                <a:cs typeface="Helvetica Neue"/>
                <a:sym typeface="Helvetica Neue"/>
              </a:rPr>
              <a:t>As a user, I want to be able to set personal goals when using each individual application.</a:t>
            </a:r>
            <a:endParaRPr sz="2050">
              <a:solidFill>
                <a:schemeClr val="dk1"/>
              </a:solidFill>
              <a:latin typeface="Helvetica Neue"/>
              <a:ea typeface="Helvetica Neue"/>
              <a:cs typeface="Helvetica Neue"/>
              <a:sym typeface="Helvetica Neue"/>
            </a:endParaRPr>
          </a:p>
          <a:p>
            <a:pPr indent="-358775" lvl="0" marL="457200" rtl="0" algn="l">
              <a:spcBef>
                <a:spcPts val="0"/>
              </a:spcBef>
              <a:spcAft>
                <a:spcPts val="0"/>
              </a:spcAft>
              <a:buClr>
                <a:schemeClr val="dk1"/>
              </a:buClr>
              <a:buSzPts val="2050"/>
              <a:buFont typeface="Helvetica Neue"/>
              <a:buAutoNum type="arabicPeriod"/>
            </a:pPr>
            <a:r>
              <a:rPr lang="en-US" sz="2050">
                <a:solidFill>
                  <a:schemeClr val="dk1"/>
                </a:solidFill>
                <a:highlight>
                  <a:srgbClr val="00FF00"/>
                </a:highlight>
                <a:latin typeface="Helvetica Neue"/>
                <a:ea typeface="Helvetica Neue"/>
                <a:cs typeface="Helvetica Neue"/>
                <a:sym typeface="Helvetica Neue"/>
              </a:rPr>
              <a:t>User Story 13, Code Translation</a:t>
            </a:r>
            <a:endParaRPr sz="2050">
              <a:solidFill>
                <a:schemeClr val="dk1"/>
              </a:solidFill>
              <a:highlight>
                <a:srgbClr val="00FF00"/>
              </a:highlight>
              <a:latin typeface="Helvetica Neue"/>
              <a:ea typeface="Helvetica Neue"/>
              <a:cs typeface="Helvetica Neue"/>
              <a:sym typeface="Helvetica Neue"/>
            </a:endParaRPr>
          </a:p>
          <a:p>
            <a:pPr indent="-358775" lvl="1" marL="914400" rtl="0" algn="l">
              <a:spcBef>
                <a:spcPts val="0"/>
              </a:spcBef>
              <a:spcAft>
                <a:spcPts val="0"/>
              </a:spcAft>
              <a:buClr>
                <a:schemeClr val="dk1"/>
              </a:buClr>
              <a:buSzPts val="2050"/>
              <a:buFont typeface="Helvetica Neue"/>
              <a:buAutoNum type="alphaLcPeriod"/>
            </a:pPr>
            <a:r>
              <a:rPr lang="en-US" sz="2050">
                <a:solidFill>
                  <a:schemeClr val="dk1"/>
                </a:solidFill>
                <a:latin typeface="Helvetica Neue"/>
                <a:ea typeface="Helvetica Neue"/>
                <a:cs typeface="Helvetica Neue"/>
                <a:sym typeface="Helvetica Neue"/>
              </a:rPr>
              <a:t>As a developer, I want to translate the original code of C# into Java for ease of implementation and for future implementation into a mobile app.</a:t>
            </a:r>
            <a:endParaRPr sz="2750">
              <a:solidFill>
                <a:schemeClr val="dk1"/>
              </a:solidFill>
              <a:latin typeface="Helvetica Neue"/>
              <a:ea typeface="Helvetica Neue"/>
              <a:cs typeface="Helvetica Neue"/>
              <a:sym typeface="Helvetica Neue"/>
            </a:endParaRPr>
          </a:p>
          <a:p>
            <a:pPr indent="0" lvl="0" marL="457200" rtl="0" algn="l">
              <a:spcBef>
                <a:spcPts val="0"/>
              </a:spcBef>
              <a:spcAft>
                <a:spcPts val="0"/>
              </a:spcAft>
              <a:buNone/>
            </a:pPr>
            <a:r>
              <a:t/>
            </a:r>
            <a:endParaRPr sz="3050">
              <a:solidFill>
                <a:schemeClr val="dk1"/>
              </a:solidFill>
              <a:highlight>
                <a:srgbClr val="00FF00"/>
              </a:highlight>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5"/>
          <p:cNvSpPr txBox="1"/>
          <p:nvPr>
            <p:ph type="title"/>
          </p:nvPr>
        </p:nvSpPr>
        <p:spPr>
          <a:xfrm>
            <a:off x="780250" y="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202" name="Google Shape;202;p5"/>
          <p:cNvPicPr preferRelativeResize="0"/>
          <p:nvPr/>
        </p:nvPicPr>
        <p:blipFill>
          <a:blip r:embed="rId3">
            <a:alphaModFix/>
          </a:blip>
          <a:stretch>
            <a:fillRect/>
          </a:stretch>
        </p:blipFill>
        <p:spPr>
          <a:xfrm>
            <a:off x="780250" y="1044600"/>
            <a:ext cx="6432200" cy="4852775"/>
          </a:xfrm>
          <a:prstGeom prst="rect">
            <a:avLst/>
          </a:prstGeom>
          <a:noFill/>
          <a:ln>
            <a:noFill/>
          </a:ln>
        </p:spPr>
      </p:pic>
      <p:sp>
        <p:nvSpPr>
          <p:cNvPr id="203" name="Google Shape;203;p5"/>
          <p:cNvSpPr txBox="1"/>
          <p:nvPr/>
        </p:nvSpPr>
        <p:spPr>
          <a:xfrm>
            <a:off x="616450" y="6328875"/>
            <a:ext cx="5404200" cy="43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rebuchet MS"/>
                <a:ea typeface="Trebuchet MS"/>
                <a:cs typeface="Trebuchet MS"/>
                <a:sym typeface="Trebuchet MS"/>
              </a:rPr>
              <a:t>Use case diagram courtesy of previous ComboCounter team</a:t>
            </a:r>
            <a:endParaRPr>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Sequence Diagram</a:t>
            </a:r>
            <a:endParaRPr/>
          </a:p>
        </p:txBody>
      </p:sp>
      <p:pic>
        <p:nvPicPr>
          <p:cNvPr id="210" name="Google Shape;210;p6"/>
          <p:cNvPicPr preferRelativeResize="0"/>
          <p:nvPr/>
        </p:nvPicPr>
        <p:blipFill>
          <a:blip r:embed="rId3">
            <a:alphaModFix/>
          </a:blip>
          <a:stretch>
            <a:fillRect/>
          </a:stretch>
        </p:blipFill>
        <p:spPr>
          <a:xfrm>
            <a:off x="1440537" y="1589350"/>
            <a:ext cx="6262934" cy="44479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0x010100474B67661E0F9240B6C8F38C20E7DAEE</vt:lpwstr>
  </property>
</Properties>
</file>