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29" roundtripDataSignature="AMtx7migY85w4ATnqVEKzf8t9MZxbL9oO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8ca607ca48_0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8ca607ca48_0_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6" name="Google Shape;206;g8ca607ca48_0_1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8ca607ca48_0_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8ca607ca48_0_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2" name="Google Shape;212;g8ca607ca48_0_2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8ca607ca48_0_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8ca607ca48_0_3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8" name="Google Shape;218;g8ca607ca48_0_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24" name="Google Shape;224;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31" name="Google Shape;231;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38" name="Google Shape;238;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45" name="Google Shape;245;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52" name="Google Shape;252;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59" name="Google Shape;259;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66" name="Google Shape;266;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8cf9d78e8a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g8cf9d78e8a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74" name="Google Shape;274;g8cf9d78e8a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82" name="Google Shape;282;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8ca607ca48_0_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8ca607ca48_0_4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9" name="Google Shape;289;g8ca607ca48_0_4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8ca607ca48_0_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8ca607ca48_0_5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96" name="Google Shape;296;g8ca607ca48_0_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8ca607ca48_0_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8ca607ca48_0_4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2" name="Google Shape;162;g8ca607ca48_0_4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68" name="Google Shape;168;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5" name="Google Shape;175;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8dd736c945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8dd736c945_0_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2" name="Google Shape;182;g8dd736c945_0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8dd736c945_0_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8dd736c945_0_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8" name="Google Shape;188;g8dd736c945_0_2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8dd736c945_0_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8dd736c945_0_2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4" name="Google Shape;194;g8dd736c945_0_2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8ca607ca48_0_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8ca607ca48_0_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0" name="Google Shape;200;g8ca607ca48_0_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9"/>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8"/>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3205150"/>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sz="2800"/>
              <a:t>AmLight - Learning OpenFlow/SDN Network Research and Experimentation</a:t>
            </a:r>
            <a:br>
              <a:rPr lang="en-US" sz="2800"/>
            </a:br>
            <a:r>
              <a:rPr lang="en-US" sz="2800"/>
              <a:t>Team Members: Cindy Perez, Jose Mercado, Kenia Chang He, and Yuyang Leng</a:t>
            </a:r>
            <a:br>
              <a:rPr lang="en-US" sz="2800"/>
            </a:br>
            <a:r>
              <a:rPr lang="en-US" sz="2800"/>
              <a:t>Product Owner:</a:t>
            </a:r>
            <a:r>
              <a:rPr lang="en-US" sz="2800"/>
              <a:t> Vasilka Chergarova</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t>07/28/2020</a:t>
            </a:r>
            <a:endParaRPr/>
          </a:p>
        </p:txBody>
      </p:sp>
      <p:sp>
        <p:nvSpPr>
          <p:cNvPr id="151" name="Google Shape;151;p1"/>
          <p:cNvSpPr txBox="1"/>
          <p:nvPr/>
        </p:nvSpPr>
        <p:spPr>
          <a:xfrm>
            <a:off x="321746" y="1078489"/>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b="0" i="0" lang="en-US" sz="4400" u="none" cap="none" strike="noStrike">
                <a:solidFill>
                  <a:srgbClr val="001D4D"/>
                </a:solidFill>
                <a:latin typeface="Trebuchet MS"/>
                <a:ea typeface="Trebuchet MS"/>
                <a:cs typeface="Trebuchet MS"/>
                <a:sym typeface="Trebuchet MS"/>
              </a:rPr>
              <a:t>Summer </a:t>
            </a:r>
            <a:r>
              <a:rPr lang="en-US" sz="4400">
                <a:solidFill>
                  <a:srgbClr val="001D4D"/>
                </a:solidFill>
                <a:latin typeface="Trebuchet MS"/>
                <a:ea typeface="Trebuchet MS"/>
                <a:cs typeface="Trebuchet MS"/>
                <a:sym typeface="Trebuchet MS"/>
              </a:rPr>
              <a:t>2020</a:t>
            </a:r>
            <a:endParaRPr/>
          </a:p>
          <a:p>
            <a:pPr indent="0" lvl="0" marL="0" marR="0" rtl="0" algn="ctr">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8ca607ca48_0_14"/>
          <p:cNvSpPr txBox="1"/>
          <p:nvPr>
            <p:ph idx="1" type="body"/>
          </p:nvPr>
        </p:nvSpPr>
        <p:spPr>
          <a:xfrm>
            <a:off x="779475" y="512275"/>
            <a:ext cx="7583400" cy="5524800"/>
          </a:xfrm>
          <a:prstGeom prst="rect">
            <a:avLst/>
          </a:prstGeom>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a:t>Amlight/ User Story 34: As a developer, I want to test the implementation for the first half of issue #77, so that I can make sure it is working for the users.</a:t>
            </a:r>
            <a:endParaRPr/>
          </a:p>
          <a:p>
            <a:pPr indent="0" lvl="0" marL="0" rtl="0" algn="l">
              <a:spcBef>
                <a:spcPts val="2000"/>
              </a:spcBef>
              <a:spcAft>
                <a:spcPts val="0"/>
              </a:spcAft>
              <a:buNone/>
            </a:pPr>
            <a:r>
              <a:t/>
            </a:r>
            <a:endParaRPr/>
          </a:p>
          <a:p>
            <a:pPr indent="-342900" lvl="0" marL="457200" rtl="0" algn="l">
              <a:spcBef>
                <a:spcPts val="2000"/>
              </a:spcBef>
              <a:spcAft>
                <a:spcPts val="0"/>
              </a:spcAft>
              <a:buSzPts val="1800"/>
              <a:buChar char="⚫"/>
            </a:pPr>
            <a:r>
              <a:rPr lang="en-US"/>
              <a:t>Other User Stories:</a:t>
            </a:r>
            <a:endParaRPr/>
          </a:p>
          <a:p>
            <a:pPr indent="-342900" lvl="0" marL="457200" rtl="0" algn="l">
              <a:spcBef>
                <a:spcPts val="0"/>
              </a:spcBef>
              <a:spcAft>
                <a:spcPts val="0"/>
              </a:spcAft>
              <a:buSzPts val="1800"/>
              <a:buChar char="⚫"/>
            </a:pPr>
            <a:r>
              <a:rPr lang="en-US"/>
              <a:t>User Story 19, User Story 20, User Story 23, User Story 24, User Story 28, User Story 29, User Story 31, User Story 32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8ca607ca48_0_21"/>
          <p:cNvSpPr txBox="1"/>
          <p:nvPr>
            <p:ph idx="1" type="body"/>
          </p:nvPr>
        </p:nvSpPr>
        <p:spPr>
          <a:xfrm>
            <a:off x="779475" y="462700"/>
            <a:ext cx="7583400" cy="57369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
            </a:pPr>
            <a:r>
              <a:rPr lang="en-US"/>
              <a:t>Amlight/ User Story 35: As a user, I want to use the Metadata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38: As a user, I want to use the ARP OP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43: As a user, I want to use the MPLS Label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46: As a user, I want to use the PBB ISID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47: As a user, I want to use the Tunnel ID as one of the match fields for my flow, so that I can utilize the OpenFlow v1.3 more realistically.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8ca607ca48_0_33"/>
          <p:cNvSpPr txBox="1"/>
          <p:nvPr>
            <p:ph idx="1" type="body"/>
          </p:nvPr>
        </p:nvSpPr>
        <p:spPr>
          <a:xfrm>
            <a:off x="779475" y="446175"/>
            <a:ext cx="7583400" cy="5591100"/>
          </a:xfrm>
          <a:prstGeom prst="rect">
            <a:avLst/>
          </a:prstGeom>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a:t>Amlight/ User Story 48: As a developer, I want to test the implementation for the second half of issue #77, so that I can make sure it is working for the users.</a:t>
            </a:r>
            <a:endParaRPr/>
          </a:p>
          <a:p>
            <a:pPr indent="0" lvl="0" marL="0" rtl="0" algn="l">
              <a:spcBef>
                <a:spcPts val="2000"/>
              </a:spcBef>
              <a:spcAft>
                <a:spcPts val="0"/>
              </a:spcAft>
              <a:buNone/>
            </a:pPr>
            <a:r>
              <a:t/>
            </a:r>
            <a:endParaRPr/>
          </a:p>
          <a:p>
            <a:pPr indent="-342900" lvl="0" marL="457200" rtl="0" algn="l">
              <a:spcBef>
                <a:spcPts val="2000"/>
              </a:spcBef>
              <a:spcAft>
                <a:spcPts val="0"/>
              </a:spcAft>
              <a:buSzPts val="1800"/>
              <a:buChar char="⚫"/>
            </a:pPr>
            <a:r>
              <a:rPr lang="en-US"/>
              <a:t>Other User Stories:</a:t>
            </a:r>
            <a:endParaRPr/>
          </a:p>
          <a:p>
            <a:pPr indent="-342900" lvl="0" marL="457200" rtl="0" algn="l">
              <a:spcBef>
                <a:spcPts val="0"/>
              </a:spcBef>
              <a:spcAft>
                <a:spcPts val="0"/>
              </a:spcAft>
              <a:buSzPts val="1800"/>
              <a:buChar char="⚫"/>
            </a:pPr>
            <a:r>
              <a:rPr lang="en-US"/>
              <a:t>User Story 36, User Story 37, User Story 39, User Story 40, User Story 41, User Story 42, User Story 44, User Story 45</a:t>
            </a:r>
            <a:endParaRPr/>
          </a:p>
          <a:p>
            <a:pPr indent="0" lvl="0" marL="0" rtl="0" algn="l">
              <a:spcBef>
                <a:spcPts val="2000"/>
              </a:spcBef>
              <a:spcAft>
                <a:spcPts val="0"/>
              </a:spcAft>
              <a:buNone/>
            </a:pPr>
            <a:r>
              <a:t/>
            </a:r>
            <a:endParaRPr/>
          </a:p>
          <a:p>
            <a:pPr indent="-342900" lvl="0" marL="457200" rtl="0" algn="l">
              <a:spcBef>
                <a:spcPts val="2000"/>
              </a:spcBef>
              <a:spcAft>
                <a:spcPts val="0"/>
              </a:spcAft>
              <a:buSzPts val="1800"/>
              <a:buChar char="⚫"/>
            </a:pPr>
            <a:r>
              <a:rPr lang="en-US"/>
              <a:t> Amlight/ User Story 49: As a developer, I want to implement and test the IPv6 packet structure, so that the IPv6 packets can be used.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 Diagram</a:t>
            </a:r>
            <a:endParaRPr/>
          </a:p>
        </p:txBody>
      </p:sp>
      <p:pic>
        <p:nvPicPr>
          <p:cNvPr id="227" name="Google Shape;227;p5"/>
          <p:cNvPicPr preferRelativeResize="0"/>
          <p:nvPr/>
        </p:nvPicPr>
        <p:blipFill>
          <a:blip r:embed="rId3">
            <a:alphaModFix/>
          </a:blip>
          <a:stretch>
            <a:fillRect/>
          </a:stretch>
        </p:blipFill>
        <p:spPr>
          <a:xfrm>
            <a:off x="779475" y="1425575"/>
            <a:ext cx="7583475" cy="45434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Sequence Diagrams</a:t>
            </a:r>
            <a:endParaRPr/>
          </a:p>
        </p:txBody>
      </p:sp>
      <p:pic>
        <p:nvPicPr>
          <p:cNvPr id="234" name="Google Shape;234;p6"/>
          <p:cNvPicPr preferRelativeResize="0"/>
          <p:nvPr/>
        </p:nvPicPr>
        <p:blipFill>
          <a:blip r:embed="rId3">
            <a:alphaModFix/>
          </a:blip>
          <a:stretch>
            <a:fillRect/>
          </a:stretch>
        </p:blipFill>
        <p:spPr>
          <a:xfrm>
            <a:off x="542150" y="1425575"/>
            <a:ext cx="8059699" cy="45896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pic>
        <p:nvPicPr>
          <p:cNvPr id="241" name="Google Shape;241;p7"/>
          <p:cNvPicPr preferRelativeResize="0"/>
          <p:nvPr/>
        </p:nvPicPr>
        <p:blipFill>
          <a:blip r:embed="rId3">
            <a:alphaModFix/>
          </a:blip>
          <a:stretch>
            <a:fillRect/>
          </a:stretch>
        </p:blipFill>
        <p:spPr>
          <a:xfrm>
            <a:off x="779475" y="1553375"/>
            <a:ext cx="7583475" cy="44287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pic>
        <p:nvPicPr>
          <p:cNvPr id="248" name="Google Shape;248;p8"/>
          <p:cNvPicPr preferRelativeResize="0"/>
          <p:nvPr/>
        </p:nvPicPr>
        <p:blipFill>
          <a:blip r:embed="rId3">
            <a:alphaModFix/>
          </a:blip>
          <a:stretch>
            <a:fillRect/>
          </a:stretch>
        </p:blipFill>
        <p:spPr>
          <a:xfrm>
            <a:off x="779475" y="1761950"/>
            <a:ext cx="7583475" cy="40549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pic>
        <p:nvPicPr>
          <p:cNvPr id="255" name="Google Shape;255;p10"/>
          <p:cNvPicPr preferRelativeResize="0"/>
          <p:nvPr/>
        </p:nvPicPr>
        <p:blipFill>
          <a:blip r:embed="rId3">
            <a:alphaModFix/>
          </a:blip>
          <a:stretch>
            <a:fillRect/>
          </a:stretch>
        </p:blipFill>
        <p:spPr>
          <a:xfrm>
            <a:off x="779475" y="1425575"/>
            <a:ext cx="7583475" cy="4573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1"/>
          <p:cNvSpPr txBox="1"/>
          <p:nvPr>
            <p:ph type="title"/>
          </p:nvPr>
        </p:nvSpPr>
        <p:spPr>
          <a:xfrm>
            <a:off x="779475" y="381000"/>
            <a:ext cx="8136000" cy="10575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Statechart Diagrams</a:t>
            </a:r>
            <a:endParaRPr/>
          </a:p>
        </p:txBody>
      </p:sp>
      <p:pic>
        <p:nvPicPr>
          <p:cNvPr id="262" name="Google Shape;262;p11"/>
          <p:cNvPicPr preferRelativeResize="0"/>
          <p:nvPr/>
        </p:nvPicPr>
        <p:blipFill>
          <a:blip r:embed="rId3">
            <a:alphaModFix/>
          </a:blip>
          <a:stretch>
            <a:fillRect/>
          </a:stretch>
        </p:blipFill>
        <p:spPr>
          <a:xfrm>
            <a:off x="686163" y="2026238"/>
            <a:ext cx="7771674" cy="28055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69" name="Google Shape;269;p1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Match Fields Test Cases</a:t>
            </a:r>
            <a:endParaRPr/>
          </a:p>
          <a:p>
            <a:pPr indent="0" lvl="0" marL="282575" rtl="0" algn="l">
              <a:spcBef>
                <a:spcPts val="2000"/>
              </a:spcBef>
              <a:spcAft>
                <a:spcPts val="0"/>
              </a:spcAft>
              <a:buNone/>
            </a:pPr>
            <a:r>
              <a:t/>
            </a:r>
            <a:endParaRPr/>
          </a:p>
        </p:txBody>
      </p:sp>
      <p:pic>
        <p:nvPicPr>
          <p:cNvPr id="270" name="Google Shape;270;p13"/>
          <p:cNvPicPr preferRelativeResize="0"/>
          <p:nvPr/>
        </p:nvPicPr>
        <p:blipFill>
          <a:blip r:embed="rId3">
            <a:alphaModFix/>
          </a:blip>
          <a:stretch>
            <a:fillRect/>
          </a:stretch>
        </p:blipFill>
        <p:spPr>
          <a:xfrm>
            <a:off x="882075" y="2455851"/>
            <a:ext cx="6471424" cy="34327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1800"/>
              <a:buChar char="⚫"/>
            </a:pPr>
            <a:r>
              <a:rPr lang="en-US" sz="1800"/>
              <a:t>Whole Project:</a:t>
            </a:r>
            <a:endParaRPr/>
          </a:p>
          <a:p>
            <a:pPr indent="-295275" lvl="1" marL="577850" rtl="0" algn="l">
              <a:spcBef>
                <a:spcPts val="600"/>
              </a:spcBef>
              <a:spcAft>
                <a:spcPts val="0"/>
              </a:spcAft>
              <a:buClr>
                <a:srgbClr val="001D4D"/>
              </a:buClr>
              <a:buSzPts val="1600"/>
              <a:buChar char="⚫"/>
            </a:pPr>
            <a:r>
              <a:rPr lang="en-US" sz="1600"/>
              <a:t>Implementation and testing of different match fields for the Kytos OpenFlow of_core version 1.3 as well as the design and implementation of a IPv6 packet structure.</a:t>
            </a:r>
            <a:endParaRPr sz="1600"/>
          </a:p>
          <a:p>
            <a:pPr indent="-282575" lvl="0" marL="282575" rtl="0" algn="l">
              <a:spcBef>
                <a:spcPts val="2000"/>
              </a:spcBef>
              <a:spcAft>
                <a:spcPts val="0"/>
              </a:spcAft>
              <a:buClr>
                <a:srgbClr val="001D4D"/>
              </a:buClr>
              <a:buSzPts val="1800"/>
              <a:buChar char="⚫"/>
            </a:pPr>
            <a:r>
              <a:rPr lang="en-US" sz="1800"/>
              <a:t>Cindy Perez</a:t>
            </a:r>
            <a:r>
              <a:rPr lang="en-US" sz="1800"/>
              <a:t>:</a:t>
            </a:r>
            <a:endParaRPr/>
          </a:p>
          <a:p>
            <a:pPr indent="-295275" lvl="1" marL="577850" rtl="0" algn="l">
              <a:spcBef>
                <a:spcPts val="600"/>
              </a:spcBef>
              <a:spcAft>
                <a:spcPts val="0"/>
              </a:spcAft>
              <a:buClr>
                <a:srgbClr val="001D4D"/>
              </a:buClr>
              <a:buSzPts val="1600"/>
              <a:buChar char="⚫"/>
            </a:pPr>
            <a:r>
              <a:rPr lang="en-US" sz="1600"/>
              <a:t>Design, implementation and testing of following match fields with masks: TCP Source, TCP Destination, IPv6 FLabel, ICMPv6 Type, ICMPv6 Code, ARP SPA, ARP TPA, ARP SHA, ARP THA, PBB ISID.</a:t>
            </a:r>
            <a:endParaRPr sz="1600"/>
          </a:p>
          <a:p>
            <a:pPr indent="-282575" lvl="0" marL="282575" rtl="0" algn="l">
              <a:spcBef>
                <a:spcPts val="2000"/>
              </a:spcBef>
              <a:spcAft>
                <a:spcPts val="0"/>
              </a:spcAft>
              <a:buSzPts val="1800"/>
              <a:buChar char="⚫"/>
            </a:pPr>
            <a:r>
              <a:rPr lang="en-US" sz="1800"/>
              <a:t>Jose</a:t>
            </a:r>
            <a:r>
              <a:rPr lang="en-US" sz="1800"/>
              <a:t> Mercardo:</a:t>
            </a:r>
            <a:endParaRPr/>
          </a:p>
          <a:p>
            <a:pPr indent="-282575" lvl="1" marL="577850" rtl="0" algn="l">
              <a:spcBef>
                <a:spcPts val="600"/>
              </a:spcBef>
              <a:spcAft>
                <a:spcPts val="0"/>
              </a:spcAft>
              <a:buSzPts val="1600"/>
              <a:buChar char="⚫"/>
            </a:pPr>
            <a:r>
              <a:rPr lang="en-US" sz="1600"/>
              <a:t>Design, implementation and testing of following match fields with masks: IPv4 Destination, IP Protocol, Input Port, IPv6 ND Target, IPv6 ND SLL, IPv6 ND TLL, IPv6 EXTHDR, MPLS Label, MPLS TC, MPLS BOS, Tunnel ID.</a:t>
            </a:r>
            <a:endParaRPr sz="1600"/>
          </a:p>
          <a:p>
            <a:pPr indent="0" lvl="0" marL="0" rtl="0" algn="l">
              <a:spcBef>
                <a:spcPts val="2000"/>
              </a:spcBef>
              <a:spcAft>
                <a:spcPts val="0"/>
              </a:spcAft>
              <a:buNone/>
            </a:pPr>
            <a:r>
              <a:t/>
            </a:r>
            <a:endParaRPr sz="1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g8cf9d78e8a_0_0"/>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77" name="Google Shape;277;g8cf9d78e8a_0_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IPv6 Packet Unit Test</a:t>
            </a:r>
            <a:endParaRPr/>
          </a:p>
          <a:p>
            <a:pPr indent="0" lvl="0" marL="0" rtl="0" algn="l">
              <a:spcBef>
                <a:spcPts val="2000"/>
              </a:spcBef>
              <a:spcAft>
                <a:spcPts val="0"/>
              </a:spcAft>
              <a:buNone/>
            </a:pPr>
            <a:r>
              <a:t/>
            </a:r>
            <a:endParaRPr/>
          </a:p>
        </p:txBody>
      </p:sp>
      <p:pic>
        <p:nvPicPr>
          <p:cNvPr id="278" name="Google Shape;278;g8cf9d78e8a_0_0"/>
          <p:cNvPicPr preferRelativeResize="0"/>
          <p:nvPr/>
        </p:nvPicPr>
        <p:blipFill>
          <a:blip r:embed="rId3">
            <a:alphaModFix/>
          </a:blip>
          <a:stretch>
            <a:fillRect/>
          </a:stretch>
        </p:blipFill>
        <p:spPr>
          <a:xfrm>
            <a:off x="1052625" y="2345850"/>
            <a:ext cx="3725224" cy="3570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85" name="Google Shape;285;p1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57175" lvl="0" marL="282575" rtl="0" algn="l">
              <a:spcBef>
                <a:spcPts val="2000"/>
              </a:spcBef>
              <a:spcAft>
                <a:spcPts val="0"/>
              </a:spcAft>
              <a:buClr>
                <a:srgbClr val="001D4D"/>
              </a:buClr>
              <a:buSzPts val="1800"/>
              <a:buChar char="⚫"/>
            </a:pPr>
            <a:r>
              <a:rPr lang="en-US" sz="1800"/>
              <a:t>The Project was a success, we were able to implement the matchfields including in our implementation the masks for each that were accepted by Kytos OpenFlow.  We were also able to add our implementation of the IPv6 packet structure</a:t>
            </a:r>
            <a:endParaRPr sz="1800"/>
          </a:p>
          <a:p>
            <a:pPr indent="-257175" lvl="0" marL="282575" rtl="0" algn="l">
              <a:spcBef>
                <a:spcPts val="2000"/>
              </a:spcBef>
              <a:spcAft>
                <a:spcPts val="0"/>
              </a:spcAft>
              <a:buSzPts val="1800"/>
              <a:buChar char="⚫"/>
            </a:pPr>
            <a:r>
              <a:rPr lang="en-US" sz="1800"/>
              <a:t>We would like to thank our product owner</a:t>
            </a:r>
            <a:r>
              <a:rPr lang="en-US"/>
              <a:t> </a:t>
            </a:r>
            <a:r>
              <a:rPr lang="en-US" sz="1800"/>
              <a:t>Vasilka Chergarova, as well as Antonio Francisco and Humberto Diogenes</a:t>
            </a:r>
            <a:endParaRPr sz="1800"/>
          </a:p>
          <a:p>
            <a:pPr indent="-257175" lvl="0" marL="282575" rtl="0" algn="l">
              <a:spcBef>
                <a:spcPts val="2000"/>
              </a:spcBef>
              <a:spcAft>
                <a:spcPts val="0"/>
              </a:spcAft>
              <a:buSzPts val="1800"/>
              <a:buChar char="⚫"/>
            </a:pPr>
            <a:r>
              <a:rPr lang="en-US" sz="1800"/>
              <a:t>Questions?</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8ca607ca48_0_49"/>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Contact Information</a:t>
            </a:r>
            <a:endParaRPr/>
          </a:p>
        </p:txBody>
      </p:sp>
      <p:sp>
        <p:nvSpPr>
          <p:cNvPr id="292" name="Google Shape;292;g8ca607ca48_0_49"/>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330200" lvl="0" marL="457200" rtl="0" algn="l">
              <a:spcBef>
                <a:spcPts val="1000"/>
              </a:spcBef>
              <a:spcAft>
                <a:spcPts val="0"/>
              </a:spcAft>
              <a:buSzPts val="1600"/>
              <a:buChar char="⚫"/>
            </a:pPr>
            <a:r>
              <a:rPr lang="en-US"/>
              <a:t>Cindy Perez:</a:t>
            </a:r>
            <a:r>
              <a:rPr lang="en-US" sz="2000"/>
              <a:t> </a:t>
            </a:r>
            <a:endParaRPr sz="2000"/>
          </a:p>
          <a:p>
            <a:pPr indent="-355600" lvl="1" marL="914400" rtl="0" algn="l">
              <a:spcBef>
                <a:spcPts val="1000"/>
              </a:spcBef>
              <a:spcAft>
                <a:spcPts val="0"/>
              </a:spcAft>
              <a:buSzPts val="2000"/>
              <a:buChar char="⚫"/>
            </a:pPr>
            <a:r>
              <a:rPr lang="en-US"/>
              <a:t>cpere459@fiu.edu</a:t>
            </a:r>
            <a:endParaRPr/>
          </a:p>
          <a:p>
            <a:pPr indent="-342900" lvl="1" marL="914400" rtl="0" algn="l">
              <a:spcBef>
                <a:spcPts val="1000"/>
              </a:spcBef>
              <a:spcAft>
                <a:spcPts val="0"/>
              </a:spcAft>
              <a:buSzPts val="1800"/>
              <a:buChar char="⚫"/>
            </a:pPr>
            <a:r>
              <a:rPr lang="en-US"/>
              <a:t>https://github.com/cpere459 </a:t>
            </a:r>
            <a:endParaRPr/>
          </a:p>
          <a:p>
            <a:pPr indent="-342900" lvl="1" marL="914400" rtl="0" algn="l">
              <a:spcBef>
                <a:spcPts val="1000"/>
              </a:spcBef>
              <a:spcAft>
                <a:spcPts val="0"/>
              </a:spcAft>
              <a:buSzPts val="1800"/>
              <a:buChar char="⚫"/>
            </a:pPr>
            <a:r>
              <a:rPr lang="en-US"/>
              <a:t>https://www.linkedin.com/in/cindy-perez-b419571a9/ </a:t>
            </a:r>
            <a:endParaRPr/>
          </a:p>
          <a:p>
            <a:pPr indent="-342900" lvl="0" marL="457200" rtl="0" algn="l">
              <a:spcBef>
                <a:spcPts val="1000"/>
              </a:spcBef>
              <a:spcAft>
                <a:spcPts val="0"/>
              </a:spcAft>
              <a:buSzPts val="1800"/>
              <a:buChar char="⚫"/>
            </a:pPr>
            <a:r>
              <a:rPr lang="en-US"/>
              <a:t>Jose Mercado</a:t>
            </a:r>
            <a:endParaRPr/>
          </a:p>
          <a:p>
            <a:pPr indent="-342900" lvl="1" marL="914400" rtl="0" algn="l">
              <a:spcBef>
                <a:spcPts val="1000"/>
              </a:spcBef>
              <a:spcAft>
                <a:spcPts val="0"/>
              </a:spcAft>
              <a:buSzPts val="1800"/>
              <a:buChar char="⚫"/>
            </a:pPr>
            <a:r>
              <a:rPr lang="en-US"/>
              <a:t>jmerc053@fiu.edu</a:t>
            </a:r>
            <a:endParaRPr/>
          </a:p>
          <a:p>
            <a:pPr indent="-342900" lvl="1" marL="914400" rtl="0" algn="l">
              <a:spcBef>
                <a:spcPts val="1000"/>
              </a:spcBef>
              <a:spcAft>
                <a:spcPts val="0"/>
              </a:spcAft>
              <a:buSzPts val="1800"/>
              <a:buChar char="⚫"/>
            </a:pPr>
            <a:r>
              <a:rPr lang="en-US"/>
              <a:t>https://github.com/jmercado101</a:t>
            </a:r>
            <a:endParaRPr/>
          </a:p>
          <a:p>
            <a:pPr indent="-342900" lvl="1" marL="914400" rtl="0" algn="l">
              <a:spcBef>
                <a:spcPts val="1000"/>
              </a:spcBef>
              <a:spcAft>
                <a:spcPts val="0"/>
              </a:spcAft>
              <a:buSzPts val="1800"/>
              <a:buChar char="⚫"/>
            </a:pPr>
            <a:r>
              <a:rPr lang="en-US"/>
              <a:t>https://linkedin.com/in/jose-mercado-6a9674152/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g8ca607ca48_0_57"/>
          <p:cNvSpPr txBox="1"/>
          <p:nvPr>
            <p:ph idx="1" type="body"/>
          </p:nvPr>
        </p:nvSpPr>
        <p:spPr>
          <a:xfrm>
            <a:off x="779475" y="545325"/>
            <a:ext cx="7583400" cy="54918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
            </a:pPr>
            <a:r>
              <a:rPr lang="en-US"/>
              <a:t>Kenia Chang He</a:t>
            </a:r>
            <a:endParaRPr/>
          </a:p>
          <a:p>
            <a:pPr indent="-342900" lvl="1" marL="914400" rtl="0" algn="l">
              <a:spcBef>
                <a:spcPts val="1000"/>
              </a:spcBef>
              <a:spcAft>
                <a:spcPts val="0"/>
              </a:spcAft>
              <a:buSzPts val="1800"/>
              <a:buChar char="⚫"/>
            </a:pPr>
            <a:r>
              <a:rPr lang="en-US"/>
              <a:t>kchan065@fiu.edu</a:t>
            </a:r>
            <a:endParaRPr/>
          </a:p>
          <a:p>
            <a:pPr indent="-342900" lvl="1" marL="914400" marR="0" rtl="0" algn="l">
              <a:lnSpc>
                <a:spcPct val="100000"/>
              </a:lnSpc>
              <a:spcBef>
                <a:spcPts val="1000"/>
              </a:spcBef>
              <a:spcAft>
                <a:spcPts val="0"/>
              </a:spcAft>
              <a:buSzPts val="1800"/>
              <a:buChar char="⚫"/>
            </a:pPr>
            <a:r>
              <a:rPr lang="en-US"/>
              <a:t>https://github.com/keniachang</a:t>
            </a:r>
            <a:endParaRPr u="sng">
              <a:solidFill>
                <a:schemeClr val="hlink"/>
              </a:solidFill>
            </a:endParaRPr>
          </a:p>
          <a:p>
            <a:pPr indent="-342900" lvl="1" marL="914400" marR="0" rtl="0" algn="l">
              <a:lnSpc>
                <a:spcPct val="100000"/>
              </a:lnSpc>
              <a:spcBef>
                <a:spcPts val="1000"/>
              </a:spcBef>
              <a:spcAft>
                <a:spcPts val="0"/>
              </a:spcAft>
              <a:buClr>
                <a:srgbClr val="000000"/>
              </a:buClr>
              <a:buSzPts val="1800"/>
              <a:buChar char="⚫"/>
            </a:pPr>
            <a:r>
              <a:rPr lang="en-US">
                <a:solidFill>
                  <a:srgbClr val="000000"/>
                </a:solidFill>
              </a:rPr>
              <a:t>https://www.linkedin.com/in/kenia-chang-he-1889621a9/</a:t>
            </a:r>
            <a:endParaRPr>
              <a:solidFill>
                <a:srgbClr val="000000"/>
              </a:solidFill>
            </a:endParaRPr>
          </a:p>
          <a:p>
            <a:pPr indent="-342900" lvl="0" marL="457200" rtl="0" algn="l">
              <a:spcBef>
                <a:spcPts val="1000"/>
              </a:spcBef>
              <a:spcAft>
                <a:spcPts val="0"/>
              </a:spcAft>
              <a:buSzPts val="1800"/>
              <a:buChar char="⚫"/>
            </a:pPr>
            <a:r>
              <a:rPr lang="en-US"/>
              <a:t>Yuyang Leng</a:t>
            </a:r>
            <a:endParaRPr/>
          </a:p>
          <a:p>
            <a:pPr indent="-342900" lvl="1" marL="914400" rtl="0" algn="l">
              <a:spcBef>
                <a:spcPts val="1000"/>
              </a:spcBef>
              <a:spcAft>
                <a:spcPts val="0"/>
              </a:spcAft>
              <a:buSzPts val="1800"/>
              <a:buChar char="⚫"/>
            </a:pPr>
            <a:r>
              <a:rPr lang="en-US"/>
              <a:t>yleng003@fiu.edu</a:t>
            </a:r>
            <a:endParaRPr/>
          </a:p>
          <a:p>
            <a:pPr indent="-342900" lvl="1" marL="914400" marR="0" rtl="0" algn="l">
              <a:lnSpc>
                <a:spcPct val="100000"/>
              </a:lnSpc>
              <a:spcBef>
                <a:spcPts val="1000"/>
              </a:spcBef>
              <a:spcAft>
                <a:spcPts val="0"/>
              </a:spcAft>
              <a:buSzPts val="1800"/>
              <a:buChar char="⚫"/>
            </a:pPr>
            <a:r>
              <a:rPr lang="en-US"/>
              <a:t>https://github.com/YuyangLeng</a:t>
            </a:r>
            <a:endParaRPr u="sng">
              <a:solidFill>
                <a:schemeClr val="hlink"/>
              </a:solidFill>
            </a:endParaRPr>
          </a:p>
          <a:p>
            <a:pPr indent="-342900" lvl="1" marL="914400" marR="0" rtl="0" algn="l">
              <a:lnSpc>
                <a:spcPct val="100000"/>
              </a:lnSpc>
              <a:spcBef>
                <a:spcPts val="1000"/>
              </a:spcBef>
              <a:spcAft>
                <a:spcPts val="0"/>
              </a:spcAft>
              <a:buClr>
                <a:srgbClr val="000000"/>
              </a:buClr>
              <a:buSzPts val="1800"/>
              <a:buChar char="⚫"/>
            </a:pPr>
            <a:r>
              <a:rPr lang="en-US">
                <a:solidFill>
                  <a:srgbClr val="000000"/>
                </a:solidFill>
              </a:rPr>
              <a:t>https://www.linkedin.com/in/yuyang-leng-1832241a8/</a:t>
            </a:r>
            <a:endParaRPr>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8ca607ca48_0_41"/>
          <p:cNvSpPr txBox="1"/>
          <p:nvPr>
            <p:ph idx="1" type="body"/>
          </p:nvPr>
        </p:nvSpPr>
        <p:spPr>
          <a:xfrm>
            <a:off x="779475" y="446175"/>
            <a:ext cx="7583400" cy="5591100"/>
          </a:xfrm>
          <a:prstGeom prst="rect">
            <a:avLst/>
          </a:prstGeom>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sz="1800"/>
              <a:t>Kenia Chang He:</a:t>
            </a:r>
            <a:endParaRPr/>
          </a:p>
          <a:p>
            <a:pPr indent="-330200" lvl="1" marL="914400" rtl="0" algn="l">
              <a:spcBef>
                <a:spcPts val="600"/>
              </a:spcBef>
              <a:spcAft>
                <a:spcPts val="0"/>
              </a:spcAft>
              <a:buSzPts val="1600"/>
              <a:buChar char="⚫"/>
            </a:pPr>
            <a:r>
              <a:rPr lang="en-US" sz="1600"/>
              <a:t>Design, implementation and testing of following match fields with masks: DataLink VLAN ID, VLAN Priority Code Point, Datalink Source, Physical Input Port, IP DSCP, IP ECN, IPv6 Source, IPv6 Destination, ARP OP.</a:t>
            </a:r>
            <a:endParaRPr sz="1600"/>
          </a:p>
          <a:p>
            <a:pPr indent="-330200" lvl="1" marL="914400" rtl="0" algn="l">
              <a:spcBef>
                <a:spcPts val="600"/>
              </a:spcBef>
              <a:spcAft>
                <a:spcPts val="0"/>
              </a:spcAft>
              <a:buSzPts val="1600"/>
              <a:buChar char="⚫"/>
            </a:pPr>
            <a:r>
              <a:rPr lang="en-US" sz="1600"/>
              <a:t>Create test source for the IPv6 packet structure.</a:t>
            </a:r>
            <a:endParaRPr sz="1600"/>
          </a:p>
          <a:p>
            <a:pPr indent="-342900" lvl="0" marL="457200" rtl="0" algn="l">
              <a:spcBef>
                <a:spcPts val="2000"/>
              </a:spcBef>
              <a:spcAft>
                <a:spcPts val="0"/>
              </a:spcAft>
              <a:buSzPts val="1800"/>
              <a:buChar char="⚫"/>
            </a:pPr>
            <a:r>
              <a:rPr lang="en-US" sz="1800"/>
              <a:t>Yuyang Leng:</a:t>
            </a:r>
            <a:endParaRPr/>
          </a:p>
          <a:p>
            <a:pPr indent="-330200" lvl="1" marL="914400" rtl="0" algn="l">
              <a:spcBef>
                <a:spcPts val="600"/>
              </a:spcBef>
              <a:spcAft>
                <a:spcPts val="0"/>
              </a:spcAft>
              <a:buSzPts val="1600"/>
              <a:buChar char="⚫"/>
            </a:pPr>
            <a:r>
              <a:rPr lang="en-US" sz="1600"/>
              <a:t>Design, implementation and testing of following match fields with masks: Datalink Destination, Datalink Type, IPv4 Source, UDP Source, UDP Destination, ICMPv4 Type, ICMPv4 Code, Metadata, SCTP Source, SCTP Destination.</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a:t>
            </a:r>
            <a:endParaRPr/>
          </a:p>
        </p:txBody>
      </p:sp>
      <p:pic>
        <p:nvPicPr>
          <p:cNvPr id="171" name="Google Shape;171;p3"/>
          <p:cNvPicPr preferRelativeResize="0"/>
          <p:nvPr/>
        </p:nvPicPr>
        <p:blipFill>
          <a:blip r:embed="rId3">
            <a:alphaModFix/>
          </a:blip>
          <a:stretch>
            <a:fillRect/>
          </a:stretch>
        </p:blipFill>
        <p:spPr>
          <a:xfrm>
            <a:off x="779475" y="1425575"/>
            <a:ext cx="7583475" cy="4589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User Stories </a:t>
            </a:r>
            <a:endParaRPr/>
          </a:p>
        </p:txBody>
      </p:sp>
      <p:sp>
        <p:nvSpPr>
          <p:cNvPr id="178" name="Google Shape;178;p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2000"/>
              </a:spcBef>
              <a:spcAft>
                <a:spcPts val="0"/>
              </a:spcAft>
              <a:buClr>
                <a:srgbClr val="001D4D"/>
              </a:buClr>
              <a:buSzPts val="2200"/>
              <a:buChar char="⚫"/>
            </a:pPr>
            <a:r>
              <a:rPr lang="en-US"/>
              <a:t>AmLight/User Story 5: As a developer, I want to start working on a solution for the issue #75 that was given to us by our Product Owner, so I may implement the solution on the software given to us.</a:t>
            </a:r>
            <a:endParaRPr/>
          </a:p>
          <a:p>
            <a:pPr indent="-257175" lvl="0" marL="282575" rtl="0" algn="l">
              <a:spcBef>
                <a:spcPts val="2000"/>
              </a:spcBef>
              <a:spcAft>
                <a:spcPts val="0"/>
              </a:spcAft>
              <a:buSzPts val="1800"/>
              <a:buChar char="⚫"/>
            </a:pPr>
            <a:r>
              <a:rPr lang="en-US"/>
              <a:t>AmLight/User Story 6: As a user, I want to be able to use the mask function for the Datalink VLAN ID matching field of a flow as of OpenFlow v1.3, so that I can utilize the OpenFlow v1.3 more realistically.</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8dd736c945_0_13"/>
          <p:cNvSpPr txBox="1"/>
          <p:nvPr>
            <p:ph idx="1" type="body"/>
          </p:nvPr>
        </p:nvSpPr>
        <p:spPr>
          <a:xfrm>
            <a:off x="779475" y="512275"/>
            <a:ext cx="7583400" cy="54204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
            </a:pPr>
            <a:r>
              <a:rPr lang="en-US"/>
              <a:t>AmLight/User Story 8: As a user, I want to be able to use the mask function for the Datalink Source matching field of a flow as of OpenFlow v1.3, so that I can utilize the OpenFlow v1.3 more realistically.</a:t>
            </a:r>
            <a:endParaRPr/>
          </a:p>
          <a:p>
            <a:pPr indent="-342900" lvl="0" marL="457200" rtl="0" algn="l">
              <a:spcBef>
                <a:spcPts val="1000"/>
              </a:spcBef>
              <a:spcAft>
                <a:spcPts val="0"/>
              </a:spcAft>
              <a:buSzPts val="1800"/>
              <a:buChar char="⚫"/>
            </a:pPr>
            <a:r>
              <a:rPr lang="en-US"/>
              <a:t>AmLight/User Story 9: As a user, I want to be able to use the mask function for the Datalink Destination matching field of a flow as of OpenFlow v1.3, so that I can utilize the OpenFlow v1.3 more realistically.</a:t>
            </a:r>
            <a:endParaRPr/>
          </a:p>
          <a:p>
            <a:pPr indent="-342900" lvl="0" marL="457200" rtl="0" algn="l">
              <a:spcBef>
                <a:spcPts val="1000"/>
              </a:spcBef>
              <a:spcAft>
                <a:spcPts val="0"/>
              </a:spcAft>
              <a:buSzPts val="1800"/>
              <a:buChar char="⚫"/>
            </a:pPr>
            <a:r>
              <a:rPr lang="en-US"/>
              <a:t>AmLight/User Story 11: As a user, I want to be able to use the mask function for the IPv4 Source matching field of a flow as of OpenFlow v1.3, so that I can utilize the OpenFlow v1.3 more realistically.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8dd736c945_0_23"/>
          <p:cNvSpPr txBox="1"/>
          <p:nvPr>
            <p:ph idx="1" type="body"/>
          </p:nvPr>
        </p:nvSpPr>
        <p:spPr>
          <a:xfrm>
            <a:off x="779475" y="640325"/>
            <a:ext cx="7583400" cy="53970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
            </a:pPr>
            <a:r>
              <a:rPr lang="en-US"/>
              <a:t>AmLight/ User Story 12: As a user, I want to be able to use the mask function for the IPv4 Destination matching field of a flow as of OpenFlow v1.3, so that I can utilize the OpenFlow v1.3 more realistically.</a:t>
            </a:r>
            <a:endParaRPr/>
          </a:p>
          <a:p>
            <a:pPr indent="-342900" lvl="0" marL="457200" rtl="0" algn="l">
              <a:spcBef>
                <a:spcPts val="1000"/>
              </a:spcBef>
              <a:spcAft>
                <a:spcPts val="0"/>
              </a:spcAft>
              <a:buSzPts val="1800"/>
              <a:buChar char="⚫"/>
            </a:pPr>
            <a:r>
              <a:rPr lang="en-US"/>
              <a:t>AmLight/ User Story 17: As a developer, I want to test the implementation for issue #75, so that I can make sure it is working for the users.</a:t>
            </a:r>
            <a:endParaRPr/>
          </a:p>
          <a:p>
            <a:pPr indent="0" lvl="0" marL="0" rtl="0" algn="l">
              <a:spcBef>
                <a:spcPts val="2000"/>
              </a:spcBef>
              <a:spcAft>
                <a:spcPts val="0"/>
              </a:spcAft>
              <a:buNone/>
            </a:pPr>
            <a:r>
              <a:t/>
            </a:r>
            <a:endParaRPr/>
          </a:p>
          <a:p>
            <a:pPr indent="-342900" lvl="0" marL="457200" rtl="0" algn="l">
              <a:spcBef>
                <a:spcPts val="2000"/>
              </a:spcBef>
              <a:spcAft>
                <a:spcPts val="0"/>
              </a:spcAft>
              <a:buSzPts val="1800"/>
              <a:buChar char="⚫"/>
            </a:pPr>
            <a:r>
              <a:rPr lang="en-US"/>
              <a:t>Other User Stories:</a:t>
            </a:r>
            <a:endParaRPr/>
          </a:p>
          <a:p>
            <a:pPr indent="-342900" lvl="0" marL="457200" rtl="0" algn="l">
              <a:spcBef>
                <a:spcPts val="0"/>
              </a:spcBef>
              <a:spcAft>
                <a:spcPts val="0"/>
              </a:spcAft>
              <a:buSzPts val="1800"/>
              <a:buChar char="⚫"/>
            </a:pPr>
            <a:r>
              <a:rPr lang="en-US"/>
              <a:t>User Story 7, User Story 10, User Story 13, User Story 14, User Story 15, User Story 16</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8dd736c945_0_29"/>
          <p:cNvSpPr txBox="1"/>
          <p:nvPr>
            <p:ph idx="1" type="body"/>
          </p:nvPr>
        </p:nvSpPr>
        <p:spPr>
          <a:xfrm>
            <a:off x="779475" y="545325"/>
            <a:ext cx="7583400" cy="54918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
            </a:pPr>
            <a:r>
              <a:rPr lang="en-US"/>
              <a:t>AmLight/ User Story 18: As a user, I want to use the physical input port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21: As a user, I want to use the UDP Source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22: As a user, I want to use the UDP Destination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25: As a user, I want to use the IPV6 Source as one of the match fields for my low, so that I can utilize the OpenFlow v1.3 more realistically.</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g8ca607ca48_0_4"/>
          <p:cNvSpPr txBox="1"/>
          <p:nvPr>
            <p:ph idx="1" type="body"/>
          </p:nvPr>
        </p:nvSpPr>
        <p:spPr>
          <a:xfrm>
            <a:off x="779475" y="479225"/>
            <a:ext cx="7583400" cy="5558100"/>
          </a:xfrm>
          <a:prstGeom prst="rect">
            <a:avLst/>
          </a:prstGeom>
        </p:spPr>
        <p:txBody>
          <a:bodyPr anchorCtr="0" anchor="t" bIns="45700" lIns="91425" spcFirstLastPara="1" rIns="91425" wrap="square" tIns="45700">
            <a:noAutofit/>
          </a:bodyPr>
          <a:lstStyle/>
          <a:p>
            <a:pPr indent="-342900" lvl="0" marL="457200" rtl="0" algn="l">
              <a:spcBef>
                <a:spcPts val="1000"/>
              </a:spcBef>
              <a:spcAft>
                <a:spcPts val="0"/>
              </a:spcAft>
              <a:buSzPts val="1800"/>
              <a:buChar char="⚫"/>
            </a:pPr>
            <a:r>
              <a:rPr lang="en-US"/>
              <a:t>AmLight/ User Story 26: As a user, I want to use the IPV6 Destination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27: As a user, I want to use the IPV6 FLabel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30: As a user, I want to use the IPV6 ND Target as one of the match fields for my flow, so that I can utilize the OpenFlow v1.3 more realistically.</a:t>
            </a:r>
            <a:endParaRPr/>
          </a:p>
          <a:p>
            <a:pPr indent="-342900" lvl="0" marL="457200" rtl="0" algn="l">
              <a:spcBef>
                <a:spcPts val="1000"/>
              </a:spcBef>
              <a:spcAft>
                <a:spcPts val="0"/>
              </a:spcAft>
              <a:buSzPts val="1800"/>
              <a:buChar char="⚫"/>
            </a:pPr>
            <a:r>
              <a:rPr lang="en-US"/>
              <a:t>AmLight/ User Story 33: As a user, I want to use the IPV6 EXTHDR as one of the match fields for my flow, so that I can utilize the OpenFlow v1.3 more realistically.</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0x010100EB420CC5D7C3634BB91C23C53A69EF7C</vt:lpwstr>
  </property>
</Properties>
</file>