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34" roundtripDataSignature="AMtx7mhDfEzJJnE5u7lAwewzi6R5qSrms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8d5167a971_9_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8d5167a971_9_2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6" name="Google Shape;216;g8d5167a971_9_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8ef00ca4a3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g8ef00ca4a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24" name="Google Shape;224;g8ef00ca4a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8d5167a971_3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8d5167a971_3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32" name="Google Shape;232;g8d5167a971_3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8d5167a971_9_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8d5167a971_9_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0" name="Google Shape;240;g8d5167a971_9_3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8d5167a971_7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8d5167a971_7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8" name="Google Shape;248;g8d5167a971_7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8d5167a971_9_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8d5167a971_9_4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6" name="Google Shape;256;g8d5167a971_9_4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8d5167a971_9_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8d5167a971_9_4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4" name="Google Shape;264;g8d5167a971_9_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8d5167a971_7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8d5167a971_7_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72" name="Google Shape;272;g8d5167a971_7_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8d5167a971_7_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8d5167a971_7_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0" name="Google Shape;280;g8d5167a971_7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8d5167a971_1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8d5167a971_1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8" name="Google Shape;288;g8d5167a971_1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8d5167a971_1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8d5167a971_1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95" name="Google Shape;295;g8d5167a971_1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8ee878fd83_0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g8ee878fd83_0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02" name="Google Shape;302;g8ee878fd83_0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8d5167a971_7_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8d5167a971_7_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10" name="Google Shape;310;g8d5167a971_7_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8d5167a971_8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g8d5167a971_8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317" name="Google Shape;317;g8d5167a971_8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324" name="Google Shape;324;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8d5167a971_1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8d5167a971_12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31" name="Google Shape;331;g8d5167a971_12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8d5167a971_3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g8d5167a971_3_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339" name="Google Shape;339;g8d5167a971_3_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8d5167a971_7_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8d5167a971_7_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47" name="Google Shape;347;g8d5167a971_7_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355" name="Google Shape;355;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8e15dcdad1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8e15dcdad1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2" name="Google Shape;162;g8e15dcdad1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8d5167a971_4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8d5167a971_4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9" name="Google Shape;169;g8d5167a971_4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8ee878fd83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g8ee878fd8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6" name="Google Shape;176;g8ee878fd8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8ee878fd83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g8ee878fd83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4" name="Google Shape;184;g8ee878fd83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8d5167a971_9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8d5167a971_9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2" name="Google Shape;192;g8d5167a971_9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8d5167a971_9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8d5167a971_9_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0" name="Google Shape;200;g8d5167a971_9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8d5167a971_9_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8d5167a971_9_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8" name="Google Shape;208;g8d5167a971_9_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9" name="Google Shape;19;p16"/>
          <p:cNvSpPr txBox="1"/>
          <p:nvPr>
            <p:ph type="ctrTitle"/>
          </p:nvPr>
        </p:nvSpPr>
        <p:spPr>
          <a:xfrm>
            <a:off x="1600200" y="2492375"/>
            <a:ext cx="6762600" cy="1470000"/>
          </a:xfrm>
          <a:prstGeom prst="rect">
            <a:avLst/>
          </a:prstGeom>
          <a:noFill/>
          <a:ln>
            <a:noFill/>
          </a:ln>
        </p:spPr>
        <p:txBody>
          <a:bodyPr anchorCtr="0" anchor="b" bIns="45700" lIns="91425" spcFirstLastPara="1" rIns="91425" wrap="square" tIns="45700">
            <a:noAutofit/>
          </a:bodyPr>
          <a:lstStyle>
            <a:lvl1pPr lvl="0" rtl="0" algn="r">
              <a:spcBef>
                <a:spcPts val="0"/>
              </a:spcBef>
              <a:spcAft>
                <a:spcPts val="0"/>
              </a:spcAft>
              <a:buSzPts val="1400"/>
              <a:buNone/>
              <a:defRPr sz="44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600" cy="1752600"/>
          </a:xfrm>
          <a:prstGeom prst="rect">
            <a:avLst/>
          </a:prstGeom>
          <a:noFill/>
          <a:ln>
            <a:noFill/>
          </a:ln>
        </p:spPr>
        <p:txBody>
          <a:bodyPr anchorCtr="0" anchor="t" bIns="45700" lIns="91425" spcFirstLastPara="1" rIns="91425" wrap="square" tIns="45700">
            <a:noAutofit/>
          </a:bodyPr>
          <a:lstStyle>
            <a:lvl1pPr lvl="0" rtl="0" algn="r">
              <a:spcBef>
                <a:spcPts val="600"/>
              </a:spcBef>
              <a:spcAft>
                <a:spcPts val="0"/>
              </a:spcAft>
              <a:buClr>
                <a:schemeClr val="lt1"/>
              </a:buClr>
              <a:buSzPts val="1800"/>
              <a:buNone/>
              <a:defRPr sz="1800">
                <a:solidFill>
                  <a:schemeClr val="lt1"/>
                </a:solidFill>
              </a:defRPr>
            </a:lvl1pPr>
            <a:lvl2pPr lvl="1" rtl="0" algn="ctr">
              <a:spcBef>
                <a:spcPts val="600"/>
              </a:spcBef>
              <a:spcAft>
                <a:spcPts val="0"/>
              </a:spcAft>
              <a:buClr>
                <a:srgbClr val="888888"/>
              </a:buClr>
              <a:buSzPts val="2000"/>
              <a:buNone/>
              <a:defRPr>
                <a:solidFill>
                  <a:srgbClr val="888888"/>
                </a:solidFill>
              </a:defRPr>
            </a:lvl2pPr>
            <a:lvl3pPr lvl="2" rtl="0" algn="ctr">
              <a:spcBef>
                <a:spcPts val="600"/>
              </a:spcBef>
              <a:spcAft>
                <a:spcPts val="0"/>
              </a:spcAft>
              <a:buClr>
                <a:srgbClr val="888888"/>
              </a:buClr>
              <a:buSzPts val="1800"/>
              <a:buNone/>
              <a:defRPr>
                <a:solidFill>
                  <a:srgbClr val="888888"/>
                </a:solidFill>
              </a:defRPr>
            </a:lvl3pPr>
            <a:lvl4pPr lvl="3" rtl="0" algn="ctr">
              <a:spcBef>
                <a:spcPts val="600"/>
              </a:spcBef>
              <a:spcAft>
                <a:spcPts val="0"/>
              </a:spcAft>
              <a:buClr>
                <a:srgbClr val="888888"/>
              </a:buClr>
              <a:buSzPts val="1800"/>
              <a:buNone/>
              <a:defRPr>
                <a:solidFill>
                  <a:srgbClr val="888888"/>
                </a:solidFill>
              </a:defRPr>
            </a:lvl4pPr>
            <a:lvl5pPr lvl="4" rtl="0" algn="ctr">
              <a:spcBef>
                <a:spcPts val="600"/>
              </a:spcBef>
              <a:spcAft>
                <a:spcPts val="0"/>
              </a:spcAft>
              <a:buClr>
                <a:srgbClr val="888888"/>
              </a:buClr>
              <a:buSzPts val="18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3" name="Google Shape;23;p16"/>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95" name="Google Shape;95;p25"/>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6" name="Google Shape;96;p25"/>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7" name="Google Shape;97;p25"/>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00" name="Google Shape;100;p26"/>
          <p:cNvSpPr txBox="1"/>
          <p:nvPr>
            <p:ph type="title"/>
          </p:nvPr>
        </p:nvSpPr>
        <p:spPr>
          <a:xfrm>
            <a:off x="779464" y="590550"/>
            <a:ext cx="3657600" cy="11619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8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600"/>
          </a:xfrm>
          <a:prstGeom prst="rect">
            <a:avLst/>
          </a:prstGeom>
          <a:noFill/>
          <a:ln>
            <a:noFill/>
          </a:ln>
        </p:spPr>
        <p:txBody>
          <a:bodyPr anchorCtr="0" anchor="t" bIns="45700" lIns="91425" spcFirstLastPara="1" rIns="91425" wrap="square" tIns="45700">
            <a:noAutofit/>
          </a:bodyPr>
          <a:lstStyle>
            <a:lvl1pPr indent="-228600" lvl="0" marL="457200" rtl="0" algn="ctr">
              <a:spcBef>
                <a:spcPts val="20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6" cy="6483351"/>
          </a:xfrm>
          <a:prstGeom prst="rect">
            <a:avLst/>
          </a:prstGeom>
          <a:noFill/>
          <a:ln>
            <a:noFill/>
          </a:ln>
        </p:spPr>
      </p:pic>
      <p:sp>
        <p:nvSpPr>
          <p:cNvPr id="108" name="Google Shape;108;p27"/>
          <p:cNvSpPr txBox="1"/>
          <p:nvPr>
            <p:ph type="title"/>
          </p:nvPr>
        </p:nvSpPr>
        <p:spPr>
          <a:xfrm>
            <a:off x="3886200" y="533400"/>
            <a:ext cx="4476600" cy="12525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00" cy="3810000"/>
          </a:xfrm>
          <a:prstGeom prst="rect">
            <a:avLst/>
          </a:prstGeom>
          <a:noFill/>
          <a:ln>
            <a:noFill/>
          </a:ln>
        </p:spPr>
        <p:txBody>
          <a:bodyPr anchorCtr="0" anchor="t" bIns="45700" lIns="91425" spcFirstLastPara="1" rIns="91425" wrap="square" tIns="45700">
            <a:noAutofit/>
          </a:bodyPr>
          <a:lstStyle>
            <a:lvl1pPr indent="-228600" lvl="0" marL="457200" rtl="0" algn="l">
              <a:spcBef>
                <a:spcPts val="20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40" y="179292"/>
            <a:ext cx="3281100" cy="6483000"/>
          </a:xfrm>
          <a:prstGeom prst="round1Rect">
            <a:avLst>
              <a:gd fmla="val 17325"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16" name="Google Shape;116;p28"/>
          <p:cNvSpPr txBox="1"/>
          <p:nvPr>
            <p:ph type="title"/>
          </p:nvPr>
        </p:nvSpPr>
        <p:spPr>
          <a:xfrm>
            <a:off x="4710953" y="533400"/>
            <a:ext cx="3657600" cy="12525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0"/>
          </a:xfrm>
          <a:prstGeom prst="ellipse">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Autofit/>
          </a:bodyPr>
          <a:lstStyle>
            <a:lvl1pPr indent="-228600" lvl="0" marL="457200" rtl="0" algn="l">
              <a:spcBef>
                <a:spcPts val="20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4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2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1"/>
          </a:xfrm>
          <a:prstGeom prst="rect">
            <a:avLst/>
          </a:prstGeom>
          <a:noFill/>
          <a:ln>
            <a:noFill/>
          </a:ln>
        </p:spPr>
      </p:pic>
      <p:sp>
        <p:nvSpPr>
          <p:cNvPr id="124" name="Google Shape;124;p29"/>
          <p:cNvSpPr txBox="1"/>
          <p:nvPr>
            <p:ph type="title"/>
          </p:nvPr>
        </p:nvSpPr>
        <p:spPr>
          <a:xfrm>
            <a:off x="808038" y="3778624"/>
            <a:ext cx="7560600" cy="11028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5" name="Google Shape;125;p29"/>
          <p:cNvSpPr/>
          <p:nvPr>
            <p:ph idx="2" type="pic"/>
          </p:nvPr>
        </p:nvSpPr>
        <p:spPr>
          <a:xfrm flipH="1">
            <a:off x="871610" y="762000"/>
            <a:ext cx="7427700" cy="2989800"/>
          </a:xfrm>
          <a:prstGeom prst="roundRect">
            <a:avLst>
              <a:gd fmla="val 7476"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60000" cy="1221000"/>
          </a:xfrm>
          <a:prstGeom prst="rect">
            <a:avLst/>
          </a:prstGeom>
          <a:noFill/>
          <a:ln>
            <a:noFill/>
          </a:ln>
        </p:spPr>
        <p:txBody>
          <a:bodyPr anchorCtr="0" anchor="t" bIns="45700" lIns="91425" spcFirstLastPara="1" rIns="91425" wrap="square" tIns="45700">
            <a:noAutofit/>
          </a:bodyPr>
          <a:lstStyle>
            <a:lvl1pPr indent="-228600" lvl="0" marL="457200" rtl="0" algn="l">
              <a:spcBef>
                <a:spcPts val="6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4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2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132" name="Google Shape;132;p3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3" name="Google Shape;133;p30"/>
          <p:cNvSpPr txBox="1"/>
          <p:nvPr>
            <p:ph idx="1" type="body"/>
          </p:nvPr>
        </p:nvSpPr>
        <p:spPr>
          <a:xfrm rot="5400000">
            <a:off x="2467050" y="141300"/>
            <a:ext cx="4208400" cy="75834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139" name="Google Shape;139;p31"/>
          <p:cNvSpPr txBox="1"/>
          <p:nvPr>
            <p:ph type="title"/>
          </p:nvPr>
        </p:nvSpPr>
        <p:spPr>
          <a:xfrm rot="5400000">
            <a:off x="5373299" y="2734863"/>
            <a:ext cx="5268900" cy="13581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0" name="Google Shape;140;p31"/>
          <p:cNvSpPr txBox="1"/>
          <p:nvPr>
            <p:ph idx="1" type="body"/>
          </p:nvPr>
        </p:nvSpPr>
        <p:spPr>
          <a:xfrm rot="5400000">
            <a:off x="1230275" y="328564"/>
            <a:ext cx="5268900" cy="61707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26" name="Google Shape;26;p1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7" name="Google Shape;27;p17"/>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9" name="Google Shape;29;p17"/>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0" name="Google Shape;30;p17"/>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1"/>
          </a:xfrm>
          <a:prstGeom prst="rect">
            <a:avLst/>
          </a:prstGeom>
          <a:noFill/>
          <a:ln>
            <a:noFill/>
          </a:ln>
        </p:spPr>
      </p:pic>
      <p:sp>
        <p:nvSpPr>
          <p:cNvPr id="33" name="Google Shape;33;p18"/>
          <p:cNvSpPr txBox="1"/>
          <p:nvPr>
            <p:ph type="title"/>
          </p:nvPr>
        </p:nvSpPr>
        <p:spPr>
          <a:xfrm>
            <a:off x="779463" y="2591360"/>
            <a:ext cx="7583400" cy="13620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1" sz="4400" cap="none">
                <a:solidFill>
                  <a:srgbClr val="001D4D"/>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 name="Google Shape;34;p18"/>
          <p:cNvSpPr txBox="1"/>
          <p:nvPr>
            <p:ph idx="1" type="body"/>
          </p:nvPr>
        </p:nvSpPr>
        <p:spPr>
          <a:xfrm>
            <a:off x="779463" y="3950354"/>
            <a:ext cx="7583400" cy="1500300"/>
          </a:xfrm>
          <a:prstGeom prst="rect">
            <a:avLst/>
          </a:prstGeom>
          <a:noFill/>
          <a:ln>
            <a:noFill/>
          </a:ln>
        </p:spPr>
        <p:txBody>
          <a:bodyPr anchorCtr="0" anchor="t" bIns="45700" lIns="91425" spcFirstLastPara="1" rIns="91425" wrap="square" tIns="45700">
            <a:noAutofit/>
          </a:bodyPr>
          <a:lstStyle>
            <a:lvl1pPr indent="-228600" lvl="0" marL="457200" rtl="0" algn="l">
              <a:spcBef>
                <a:spcPts val="600"/>
              </a:spcBef>
              <a:spcAft>
                <a:spcPts val="0"/>
              </a:spcAft>
              <a:buClr>
                <a:srgbClr val="001D4D"/>
              </a:buClr>
              <a:buSzPts val="2000"/>
              <a:buNone/>
              <a:defRPr sz="2000" cap="none">
                <a:solidFill>
                  <a:srgbClr val="001D4D"/>
                </a:solidFill>
              </a:defRPr>
            </a:lvl1pPr>
            <a:lvl2pPr indent="-228600" lvl="1" marL="914400" rtl="0" algn="l">
              <a:spcBef>
                <a:spcPts val="600"/>
              </a:spcBef>
              <a:spcAft>
                <a:spcPts val="0"/>
              </a:spcAft>
              <a:buClr>
                <a:srgbClr val="888888"/>
              </a:buClr>
              <a:buSzPts val="1800"/>
              <a:buNone/>
              <a:defRPr sz="1800">
                <a:solidFill>
                  <a:srgbClr val="888888"/>
                </a:solidFill>
              </a:defRPr>
            </a:lvl2pPr>
            <a:lvl3pPr indent="-228600" lvl="2" marL="1371600" rtl="0" algn="l">
              <a:spcBef>
                <a:spcPts val="600"/>
              </a:spcBef>
              <a:spcAft>
                <a:spcPts val="0"/>
              </a:spcAft>
              <a:buClr>
                <a:srgbClr val="888888"/>
              </a:buClr>
              <a:buSzPts val="1600"/>
              <a:buNone/>
              <a:defRPr sz="1600">
                <a:solidFill>
                  <a:srgbClr val="888888"/>
                </a:solidFill>
              </a:defRPr>
            </a:lvl3pPr>
            <a:lvl4pPr indent="-228600" lvl="3" marL="1828800" rtl="0" algn="l">
              <a:spcBef>
                <a:spcPts val="600"/>
              </a:spcBef>
              <a:spcAft>
                <a:spcPts val="0"/>
              </a:spcAft>
              <a:buClr>
                <a:srgbClr val="888888"/>
              </a:buClr>
              <a:buSzPts val="1400"/>
              <a:buNone/>
              <a:defRPr sz="1400">
                <a:solidFill>
                  <a:srgbClr val="888888"/>
                </a:solidFill>
              </a:defRPr>
            </a:lvl4pPr>
            <a:lvl5pPr indent="-228600" lvl="4" marL="2286000" rtl="0" algn="l">
              <a:spcBef>
                <a:spcPts val="60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6" name="Google Shape;36;p18"/>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7" name="Google Shape;37;p18"/>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40" name="Google Shape;40;p1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4" name="Google Shape;44;p19"/>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5" name="Google Shape;45;p19"/>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cxnSp>
        <p:nvCxnSpPr>
          <p:cNvPr id="48" name="Google Shape;48;p20"/>
          <p:cNvCxnSpPr/>
          <p:nvPr/>
        </p:nvCxnSpPr>
        <p:spPr>
          <a:xfrm>
            <a:off x="874713" y="2286000"/>
            <a:ext cx="3562500" cy="1500"/>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00" cy="1500"/>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500" cy="1500"/>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00" cy="1500"/>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00" cy="1044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900"/>
          </a:xfrm>
          <a:prstGeom prst="rect">
            <a:avLst/>
          </a:prstGeom>
          <a:noFill/>
          <a:ln>
            <a:noFill/>
          </a:ln>
        </p:spPr>
        <p:txBody>
          <a:bodyPr anchorCtr="0" anchor="b" bIns="45700" lIns="91425" spcFirstLastPara="1" rIns="91425" wrap="square" tIns="45700">
            <a:noAutofit/>
          </a:bodyPr>
          <a:lstStyle>
            <a:lvl1pPr indent="-228600" lvl="0" marL="457200" rtl="0" algn="ctr">
              <a:lnSpc>
                <a:spcPct val="107142"/>
              </a:lnSpc>
              <a:spcBef>
                <a:spcPts val="0"/>
              </a:spcBef>
              <a:spcAft>
                <a:spcPts val="0"/>
              </a:spcAft>
              <a:buClr>
                <a:srgbClr val="001D4D"/>
              </a:buClr>
              <a:buSzPts val="2800"/>
              <a:buNone/>
              <a:defRPr b="0" sz="2800"/>
            </a:lvl1pPr>
            <a:lvl2pPr indent="-228600" lvl="1" marL="914400" rtl="0" algn="l">
              <a:spcBef>
                <a:spcPts val="600"/>
              </a:spcBef>
              <a:spcAft>
                <a:spcPts val="0"/>
              </a:spcAft>
              <a:buClr>
                <a:srgbClr val="001D4D"/>
              </a:buClr>
              <a:buSzPts val="2000"/>
              <a:buNone/>
              <a:defRPr b="1" sz="2000"/>
            </a:lvl2pPr>
            <a:lvl3pPr indent="-228600" lvl="2" marL="1371600" rtl="0" algn="l">
              <a:spcBef>
                <a:spcPts val="600"/>
              </a:spcBef>
              <a:spcAft>
                <a:spcPts val="0"/>
              </a:spcAft>
              <a:buClr>
                <a:srgbClr val="001D4D"/>
              </a:buClr>
              <a:buSzPts val="1800"/>
              <a:buNone/>
              <a:defRPr b="1" sz="1800"/>
            </a:lvl3pPr>
            <a:lvl4pPr indent="-228600" lvl="3" marL="1828800" rtl="0" algn="l">
              <a:spcBef>
                <a:spcPts val="600"/>
              </a:spcBef>
              <a:spcAft>
                <a:spcPts val="0"/>
              </a:spcAft>
              <a:buClr>
                <a:srgbClr val="001D4D"/>
              </a:buClr>
              <a:buSzPts val="1600"/>
              <a:buNone/>
              <a:defRPr b="1" sz="1600"/>
            </a:lvl4pPr>
            <a:lvl5pPr indent="-228600" lvl="4" marL="2286000" rtl="0" algn="l">
              <a:spcBef>
                <a:spcPts val="600"/>
              </a:spcBef>
              <a:spcAft>
                <a:spcPts val="0"/>
              </a:spcAft>
              <a:buClr>
                <a:srgbClr val="001D4D"/>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900"/>
          </a:xfrm>
          <a:prstGeom prst="rect">
            <a:avLst/>
          </a:prstGeom>
          <a:noFill/>
          <a:ln>
            <a:noFill/>
          </a:ln>
        </p:spPr>
        <p:txBody>
          <a:bodyPr anchorCtr="0" anchor="b" bIns="45700" lIns="91425" spcFirstLastPara="1" rIns="91425" wrap="square" tIns="45700">
            <a:noAutofit/>
          </a:bodyPr>
          <a:lstStyle>
            <a:lvl1pPr indent="-228600" lvl="0" marL="457200" rtl="0" algn="ctr">
              <a:lnSpc>
                <a:spcPct val="107142"/>
              </a:lnSpc>
              <a:spcBef>
                <a:spcPts val="0"/>
              </a:spcBef>
              <a:spcAft>
                <a:spcPts val="0"/>
              </a:spcAft>
              <a:buClr>
                <a:srgbClr val="001D4D"/>
              </a:buClr>
              <a:buSzPts val="2800"/>
              <a:buNone/>
              <a:defRPr b="0" sz="2800"/>
            </a:lvl1pPr>
            <a:lvl2pPr indent="-228600" lvl="1" marL="914400" rtl="0" algn="l">
              <a:spcBef>
                <a:spcPts val="600"/>
              </a:spcBef>
              <a:spcAft>
                <a:spcPts val="0"/>
              </a:spcAft>
              <a:buClr>
                <a:srgbClr val="001D4D"/>
              </a:buClr>
              <a:buSzPts val="2000"/>
              <a:buNone/>
              <a:defRPr b="1" sz="2000"/>
            </a:lvl2pPr>
            <a:lvl3pPr indent="-228600" lvl="2" marL="1371600" rtl="0" algn="l">
              <a:spcBef>
                <a:spcPts val="600"/>
              </a:spcBef>
              <a:spcAft>
                <a:spcPts val="0"/>
              </a:spcAft>
              <a:buClr>
                <a:srgbClr val="001D4D"/>
              </a:buClr>
              <a:buSzPts val="1800"/>
              <a:buNone/>
              <a:defRPr b="1" sz="1800"/>
            </a:lvl3pPr>
            <a:lvl4pPr indent="-228600" lvl="3" marL="1828800" rtl="0" algn="l">
              <a:spcBef>
                <a:spcPts val="600"/>
              </a:spcBef>
              <a:spcAft>
                <a:spcPts val="0"/>
              </a:spcAft>
              <a:buClr>
                <a:srgbClr val="001D4D"/>
              </a:buClr>
              <a:buSzPts val="1600"/>
              <a:buNone/>
              <a:defRPr b="1" sz="1600"/>
            </a:lvl4pPr>
            <a:lvl5pPr indent="-228600" lvl="4" marL="2286000" rtl="0" algn="l">
              <a:spcBef>
                <a:spcPts val="600"/>
              </a:spcBef>
              <a:spcAft>
                <a:spcPts val="0"/>
              </a:spcAft>
              <a:buClr>
                <a:srgbClr val="001D4D"/>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8" name="Google Shape;58;p20"/>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20"/>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62" name="Google Shape;62;p2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3" name="Google Shape;63;p21"/>
          <p:cNvSpPr txBox="1"/>
          <p:nvPr>
            <p:ph idx="1" type="body"/>
          </p:nvPr>
        </p:nvSpPr>
        <p:spPr>
          <a:xfrm>
            <a:off x="779462" y="1828801"/>
            <a:ext cx="75852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2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6" name="Google Shape;66;p21"/>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7" name="Google Shape;67;p21"/>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70" name="Google Shape;70;p2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5" name="Google Shape;75;p22"/>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6" name="Google Shape;76;p22"/>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79" name="Google Shape;79;p23"/>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5" name="Google Shape;85;p23"/>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6" name="Google Shape;86;p23"/>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8" cy="6481763"/>
          </a:xfrm>
          <a:prstGeom prst="rect">
            <a:avLst/>
          </a:prstGeom>
          <a:noFill/>
          <a:ln>
            <a:noFill/>
          </a:ln>
        </p:spPr>
      </p:pic>
      <p:sp>
        <p:nvSpPr>
          <p:cNvPr id="89" name="Google Shape;89;p2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0" name="Google Shape;90;p24"/>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1" name="Google Shape;91;p24"/>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2" name="Google Shape;92;p24"/>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00" cy="6478500"/>
          </a:xfrm>
          <a:prstGeom prst="round2DiagRect">
            <a:avLst>
              <a:gd fmla="val 9416" name="adj1"/>
              <a:gd fmla="val 0" name="adj2"/>
            </a:avLst>
          </a:prstGeom>
          <a:gradFill>
            <a:gsLst>
              <a:gs pos="0">
                <a:srgbClr val="B27A00"/>
              </a:gs>
              <a:gs pos="13000">
                <a:srgbClr val="B27A00"/>
              </a:gs>
              <a:gs pos="100000">
                <a:schemeClr val="lt1"/>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900" cy="36510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8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1"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3162076"/>
            <a:ext cx="8686800" cy="1943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Aviation Job Portal</a:t>
            </a:r>
            <a:br>
              <a:rPr lang="en-US"/>
            </a:br>
            <a:r>
              <a:rPr lang="en-US" sz="2100"/>
              <a:t>Team Member(s): Sebastian Rodriguez, Joel Echagarrua, Ryan Pineyro, Tinghui Zhang, Carlos Debasa, Malachi Williams, Dany Franco, Eric Bazan</a:t>
            </a:r>
            <a:br>
              <a:rPr lang="en-US" sz="2200"/>
            </a:br>
            <a:r>
              <a:rPr lang="en-US" sz="2500"/>
              <a:t>Product Owner(s): </a:t>
            </a:r>
            <a:r>
              <a:rPr lang="en-US" sz="2500"/>
              <a:t>Masoud Sadjadi</a:t>
            </a:r>
            <a:br>
              <a:rPr lang="en-US" sz="2500"/>
            </a:br>
            <a:r>
              <a:rPr lang="en-US" sz="25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t>&lt;date of the presentation&gt;</a:t>
            </a:r>
            <a:endParaRPr/>
          </a:p>
        </p:txBody>
      </p:sp>
      <p:sp>
        <p:nvSpPr>
          <p:cNvPr id="151" name="Google Shape;151;p1"/>
          <p:cNvSpPr txBox="1"/>
          <p:nvPr/>
        </p:nvSpPr>
        <p:spPr>
          <a:xfrm>
            <a:off x="282771" y="1106164"/>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Summer 2020</a:t>
            </a:r>
            <a:endParaRPr/>
          </a:p>
          <a:p>
            <a:pPr indent="0" lvl="0" marL="0" marR="0" rtl="0" algn="l">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g8d5167a971_9_27"/>
          <p:cNvSpPr txBox="1"/>
          <p:nvPr>
            <p:ph type="title"/>
          </p:nvPr>
        </p:nvSpPr>
        <p:spPr>
          <a:xfrm>
            <a:off x="335700" y="716725"/>
            <a:ext cx="86805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Sequence Diagram for Register System</a:t>
            </a:r>
            <a:endParaRPr/>
          </a:p>
          <a:p>
            <a:pPr indent="0" lvl="0" marL="0" rtl="0" algn="l">
              <a:spcBef>
                <a:spcPts val="0"/>
              </a:spcBef>
              <a:spcAft>
                <a:spcPts val="0"/>
              </a:spcAft>
              <a:buNone/>
            </a:pPr>
            <a:r>
              <a:t/>
            </a:r>
            <a:endParaRPr/>
          </a:p>
        </p:txBody>
      </p:sp>
      <p:sp>
        <p:nvSpPr>
          <p:cNvPr id="219" name="Google Shape;219;g8d5167a971_9_27"/>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20" name="Google Shape;220;g8d5167a971_9_27"/>
          <p:cNvPicPr preferRelativeResize="0"/>
          <p:nvPr/>
        </p:nvPicPr>
        <p:blipFill>
          <a:blip r:embed="rId3">
            <a:alphaModFix/>
          </a:blip>
          <a:stretch>
            <a:fillRect/>
          </a:stretch>
        </p:blipFill>
        <p:spPr>
          <a:xfrm>
            <a:off x="647700" y="2358150"/>
            <a:ext cx="7493176" cy="2891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g8ef00ca4a3_0_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sp>
        <p:nvSpPr>
          <p:cNvPr id="227" name="Google Shape;227;g8ef00ca4a3_0_0"/>
          <p:cNvSpPr txBox="1"/>
          <p:nvPr>
            <p:ph idx="1" type="body"/>
          </p:nvPr>
        </p:nvSpPr>
        <p:spPr>
          <a:xfrm>
            <a:off x="6210425" y="5512475"/>
            <a:ext cx="2792100" cy="506100"/>
          </a:xfrm>
          <a:prstGeom prst="rect">
            <a:avLst/>
          </a:prstGeom>
          <a:noFill/>
          <a:ln>
            <a:noFill/>
          </a:ln>
        </p:spPr>
        <p:txBody>
          <a:bodyPr anchorCtr="0" anchor="t" bIns="45700" lIns="91425" spcFirstLastPara="1" rIns="91425" wrap="square" tIns="45700">
            <a:noAutofit/>
          </a:bodyPr>
          <a:lstStyle/>
          <a:p>
            <a:pPr indent="0" lvl="0" marL="282575" rtl="0" algn="l">
              <a:spcBef>
                <a:spcPts val="2000"/>
              </a:spcBef>
              <a:spcAft>
                <a:spcPts val="0"/>
              </a:spcAft>
              <a:buNone/>
            </a:pPr>
            <a:r>
              <a:rPr i="1" lang="en-US" sz="800"/>
              <a:t>By Sebastian Rodriguez</a:t>
            </a:r>
            <a:endParaRPr i="1" sz="800"/>
          </a:p>
        </p:txBody>
      </p:sp>
      <p:pic>
        <p:nvPicPr>
          <p:cNvPr id="228" name="Google Shape;228;g8ef00ca4a3_0_0"/>
          <p:cNvPicPr preferRelativeResize="0"/>
          <p:nvPr/>
        </p:nvPicPr>
        <p:blipFill>
          <a:blip r:embed="rId3">
            <a:alphaModFix/>
          </a:blip>
          <a:stretch>
            <a:fillRect/>
          </a:stretch>
        </p:blipFill>
        <p:spPr>
          <a:xfrm>
            <a:off x="779475" y="1425600"/>
            <a:ext cx="5648325" cy="459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8d5167a971_3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Use Case for Userprofile</a:t>
            </a:r>
            <a:endParaRPr/>
          </a:p>
        </p:txBody>
      </p:sp>
      <p:sp>
        <p:nvSpPr>
          <p:cNvPr id="235" name="Google Shape;235;g8d5167a971_3_0"/>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36" name="Google Shape;236;g8d5167a971_3_0"/>
          <p:cNvPicPr preferRelativeResize="0"/>
          <p:nvPr/>
        </p:nvPicPr>
        <p:blipFill>
          <a:blip r:embed="rId3">
            <a:alphaModFix/>
          </a:blip>
          <a:stretch>
            <a:fillRect/>
          </a:stretch>
        </p:blipFill>
        <p:spPr>
          <a:xfrm>
            <a:off x="1724027" y="1828800"/>
            <a:ext cx="3364470" cy="4208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8d5167a971_9_34"/>
          <p:cNvSpPr txBox="1"/>
          <p:nvPr>
            <p:ph type="title"/>
          </p:nvPr>
        </p:nvSpPr>
        <p:spPr>
          <a:xfrm>
            <a:off x="279725" y="345025"/>
            <a:ext cx="89922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UML Class Diagram for Company Profile</a:t>
            </a:r>
            <a:endParaRPr/>
          </a:p>
        </p:txBody>
      </p:sp>
      <p:sp>
        <p:nvSpPr>
          <p:cNvPr id="243" name="Google Shape;243;g8d5167a971_9_34"/>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44" name="Google Shape;244;g8d5167a971_9_34"/>
          <p:cNvPicPr preferRelativeResize="0"/>
          <p:nvPr/>
        </p:nvPicPr>
        <p:blipFill>
          <a:blip r:embed="rId3">
            <a:alphaModFix/>
          </a:blip>
          <a:stretch>
            <a:fillRect/>
          </a:stretch>
        </p:blipFill>
        <p:spPr>
          <a:xfrm>
            <a:off x="779476" y="1636975"/>
            <a:ext cx="3793575" cy="49396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g8d5167a971_7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Use Case for Company Profile</a:t>
            </a:r>
            <a:endParaRPr/>
          </a:p>
        </p:txBody>
      </p:sp>
      <p:sp>
        <p:nvSpPr>
          <p:cNvPr id="251" name="Google Shape;251;g8d5167a971_7_0"/>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52" name="Google Shape;252;g8d5167a971_7_0"/>
          <p:cNvPicPr preferRelativeResize="0"/>
          <p:nvPr/>
        </p:nvPicPr>
        <p:blipFill>
          <a:blip r:embed="rId3">
            <a:alphaModFix/>
          </a:blip>
          <a:stretch>
            <a:fillRect/>
          </a:stretch>
        </p:blipFill>
        <p:spPr>
          <a:xfrm>
            <a:off x="779475" y="1477200"/>
            <a:ext cx="5184500" cy="4911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8d5167a971_9_41"/>
          <p:cNvSpPr txBox="1"/>
          <p:nvPr>
            <p:ph type="title"/>
          </p:nvPr>
        </p:nvSpPr>
        <p:spPr>
          <a:xfrm>
            <a:off x="779476" y="524875"/>
            <a:ext cx="81048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Company Profile Sequence Diagram</a:t>
            </a:r>
            <a:endParaRPr/>
          </a:p>
        </p:txBody>
      </p:sp>
      <p:sp>
        <p:nvSpPr>
          <p:cNvPr id="259" name="Google Shape;259;g8d5167a971_9_41"/>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60" name="Google Shape;260;g8d5167a971_9_41"/>
          <p:cNvPicPr preferRelativeResize="0"/>
          <p:nvPr/>
        </p:nvPicPr>
        <p:blipFill>
          <a:blip r:embed="rId3">
            <a:alphaModFix/>
          </a:blip>
          <a:stretch>
            <a:fillRect/>
          </a:stretch>
        </p:blipFill>
        <p:spPr>
          <a:xfrm>
            <a:off x="535800" y="1987775"/>
            <a:ext cx="5176426" cy="45105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8d5167a971_9_48"/>
          <p:cNvSpPr txBox="1"/>
          <p:nvPr>
            <p:ph type="title"/>
          </p:nvPr>
        </p:nvSpPr>
        <p:spPr>
          <a:xfrm>
            <a:off x="356975" y="0"/>
            <a:ext cx="9018900" cy="14478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sz="3700"/>
              <a:t>Sequence Diagram #2 for Company Profile</a:t>
            </a:r>
            <a:endParaRPr sz="3700"/>
          </a:p>
        </p:txBody>
      </p:sp>
      <p:sp>
        <p:nvSpPr>
          <p:cNvPr id="267" name="Google Shape;267;g8d5167a971_9_48"/>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68" name="Google Shape;268;g8d5167a971_9_48"/>
          <p:cNvPicPr preferRelativeResize="0"/>
          <p:nvPr/>
        </p:nvPicPr>
        <p:blipFill>
          <a:blip r:embed="rId3">
            <a:alphaModFix/>
          </a:blip>
          <a:stretch>
            <a:fillRect/>
          </a:stretch>
        </p:blipFill>
        <p:spPr>
          <a:xfrm>
            <a:off x="356979" y="2087054"/>
            <a:ext cx="5850749" cy="39501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8d5167a971_7_1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Use Case for Job Search</a:t>
            </a:r>
            <a:endParaRPr/>
          </a:p>
        </p:txBody>
      </p:sp>
      <p:sp>
        <p:nvSpPr>
          <p:cNvPr id="275" name="Google Shape;275;g8d5167a971_7_14"/>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76" name="Google Shape;276;g8d5167a971_7_14"/>
          <p:cNvPicPr preferRelativeResize="0"/>
          <p:nvPr/>
        </p:nvPicPr>
        <p:blipFill>
          <a:blip r:embed="rId3">
            <a:alphaModFix/>
          </a:blip>
          <a:stretch>
            <a:fillRect/>
          </a:stretch>
        </p:blipFill>
        <p:spPr>
          <a:xfrm>
            <a:off x="364775" y="2174905"/>
            <a:ext cx="8114750" cy="38623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g8d5167a971_7_22"/>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Use Case for Resume Parser</a:t>
            </a:r>
            <a:endParaRPr/>
          </a:p>
        </p:txBody>
      </p:sp>
      <p:sp>
        <p:nvSpPr>
          <p:cNvPr id="283" name="Google Shape;283;g8d5167a971_7_22"/>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84" name="Google Shape;284;g8d5167a971_7_22"/>
          <p:cNvPicPr preferRelativeResize="0"/>
          <p:nvPr/>
        </p:nvPicPr>
        <p:blipFill>
          <a:blip r:embed="rId3">
            <a:alphaModFix/>
          </a:blip>
          <a:stretch>
            <a:fillRect/>
          </a:stretch>
        </p:blipFill>
        <p:spPr>
          <a:xfrm>
            <a:off x="684000" y="1828800"/>
            <a:ext cx="5310800" cy="43413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g8d5167a971_10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Landing Page Use Case</a:t>
            </a:r>
            <a:endParaRPr/>
          </a:p>
        </p:txBody>
      </p:sp>
      <p:pic>
        <p:nvPicPr>
          <p:cNvPr id="291" name="Google Shape;291;g8d5167a971_10_0"/>
          <p:cNvPicPr preferRelativeResize="0"/>
          <p:nvPr/>
        </p:nvPicPr>
        <p:blipFill>
          <a:blip r:embed="rId3">
            <a:alphaModFix/>
          </a:blip>
          <a:stretch>
            <a:fillRect/>
          </a:stretch>
        </p:blipFill>
        <p:spPr>
          <a:xfrm>
            <a:off x="779475" y="1508250"/>
            <a:ext cx="5887966" cy="4320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425575"/>
            <a:ext cx="7583400" cy="4208400"/>
          </a:xfrm>
          <a:prstGeom prst="rect">
            <a:avLst/>
          </a:prstGeom>
          <a:noFill/>
          <a:ln>
            <a:noFill/>
          </a:ln>
        </p:spPr>
        <p:txBody>
          <a:bodyPr anchorCtr="0" anchor="t" bIns="45700" lIns="91425" spcFirstLastPara="1" rIns="91425" wrap="square" tIns="45700">
            <a:noAutofit/>
          </a:bodyPr>
          <a:lstStyle/>
          <a:p>
            <a:pPr indent="-276225" lvl="0" marL="282575" rtl="0" algn="l">
              <a:spcBef>
                <a:spcPts val="0"/>
              </a:spcBef>
              <a:spcAft>
                <a:spcPts val="0"/>
              </a:spcAft>
              <a:buClr>
                <a:srgbClr val="001D4D"/>
              </a:buClr>
              <a:buSzPts val="1700"/>
              <a:buChar char="⚫"/>
            </a:pPr>
            <a:r>
              <a:rPr lang="en-US" sz="1700"/>
              <a:t>Whole Project:</a:t>
            </a:r>
            <a:endParaRPr sz="2100"/>
          </a:p>
          <a:p>
            <a:pPr indent="-288925" lvl="1" marL="577850" rtl="0" algn="l">
              <a:spcBef>
                <a:spcPts val="600"/>
              </a:spcBef>
              <a:spcAft>
                <a:spcPts val="0"/>
              </a:spcAft>
              <a:buClr>
                <a:srgbClr val="001D4D"/>
              </a:buClr>
              <a:buSzPts val="1500"/>
              <a:buChar char="⚫"/>
            </a:pPr>
            <a:r>
              <a:rPr lang="en-US" sz="1500"/>
              <a:t>The Aviation Job Board Portal was </a:t>
            </a:r>
            <a:r>
              <a:rPr lang="en-US" sz="1500"/>
              <a:t>conceived</a:t>
            </a:r>
            <a:r>
              <a:rPr lang="en-US" sz="1500"/>
              <a:t> as a means to give jobseekers and employers in the aviation industry the capacity to create or apply to jobs. The website essentially have the same functionality as LinkedIn but for this specific industry. </a:t>
            </a:r>
            <a:endParaRPr sz="1500"/>
          </a:p>
          <a:p>
            <a:pPr indent="-276225" lvl="0" marL="282575" rtl="0" algn="l">
              <a:spcBef>
                <a:spcPts val="2000"/>
              </a:spcBef>
              <a:spcAft>
                <a:spcPts val="0"/>
              </a:spcAft>
              <a:buClr>
                <a:srgbClr val="001D4D"/>
              </a:buClr>
              <a:buSzPts val="1700"/>
              <a:buChar char="⚫"/>
            </a:pPr>
            <a:r>
              <a:rPr lang="en-US" sz="1700"/>
              <a:t>My part:</a:t>
            </a:r>
            <a:endParaRPr sz="1700"/>
          </a:p>
          <a:p>
            <a:pPr indent="-288925" lvl="1" marL="577850" rtl="0" algn="l">
              <a:spcBef>
                <a:spcPts val="2000"/>
              </a:spcBef>
              <a:spcAft>
                <a:spcPts val="0"/>
              </a:spcAft>
              <a:buSzPts val="1700"/>
              <a:buChar char="⚫"/>
            </a:pPr>
            <a:r>
              <a:rPr lang="en-US" sz="1700"/>
              <a:t>Sebastian: Coded the front end for a large portion of the website and made UI mockups.</a:t>
            </a:r>
            <a:endParaRPr sz="1700"/>
          </a:p>
          <a:p>
            <a:pPr indent="-288925" lvl="1" marL="577850" rtl="0" algn="l">
              <a:spcBef>
                <a:spcPts val="2000"/>
              </a:spcBef>
              <a:spcAft>
                <a:spcPts val="0"/>
              </a:spcAft>
              <a:buSzPts val="1700"/>
              <a:buChar char="⚫"/>
            </a:pPr>
            <a:r>
              <a:rPr lang="en-US" sz="1700"/>
              <a:t>Ryan: Managed AWS server and coded the back end for the resume parser and assisted in various areas of back-end.</a:t>
            </a:r>
            <a:endParaRPr sz="1700"/>
          </a:p>
          <a:p>
            <a:pPr indent="-288925" lvl="1" marL="577850" rtl="0" algn="l">
              <a:spcBef>
                <a:spcPts val="2000"/>
              </a:spcBef>
              <a:spcAft>
                <a:spcPts val="0"/>
              </a:spcAft>
              <a:buSzPts val="1700"/>
              <a:buChar char="⚫"/>
            </a:pPr>
            <a:r>
              <a:rPr lang="en-US" sz="1700"/>
              <a:t>Dany Franco: I worked on implementing the users and then separating users into different groups depending on which user they registered as (jobseeker or company_owner). So basically I made the login/register system for the site. I also made the company_profile in the backend and set that up.</a:t>
            </a:r>
            <a:endParaRPr sz="17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8d5167a971_10_7"/>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Landing Page Sequence</a:t>
            </a:r>
            <a:endParaRPr/>
          </a:p>
        </p:txBody>
      </p:sp>
      <p:pic>
        <p:nvPicPr>
          <p:cNvPr id="298" name="Google Shape;298;g8d5167a971_10_7"/>
          <p:cNvPicPr preferRelativeResize="0"/>
          <p:nvPr/>
        </p:nvPicPr>
        <p:blipFill>
          <a:blip r:embed="rId3">
            <a:alphaModFix/>
          </a:blip>
          <a:stretch>
            <a:fillRect/>
          </a:stretch>
        </p:blipFill>
        <p:spPr>
          <a:xfrm>
            <a:off x="779475" y="1779825"/>
            <a:ext cx="5931250" cy="4100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g8ee878fd83_0_12"/>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Most Important User Stories</a:t>
            </a:r>
            <a:endParaRPr/>
          </a:p>
        </p:txBody>
      </p:sp>
      <p:sp>
        <p:nvSpPr>
          <p:cNvPr id="305" name="Google Shape;305;g8ee878fd83_0_12"/>
          <p:cNvSpPr txBox="1"/>
          <p:nvPr>
            <p:ph idx="1" type="body"/>
          </p:nvPr>
        </p:nvSpPr>
        <p:spPr>
          <a:xfrm>
            <a:off x="779475" y="1828800"/>
            <a:ext cx="3997800" cy="4208400"/>
          </a:xfrm>
          <a:prstGeom prst="rect">
            <a:avLst/>
          </a:prstGeom>
          <a:noFill/>
          <a:ln>
            <a:noFill/>
          </a:ln>
        </p:spPr>
        <p:txBody>
          <a:bodyPr anchorCtr="0" anchor="t" bIns="45700" lIns="91425" spcFirstLastPara="1" rIns="91425" wrap="square" tIns="45700">
            <a:noAutofit/>
          </a:bodyPr>
          <a:lstStyle/>
          <a:p>
            <a:pPr indent="-257175" lvl="0" marL="282575" rtl="0" algn="l">
              <a:spcBef>
                <a:spcPts val="2000"/>
              </a:spcBef>
              <a:spcAft>
                <a:spcPts val="0"/>
              </a:spcAft>
              <a:buClr>
                <a:srgbClr val="001D4D"/>
              </a:buClr>
              <a:buSzPts val="1800"/>
              <a:buChar char="⚫"/>
            </a:pPr>
            <a:r>
              <a:rPr b="1" lang="en-US" sz="1800"/>
              <a:t>Register</a:t>
            </a:r>
            <a:r>
              <a:rPr lang="en-US" sz="1800"/>
              <a:t>: allows both jobseekers and employers to create their profiles including posting initial jobs and setting up your qualifications. </a:t>
            </a:r>
            <a:endParaRPr sz="1800"/>
          </a:p>
          <a:p>
            <a:pPr indent="-231775" lvl="0" marL="282575" rtl="0" algn="l">
              <a:spcBef>
                <a:spcPts val="2000"/>
              </a:spcBef>
              <a:spcAft>
                <a:spcPts val="0"/>
              </a:spcAft>
              <a:buSzPts val="1400"/>
              <a:buChar char="⚫"/>
            </a:pPr>
            <a:r>
              <a:rPr b="1" lang="en-US" sz="1800"/>
              <a:t>Login</a:t>
            </a:r>
            <a:r>
              <a:rPr lang="en-US" sz="1800"/>
              <a:t>: allows users to access the website and potentially register.</a:t>
            </a:r>
            <a:endParaRPr sz="1800"/>
          </a:p>
          <a:p>
            <a:pPr indent="-231775" lvl="0" marL="282575" rtl="0" algn="l">
              <a:spcBef>
                <a:spcPts val="2000"/>
              </a:spcBef>
              <a:spcAft>
                <a:spcPts val="0"/>
              </a:spcAft>
              <a:buSzPts val="1400"/>
              <a:buChar char="⚫"/>
            </a:pPr>
            <a:r>
              <a:rPr b="1" lang="en-US" sz="1800"/>
              <a:t>Upload Resume</a:t>
            </a:r>
            <a:r>
              <a:rPr lang="en-US" sz="1800"/>
              <a:t>: allows jobseekers to not only easily apply for jobs but also allows them to build their profiles via resume parsing</a:t>
            </a:r>
            <a:endParaRPr sz="1800"/>
          </a:p>
        </p:txBody>
      </p:sp>
      <p:sp>
        <p:nvSpPr>
          <p:cNvPr id="306" name="Google Shape;306;g8ee878fd83_0_12"/>
          <p:cNvSpPr txBox="1"/>
          <p:nvPr>
            <p:ph idx="1" type="body"/>
          </p:nvPr>
        </p:nvSpPr>
        <p:spPr>
          <a:xfrm>
            <a:off x="4692345" y="1828800"/>
            <a:ext cx="4161300" cy="4208400"/>
          </a:xfrm>
          <a:prstGeom prst="rect">
            <a:avLst/>
          </a:prstGeom>
          <a:noFill/>
          <a:ln>
            <a:noFill/>
          </a:ln>
        </p:spPr>
        <p:txBody>
          <a:bodyPr anchorCtr="0" anchor="t" bIns="45700" lIns="91425" spcFirstLastPara="1" rIns="91425" wrap="square" tIns="45700">
            <a:noAutofit/>
          </a:bodyPr>
          <a:lstStyle/>
          <a:p>
            <a:pPr indent="-257175" lvl="0" marL="282575" rtl="0" algn="l">
              <a:spcBef>
                <a:spcPts val="2000"/>
              </a:spcBef>
              <a:spcAft>
                <a:spcPts val="0"/>
              </a:spcAft>
              <a:buClr>
                <a:srgbClr val="001D4D"/>
              </a:buClr>
              <a:buSzPts val="1800"/>
              <a:buChar char="⚫"/>
            </a:pPr>
            <a:r>
              <a:rPr b="1" lang="en-US" sz="1800"/>
              <a:t>Apply For Job</a:t>
            </a:r>
            <a:r>
              <a:rPr lang="en-US" sz="1800"/>
              <a:t>: The main reason that jobseekers register for the site, to apply for aviation jobs.</a:t>
            </a:r>
            <a:r>
              <a:rPr b="1" lang="en-US" sz="1800"/>
              <a:t>(not implemented) </a:t>
            </a:r>
            <a:endParaRPr b="1" sz="1800"/>
          </a:p>
          <a:p>
            <a:pPr indent="-257175" lvl="0" marL="282575" rtl="0" algn="l">
              <a:spcBef>
                <a:spcPts val="2000"/>
              </a:spcBef>
              <a:spcAft>
                <a:spcPts val="0"/>
              </a:spcAft>
              <a:buSzPts val="1800"/>
              <a:buChar char="⚫"/>
            </a:pPr>
            <a:r>
              <a:rPr b="1" lang="en-US" sz="1800"/>
              <a:t>Search For Job</a:t>
            </a:r>
            <a:r>
              <a:rPr lang="en-US" sz="1800"/>
              <a:t>: The jobseeker can search for jobs based on a variety of criteria (location, salary, etc.)</a:t>
            </a:r>
            <a:endParaRPr sz="1800"/>
          </a:p>
          <a:p>
            <a:pPr indent="-257175" lvl="0" marL="282575" rtl="0" algn="l">
              <a:spcBef>
                <a:spcPts val="2000"/>
              </a:spcBef>
              <a:spcAft>
                <a:spcPts val="0"/>
              </a:spcAft>
              <a:buSzPts val="1800"/>
              <a:buChar char="⚫"/>
            </a:pPr>
            <a:r>
              <a:rPr b="1" lang="en-US" sz="1800"/>
              <a:t>Post Job</a:t>
            </a:r>
            <a:r>
              <a:rPr lang="en-US" sz="1800"/>
              <a:t>: The main reason that employers register for the site, to post jobs that jobseekers can apply to.</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8d5167a971_7_3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sz="3700"/>
              <a:t>Sequence Diagram: Resume Parser</a:t>
            </a:r>
            <a:endParaRPr sz="3700"/>
          </a:p>
        </p:txBody>
      </p:sp>
      <p:pic>
        <p:nvPicPr>
          <p:cNvPr id="313" name="Google Shape;313;g8d5167a971_7_30"/>
          <p:cNvPicPr preferRelativeResize="0"/>
          <p:nvPr/>
        </p:nvPicPr>
        <p:blipFill>
          <a:blip r:embed="rId3">
            <a:alphaModFix/>
          </a:blip>
          <a:stretch>
            <a:fillRect/>
          </a:stretch>
        </p:blipFill>
        <p:spPr>
          <a:xfrm>
            <a:off x="89357" y="1708825"/>
            <a:ext cx="8788193" cy="3788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g8d5167a971_8_0"/>
          <p:cNvSpPr txBox="1"/>
          <p:nvPr>
            <p:ph type="title"/>
          </p:nvPr>
        </p:nvSpPr>
        <p:spPr>
          <a:xfrm>
            <a:off x="779463" y="381000"/>
            <a:ext cx="80598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Job Search UX Sequence Diagram</a:t>
            </a:r>
            <a:endParaRPr/>
          </a:p>
        </p:txBody>
      </p:sp>
      <p:pic>
        <p:nvPicPr>
          <p:cNvPr id="320" name="Google Shape;320;g8d5167a971_8_0"/>
          <p:cNvPicPr preferRelativeResize="0"/>
          <p:nvPr/>
        </p:nvPicPr>
        <p:blipFill>
          <a:blip r:embed="rId3">
            <a:alphaModFix/>
          </a:blip>
          <a:stretch>
            <a:fillRect/>
          </a:stretch>
        </p:blipFill>
        <p:spPr>
          <a:xfrm>
            <a:off x="885575" y="1664550"/>
            <a:ext cx="7372850" cy="3989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327" name="Google Shape;327;p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2000"/>
              </a:spcBef>
              <a:spcAft>
                <a:spcPts val="0"/>
              </a:spcAft>
              <a:buClr>
                <a:srgbClr val="001D4D"/>
              </a:buClr>
              <a:buSzPts val="2200"/>
              <a:buChar char="⚫"/>
            </a:pPr>
            <a:r>
              <a:rPr lang="en-US"/>
              <a:t>Front End: HTML/CSS, JS</a:t>
            </a:r>
            <a:endParaRPr/>
          </a:p>
          <a:p>
            <a:pPr indent="-257175" lvl="0" marL="282575" rtl="0" algn="l">
              <a:spcBef>
                <a:spcPts val="2000"/>
              </a:spcBef>
              <a:spcAft>
                <a:spcPts val="0"/>
              </a:spcAft>
              <a:buSzPts val="1800"/>
              <a:buChar char="⚫"/>
            </a:pPr>
            <a:r>
              <a:rPr lang="en-US"/>
              <a:t>Back End: Python 3.x, Django, PostgreSQL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g8d5167a971_12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Class Diagram: Resume Parser</a:t>
            </a:r>
            <a:endParaRPr/>
          </a:p>
        </p:txBody>
      </p:sp>
      <p:sp>
        <p:nvSpPr>
          <p:cNvPr id="334" name="Google Shape;334;g8d5167a971_12_0"/>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335" name="Google Shape;335;g8d5167a971_12_0"/>
          <p:cNvPicPr preferRelativeResize="0"/>
          <p:nvPr/>
        </p:nvPicPr>
        <p:blipFill>
          <a:blip r:embed="rId3">
            <a:alphaModFix/>
          </a:blip>
          <a:stretch>
            <a:fillRect/>
          </a:stretch>
        </p:blipFill>
        <p:spPr>
          <a:xfrm>
            <a:off x="686025" y="1828800"/>
            <a:ext cx="5943600" cy="38481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g8d5167a971_3_9"/>
          <p:cNvSpPr txBox="1"/>
          <p:nvPr>
            <p:ph type="title"/>
          </p:nvPr>
        </p:nvSpPr>
        <p:spPr>
          <a:xfrm>
            <a:off x="779463" y="33995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Class Diagram for Userprofile</a:t>
            </a:r>
            <a:endParaRPr/>
          </a:p>
        </p:txBody>
      </p:sp>
      <p:sp>
        <p:nvSpPr>
          <p:cNvPr id="342" name="Google Shape;342;g8d5167a971_3_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282575" rtl="0" algn="l">
              <a:spcBef>
                <a:spcPts val="2000"/>
              </a:spcBef>
              <a:spcAft>
                <a:spcPts val="0"/>
              </a:spcAft>
              <a:buNone/>
            </a:pPr>
            <a:r>
              <a:t/>
            </a:r>
            <a:endParaRPr/>
          </a:p>
          <a:p>
            <a:pPr indent="0" lvl="0" marL="0" rtl="0" algn="l">
              <a:spcBef>
                <a:spcPts val="2000"/>
              </a:spcBef>
              <a:spcAft>
                <a:spcPts val="0"/>
              </a:spcAft>
              <a:buClr>
                <a:srgbClr val="001D4D"/>
              </a:buClr>
              <a:buSzPts val="2200"/>
              <a:buNone/>
            </a:pPr>
            <a:r>
              <a:t/>
            </a:r>
            <a:endParaRPr/>
          </a:p>
        </p:txBody>
      </p:sp>
      <p:pic>
        <p:nvPicPr>
          <p:cNvPr id="343" name="Google Shape;343;g8d5167a971_3_9"/>
          <p:cNvPicPr preferRelativeResize="0"/>
          <p:nvPr/>
        </p:nvPicPr>
        <p:blipFill>
          <a:blip r:embed="rId3">
            <a:alphaModFix/>
          </a:blip>
          <a:stretch>
            <a:fillRect/>
          </a:stretch>
        </p:blipFill>
        <p:spPr>
          <a:xfrm>
            <a:off x="1228825" y="1384550"/>
            <a:ext cx="4602501" cy="46374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g8d5167a971_7_46"/>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Class Diagram for Jobpost</a:t>
            </a:r>
            <a:endParaRPr/>
          </a:p>
        </p:txBody>
      </p:sp>
      <p:sp>
        <p:nvSpPr>
          <p:cNvPr id="350" name="Google Shape;350;g8d5167a971_7_46"/>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351" name="Google Shape;351;g8d5167a971_7_46"/>
          <p:cNvPicPr preferRelativeResize="0"/>
          <p:nvPr/>
        </p:nvPicPr>
        <p:blipFill>
          <a:blip r:embed="rId3">
            <a:alphaModFix/>
          </a:blip>
          <a:stretch>
            <a:fillRect/>
          </a:stretch>
        </p:blipFill>
        <p:spPr>
          <a:xfrm>
            <a:off x="843050" y="1828804"/>
            <a:ext cx="4526255" cy="42084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Contact Us:</a:t>
            </a:r>
            <a:endParaRPr/>
          </a:p>
        </p:txBody>
      </p:sp>
      <p:sp>
        <p:nvSpPr>
          <p:cNvPr id="358" name="Google Shape;358;p14"/>
          <p:cNvSpPr txBox="1"/>
          <p:nvPr>
            <p:ph idx="1" type="body"/>
          </p:nvPr>
        </p:nvSpPr>
        <p:spPr>
          <a:xfrm>
            <a:off x="239500" y="1886050"/>
            <a:ext cx="4278000" cy="4208400"/>
          </a:xfrm>
          <a:prstGeom prst="rect">
            <a:avLst/>
          </a:prstGeom>
          <a:noFill/>
          <a:ln>
            <a:noFill/>
          </a:ln>
        </p:spPr>
        <p:txBody>
          <a:bodyPr anchorCtr="0" anchor="t" bIns="45700" lIns="91425" spcFirstLastPara="1" rIns="91425" wrap="square" tIns="45700">
            <a:noAutofit/>
          </a:bodyPr>
          <a:lstStyle/>
          <a:p>
            <a:pPr indent="-276225" lvl="0" marL="282575" rtl="0" algn="l">
              <a:spcBef>
                <a:spcPts val="2000"/>
              </a:spcBef>
              <a:spcAft>
                <a:spcPts val="0"/>
              </a:spcAft>
              <a:buSzPts val="1700"/>
              <a:buChar char="⚫"/>
            </a:pPr>
            <a:r>
              <a:rPr lang="en-US" sz="1700"/>
              <a:t>Sebastian Rodriguez: srodr378@fiu.edu</a:t>
            </a:r>
            <a:endParaRPr sz="1700"/>
          </a:p>
          <a:p>
            <a:pPr indent="-250825" lvl="0" marL="282575" rtl="0" algn="l">
              <a:spcBef>
                <a:spcPts val="2000"/>
              </a:spcBef>
              <a:spcAft>
                <a:spcPts val="0"/>
              </a:spcAft>
              <a:buSzPts val="1700"/>
              <a:buChar char="⚫"/>
            </a:pPr>
            <a:r>
              <a:rPr lang="en-US" sz="1700"/>
              <a:t>Carlos Debasa: cdeba002@fiu.edu</a:t>
            </a:r>
            <a:endParaRPr sz="1700"/>
          </a:p>
          <a:p>
            <a:pPr indent="-250825" lvl="0" marL="282575" rtl="0" algn="l">
              <a:spcBef>
                <a:spcPts val="2000"/>
              </a:spcBef>
              <a:spcAft>
                <a:spcPts val="0"/>
              </a:spcAft>
              <a:buSzPts val="1700"/>
              <a:buChar char="⚫"/>
            </a:pPr>
            <a:r>
              <a:rPr lang="en-US" sz="1700"/>
              <a:t>Malachi Williams: mwill279@fiu.edu</a:t>
            </a:r>
            <a:endParaRPr sz="1700"/>
          </a:p>
          <a:p>
            <a:pPr indent="-250825" lvl="0" marL="282575" rtl="0" algn="l">
              <a:spcBef>
                <a:spcPts val="2000"/>
              </a:spcBef>
              <a:spcAft>
                <a:spcPts val="0"/>
              </a:spcAft>
              <a:buSzPts val="1700"/>
              <a:buChar char="⚫"/>
            </a:pPr>
            <a:r>
              <a:rPr lang="en-US" sz="1700"/>
              <a:t>Tinghui Zhang: tzhan024@fiu.edu</a:t>
            </a:r>
            <a:endParaRPr sz="1700"/>
          </a:p>
        </p:txBody>
      </p:sp>
      <p:sp>
        <p:nvSpPr>
          <p:cNvPr id="359" name="Google Shape;359;p14"/>
          <p:cNvSpPr txBox="1"/>
          <p:nvPr/>
        </p:nvSpPr>
        <p:spPr>
          <a:xfrm>
            <a:off x="4396375" y="1831850"/>
            <a:ext cx="4225500" cy="4207800"/>
          </a:xfrm>
          <a:prstGeom prst="rect">
            <a:avLst/>
          </a:prstGeom>
          <a:noFill/>
          <a:ln>
            <a:noFill/>
          </a:ln>
        </p:spPr>
        <p:txBody>
          <a:bodyPr anchorCtr="0" anchor="t" bIns="91425" lIns="91425" spcFirstLastPara="1" rIns="91425" wrap="square" tIns="91425">
            <a:noAutofit/>
          </a:bodyPr>
          <a:lstStyle/>
          <a:p>
            <a:pPr indent="-2762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Eric Bazan: ebaza001@fiu.edu </a:t>
            </a:r>
            <a:endParaRPr sz="1700">
              <a:solidFill>
                <a:srgbClr val="001D4D"/>
              </a:solidFill>
              <a:latin typeface="Trebuchet MS"/>
              <a:ea typeface="Trebuchet MS"/>
              <a:cs typeface="Trebuchet MS"/>
              <a:sym typeface="Trebuchet MS"/>
            </a:endParaRPr>
          </a:p>
          <a:p>
            <a:pPr indent="-2762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Ryan Pineyro: rpine032@fiu.edu</a:t>
            </a:r>
            <a:endParaRPr sz="1700">
              <a:solidFill>
                <a:srgbClr val="001D4D"/>
              </a:solidFill>
              <a:latin typeface="Trebuchet MS"/>
              <a:ea typeface="Trebuchet MS"/>
              <a:cs typeface="Trebuchet MS"/>
              <a:sym typeface="Trebuchet MS"/>
            </a:endParaRPr>
          </a:p>
          <a:p>
            <a:pPr indent="-2762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Dany Franco: dfran125@fiu.edu </a:t>
            </a:r>
            <a:endParaRPr sz="1700">
              <a:solidFill>
                <a:srgbClr val="001D4D"/>
              </a:solidFill>
              <a:latin typeface="Trebuchet MS"/>
              <a:ea typeface="Trebuchet MS"/>
              <a:cs typeface="Trebuchet MS"/>
              <a:sym typeface="Trebuchet MS"/>
            </a:endParaRPr>
          </a:p>
          <a:p>
            <a:pPr indent="-276225" lvl="0" marL="282575" rtl="0" algn="l">
              <a:spcBef>
                <a:spcPts val="2000"/>
              </a:spcBef>
              <a:spcAft>
                <a:spcPts val="0"/>
              </a:spcAft>
              <a:buClr>
                <a:srgbClr val="001D4D"/>
              </a:buClr>
              <a:buSzPts val="1700"/>
              <a:buFont typeface="Noto Sans Symbols"/>
              <a:buChar char="⚫"/>
            </a:pPr>
            <a:r>
              <a:rPr lang="en-US" sz="1700">
                <a:solidFill>
                  <a:srgbClr val="001D4D"/>
                </a:solidFill>
                <a:latin typeface="Trebuchet MS"/>
                <a:ea typeface="Trebuchet MS"/>
                <a:cs typeface="Trebuchet MS"/>
                <a:sym typeface="Trebuchet MS"/>
              </a:rPr>
              <a:t>Joel Echagarrua:jecha004@fiu.edu</a:t>
            </a:r>
            <a:endParaRPr sz="1700">
              <a:solidFill>
                <a:srgbClr val="001D4D"/>
              </a:solidFill>
              <a:latin typeface="Trebuchet MS"/>
              <a:ea typeface="Trebuchet MS"/>
              <a:cs typeface="Trebuchet MS"/>
              <a:sym typeface="Trebuchet MS"/>
            </a:endParaRPr>
          </a:p>
          <a:p>
            <a:pPr indent="0" lvl="0" marL="457200" rtl="0" algn="l">
              <a:spcBef>
                <a:spcPts val="0"/>
              </a:spcBef>
              <a:spcAft>
                <a:spcPts val="0"/>
              </a:spcAft>
              <a:buNone/>
            </a:pPr>
            <a:r>
              <a:t/>
            </a:r>
            <a:endParaRPr>
              <a:latin typeface="Trebuchet MS"/>
              <a:ea typeface="Trebuchet MS"/>
              <a:cs typeface="Trebuchet MS"/>
              <a:sym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8e15dcdad1_0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Problem definition (cont)</a:t>
            </a:r>
            <a:endParaRPr/>
          </a:p>
          <a:p>
            <a:pPr indent="0" lvl="0" marL="0" rtl="0" algn="l">
              <a:spcBef>
                <a:spcPts val="0"/>
              </a:spcBef>
              <a:spcAft>
                <a:spcPts val="0"/>
              </a:spcAft>
              <a:buNone/>
            </a:pPr>
            <a:r>
              <a:t/>
            </a:r>
            <a:endParaRPr/>
          </a:p>
        </p:txBody>
      </p:sp>
      <p:sp>
        <p:nvSpPr>
          <p:cNvPr id="165" name="Google Shape;165;g8e15dcdad1_0_0"/>
          <p:cNvSpPr txBox="1"/>
          <p:nvPr>
            <p:ph idx="1" type="body"/>
          </p:nvPr>
        </p:nvSpPr>
        <p:spPr>
          <a:xfrm>
            <a:off x="779463" y="1425600"/>
            <a:ext cx="7583400" cy="4208400"/>
          </a:xfrm>
          <a:prstGeom prst="rect">
            <a:avLst/>
          </a:prstGeom>
        </p:spPr>
        <p:txBody>
          <a:bodyPr anchorCtr="0" anchor="t" bIns="45700" lIns="91425" spcFirstLastPara="1" rIns="91425" wrap="square" tIns="45700">
            <a:noAutofit/>
          </a:bodyPr>
          <a:lstStyle/>
          <a:p>
            <a:pPr indent="-282575" lvl="0" marL="282575" rtl="0" algn="l">
              <a:spcBef>
                <a:spcPts val="2000"/>
              </a:spcBef>
              <a:spcAft>
                <a:spcPts val="0"/>
              </a:spcAft>
              <a:buSzPts val="1800"/>
              <a:buChar char="⚫"/>
            </a:pPr>
            <a:r>
              <a:rPr lang="en-US" sz="1800"/>
              <a:t>My part:</a:t>
            </a:r>
            <a:endParaRPr sz="1800"/>
          </a:p>
          <a:p>
            <a:pPr indent="-295275" lvl="1" marL="577850" rtl="0" algn="l">
              <a:spcBef>
                <a:spcPts val="2000"/>
              </a:spcBef>
              <a:spcAft>
                <a:spcPts val="0"/>
              </a:spcAft>
              <a:buSzPts val="1800"/>
              <a:buChar char="⚫"/>
            </a:pPr>
            <a:r>
              <a:rPr lang="en-US" sz="1800"/>
              <a:t>Tinghui: Coded for both front end and backend for userprofile, jobseeker may be able to  edit their inofrmations and add experiences.</a:t>
            </a:r>
            <a:endParaRPr sz="1800"/>
          </a:p>
          <a:p>
            <a:pPr indent="-295275" lvl="1" marL="577850" rtl="0" algn="l">
              <a:spcBef>
                <a:spcPts val="2000"/>
              </a:spcBef>
              <a:spcAft>
                <a:spcPts val="0"/>
              </a:spcAft>
              <a:buSzPts val="1800"/>
              <a:buChar char="⚫"/>
            </a:pPr>
            <a:r>
              <a:rPr lang="en-US" sz="1800"/>
              <a:t>Malachi: Coded the back end for the Jobform to create jobs and implement the search/filter engines needed to search for jobs.</a:t>
            </a:r>
            <a:endParaRPr sz="1800"/>
          </a:p>
          <a:p>
            <a:pPr indent="-295275" lvl="1" marL="577850" rtl="0" algn="l">
              <a:spcBef>
                <a:spcPts val="2000"/>
              </a:spcBef>
              <a:spcAft>
                <a:spcPts val="0"/>
              </a:spcAft>
              <a:buSzPts val="1800"/>
              <a:buChar char="⚫"/>
            </a:pPr>
            <a:r>
              <a:rPr lang="en-US" sz="1800"/>
              <a:t>Eric: Designed the front end for the Job Search page and made small back end implementations for supporting the retrieval of jobs posts. Also curated planning diagrams for the backend system and meeting documents for project documentation</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g8d5167a971_4_0"/>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Problem definition (cont)</a:t>
            </a:r>
            <a:endParaRPr/>
          </a:p>
          <a:p>
            <a:pPr indent="0" lvl="0" marL="0" rtl="0" algn="l">
              <a:spcBef>
                <a:spcPts val="0"/>
              </a:spcBef>
              <a:spcAft>
                <a:spcPts val="0"/>
              </a:spcAft>
              <a:buNone/>
            </a:pPr>
            <a:r>
              <a:t/>
            </a:r>
            <a:endParaRPr/>
          </a:p>
        </p:txBody>
      </p:sp>
      <p:sp>
        <p:nvSpPr>
          <p:cNvPr id="172" name="Google Shape;172;g8d5167a971_4_0"/>
          <p:cNvSpPr txBox="1"/>
          <p:nvPr>
            <p:ph idx="1" type="body"/>
          </p:nvPr>
        </p:nvSpPr>
        <p:spPr>
          <a:xfrm>
            <a:off x="779463" y="1425600"/>
            <a:ext cx="7583400" cy="4208400"/>
          </a:xfrm>
          <a:prstGeom prst="rect">
            <a:avLst/>
          </a:prstGeom>
        </p:spPr>
        <p:txBody>
          <a:bodyPr anchorCtr="0" anchor="t" bIns="45700" lIns="91425" spcFirstLastPara="1" rIns="91425" wrap="square" tIns="45700">
            <a:noAutofit/>
          </a:bodyPr>
          <a:lstStyle/>
          <a:p>
            <a:pPr indent="-282575" lvl="0" marL="282575" rtl="0" algn="l">
              <a:spcBef>
                <a:spcPts val="2000"/>
              </a:spcBef>
              <a:spcAft>
                <a:spcPts val="0"/>
              </a:spcAft>
              <a:buSzPts val="1800"/>
              <a:buChar char="⚫"/>
            </a:pPr>
            <a:r>
              <a:rPr lang="en-US" sz="1800"/>
              <a:t>My part:</a:t>
            </a:r>
            <a:endParaRPr sz="1800"/>
          </a:p>
          <a:p>
            <a:pPr indent="-295275" lvl="1" marL="577850" rtl="0" algn="l">
              <a:spcBef>
                <a:spcPts val="2000"/>
              </a:spcBef>
              <a:spcAft>
                <a:spcPts val="0"/>
              </a:spcAft>
              <a:buSzPts val="1800"/>
              <a:buChar char="⚫"/>
            </a:pPr>
            <a:r>
              <a:rPr lang="en-US" sz="1800"/>
              <a:t>Joel: created mockup for Job Search page. Created Outline, Introduction, Glossary, and References for the final deliverable document. Assisted with video recording and various other parts of documentation.</a:t>
            </a:r>
            <a:endParaRPr sz="1800"/>
          </a:p>
          <a:p>
            <a:pPr indent="-295275" lvl="1" marL="577850" rtl="0" algn="l">
              <a:spcBef>
                <a:spcPts val="2000"/>
              </a:spcBef>
              <a:spcAft>
                <a:spcPts val="0"/>
              </a:spcAft>
              <a:buSzPts val="1800"/>
              <a:buChar char="⚫"/>
            </a:pPr>
            <a:r>
              <a:rPr lang="en-US" sz="1800"/>
              <a:t>Carlos Debasa: Created mockups for landing page along with coding the landing page into fruition. </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8ee878fd83_0_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Implemented </a:t>
            </a:r>
            <a:r>
              <a:rPr lang="en-US"/>
              <a:t>User Stories</a:t>
            </a:r>
            <a:endParaRPr/>
          </a:p>
        </p:txBody>
      </p:sp>
      <p:sp>
        <p:nvSpPr>
          <p:cNvPr id="179" name="Google Shape;179;g8ee878fd83_0_0"/>
          <p:cNvSpPr txBox="1"/>
          <p:nvPr>
            <p:ph idx="1" type="body"/>
          </p:nvPr>
        </p:nvSpPr>
        <p:spPr>
          <a:xfrm>
            <a:off x="634050" y="1644075"/>
            <a:ext cx="4188300" cy="4208400"/>
          </a:xfrm>
          <a:prstGeom prst="rect">
            <a:avLst/>
          </a:prstGeom>
          <a:noFill/>
          <a:ln>
            <a:noFill/>
          </a:ln>
        </p:spPr>
        <p:txBody>
          <a:bodyPr anchorCtr="0" anchor="t" bIns="45700" lIns="91425" spcFirstLastPara="1" rIns="91425" wrap="square" tIns="45700">
            <a:noAutofit/>
          </a:bodyPr>
          <a:lstStyle/>
          <a:p>
            <a:pPr indent="-257175" lvl="0" marL="282575" rtl="0" algn="l">
              <a:lnSpc>
                <a:spcPct val="115000"/>
              </a:lnSpc>
              <a:spcBef>
                <a:spcPts val="120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jobseeker</a:t>
            </a:r>
            <a:r>
              <a:rPr lang="en-US" sz="1400">
                <a:solidFill>
                  <a:schemeClr val="dk1"/>
                </a:solidFill>
                <a:latin typeface="Arial"/>
                <a:ea typeface="Arial"/>
                <a:cs typeface="Arial"/>
                <a:sym typeface="Arial"/>
              </a:rPr>
              <a:t>, I would like to be able to upload my resume and have the system automatically fill out my profile based on its contents so that I can spend less time building my profile.</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jobseeker</a:t>
            </a:r>
            <a:r>
              <a:rPr lang="en-US" sz="1400">
                <a:solidFill>
                  <a:schemeClr val="dk1"/>
                </a:solidFill>
                <a:latin typeface="Arial"/>
                <a:ea typeface="Arial"/>
                <a:cs typeface="Arial"/>
                <a:sym typeface="Arial"/>
              </a:rPr>
              <a:t>, I would like to have a profile that contains all of my information (skills, contact information, etc.) so that there is one place to find and update them.</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jobseeker</a:t>
            </a:r>
            <a:r>
              <a:rPr lang="en-US" sz="1400">
                <a:solidFill>
                  <a:schemeClr val="dk1"/>
                </a:solidFill>
                <a:latin typeface="Arial"/>
                <a:ea typeface="Arial"/>
                <a:cs typeface="Arial"/>
                <a:sym typeface="Arial"/>
              </a:rPr>
              <a:t>, I would like to see my current job applications in order to keep track of them and know how far along they are.</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an employer</a:t>
            </a:r>
            <a:r>
              <a:rPr lang="en-US" sz="1400">
                <a:solidFill>
                  <a:schemeClr val="dk1"/>
                </a:solidFill>
                <a:latin typeface="Arial"/>
                <a:ea typeface="Arial"/>
                <a:cs typeface="Arial"/>
                <a:sym typeface="Arial"/>
              </a:rPr>
              <a:t>, I would like to have a company page that contains all of the company’s information(description, news, job postings) so that job seekers can learn about it and apply for jobs.</a:t>
            </a:r>
            <a:endParaRPr sz="1400">
              <a:solidFill>
                <a:schemeClr val="dk1"/>
              </a:solidFill>
              <a:latin typeface="Arial"/>
              <a:ea typeface="Arial"/>
              <a:cs typeface="Arial"/>
              <a:sym typeface="Arial"/>
            </a:endParaRPr>
          </a:p>
          <a:p>
            <a:pPr indent="0" lvl="0" marL="282575" rtl="0" algn="l">
              <a:lnSpc>
                <a:spcPct val="115000"/>
              </a:lnSpc>
              <a:spcBef>
                <a:spcPts val="1200"/>
              </a:spcBef>
              <a:spcAft>
                <a:spcPts val="1200"/>
              </a:spcAft>
              <a:buNone/>
            </a:pPr>
            <a:r>
              <a:t/>
            </a:r>
            <a:endParaRPr sz="1400"/>
          </a:p>
        </p:txBody>
      </p:sp>
      <p:sp>
        <p:nvSpPr>
          <p:cNvPr id="180" name="Google Shape;180;g8ee878fd83_0_0"/>
          <p:cNvSpPr txBox="1"/>
          <p:nvPr>
            <p:ph idx="1" type="body"/>
          </p:nvPr>
        </p:nvSpPr>
        <p:spPr>
          <a:xfrm>
            <a:off x="4822350" y="1773375"/>
            <a:ext cx="3937800" cy="4208400"/>
          </a:xfrm>
          <a:prstGeom prst="rect">
            <a:avLst/>
          </a:prstGeom>
          <a:noFill/>
          <a:ln>
            <a:noFill/>
          </a:ln>
        </p:spPr>
        <p:txBody>
          <a:bodyPr anchorCtr="0" anchor="t" bIns="45700" lIns="91425" spcFirstLastPara="1" rIns="91425" wrap="square" tIns="45700">
            <a:noAutofit/>
          </a:bodyPr>
          <a:lstStyle/>
          <a:p>
            <a:pPr indent="-257175" lvl="0" marL="282575" rtl="0" algn="l">
              <a:lnSpc>
                <a:spcPct val="115000"/>
              </a:lnSpc>
              <a:spcBef>
                <a:spcPts val="120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jobseeker</a:t>
            </a:r>
            <a:r>
              <a:rPr lang="en-US" sz="1400">
                <a:solidFill>
                  <a:schemeClr val="dk1"/>
                </a:solidFill>
                <a:latin typeface="Arial"/>
                <a:ea typeface="Arial"/>
                <a:cs typeface="Arial"/>
                <a:sym typeface="Arial"/>
              </a:rPr>
              <a:t>, I would like to be able to search for jobs based on a multitude of criteria (location, salary, etc.) so that I can find the best fit for me.</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user</a:t>
            </a:r>
            <a:r>
              <a:rPr lang="en-US" sz="1400">
                <a:solidFill>
                  <a:schemeClr val="dk1"/>
                </a:solidFill>
                <a:latin typeface="Arial"/>
                <a:ea typeface="Arial"/>
                <a:cs typeface="Arial"/>
                <a:sym typeface="Arial"/>
              </a:rPr>
              <a:t>, I would like to be able to register and login as either a jobseeker or employer based on my needs.</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user</a:t>
            </a:r>
            <a:r>
              <a:rPr lang="en-US" sz="1400">
                <a:solidFill>
                  <a:schemeClr val="dk1"/>
                </a:solidFill>
                <a:latin typeface="Arial"/>
                <a:ea typeface="Arial"/>
                <a:cs typeface="Arial"/>
                <a:sym typeface="Arial"/>
              </a:rPr>
              <a:t>, I would like to be presented with a landing page upon entering the website to familiarize myself with what’s going on in the website.</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user</a:t>
            </a:r>
            <a:r>
              <a:rPr lang="en-US" sz="1400">
                <a:solidFill>
                  <a:schemeClr val="dk1"/>
                </a:solidFill>
                <a:latin typeface="Arial"/>
                <a:ea typeface="Arial"/>
                <a:cs typeface="Arial"/>
                <a:sym typeface="Arial"/>
              </a:rPr>
              <a:t>, I would like a navbar so that I can easily navigate the website.</a:t>
            </a:r>
            <a:endParaRPr sz="1400">
              <a:solidFill>
                <a:schemeClr val="dk1"/>
              </a:solidFill>
              <a:latin typeface="Arial"/>
              <a:ea typeface="Arial"/>
              <a:cs typeface="Arial"/>
              <a:sym typeface="Arial"/>
            </a:endParaRPr>
          </a:p>
          <a:p>
            <a:pPr indent="0" lvl="0" marL="282575" rtl="0" algn="l">
              <a:lnSpc>
                <a:spcPct val="115000"/>
              </a:lnSpc>
              <a:spcBef>
                <a:spcPts val="1200"/>
              </a:spcBef>
              <a:spcAft>
                <a:spcPts val="1200"/>
              </a:spcAft>
              <a:buNone/>
            </a:pPr>
            <a:r>
              <a:t/>
            </a:r>
            <a:endParaRPr sz="1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g8ee878fd83_0_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Implemented User Stories</a:t>
            </a:r>
            <a:endParaRPr/>
          </a:p>
        </p:txBody>
      </p:sp>
      <p:sp>
        <p:nvSpPr>
          <p:cNvPr id="187" name="Google Shape;187;g8ee878fd83_0_6"/>
          <p:cNvSpPr txBox="1"/>
          <p:nvPr>
            <p:ph idx="1" type="body"/>
          </p:nvPr>
        </p:nvSpPr>
        <p:spPr>
          <a:xfrm>
            <a:off x="634050" y="1644075"/>
            <a:ext cx="4142100" cy="4208400"/>
          </a:xfrm>
          <a:prstGeom prst="rect">
            <a:avLst/>
          </a:prstGeom>
          <a:noFill/>
          <a:ln>
            <a:noFill/>
          </a:ln>
        </p:spPr>
        <p:txBody>
          <a:bodyPr anchorCtr="0" anchor="t" bIns="45700" lIns="91425" spcFirstLastPara="1" rIns="91425" wrap="square" tIns="45700">
            <a:noAutofit/>
          </a:bodyPr>
          <a:lstStyle/>
          <a:p>
            <a:pPr indent="-257175" lvl="0" marL="282575" rtl="0" algn="l">
              <a:lnSpc>
                <a:spcPct val="115000"/>
              </a:lnSpc>
              <a:spcBef>
                <a:spcPts val="120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developer</a:t>
            </a:r>
            <a:r>
              <a:rPr lang="en-US" sz="1400">
                <a:solidFill>
                  <a:schemeClr val="dk1"/>
                </a:solidFill>
                <a:latin typeface="Arial"/>
                <a:ea typeface="Arial"/>
                <a:cs typeface="Arial"/>
                <a:sym typeface="Arial"/>
              </a:rPr>
              <a:t>, I would like to have UI mockups to know what the website should look like before I start coding.</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jobseeker\employer</a:t>
            </a:r>
            <a:r>
              <a:rPr lang="en-US" sz="1400">
                <a:solidFill>
                  <a:schemeClr val="dk1"/>
                </a:solidFill>
                <a:latin typeface="Arial"/>
                <a:ea typeface="Arial"/>
                <a:cs typeface="Arial"/>
                <a:sym typeface="Arial"/>
              </a:rPr>
              <a:t>, I would like to be able to change my account information including username and password.</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developer</a:t>
            </a:r>
            <a:r>
              <a:rPr lang="en-US" sz="1400">
                <a:solidFill>
                  <a:schemeClr val="dk1"/>
                </a:solidFill>
                <a:latin typeface="Arial"/>
                <a:ea typeface="Arial"/>
                <a:cs typeface="Arial"/>
                <a:sym typeface="Arial"/>
              </a:rPr>
              <a:t>, I would like to have a DB schema in order to understand how the website’s database works.</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developer</a:t>
            </a:r>
            <a:r>
              <a:rPr lang="en-US" sz="1400">
                <a:solidFill>
                  <a:schemeClr val="dk1"/>
                </a:solidFill>
                <a:latin typeface="Arial"/>
                <a:ea typeface="Arial"/>
                <a:cs typeface="Arial"/>
                <a:sym typeface="Arial"/>
              </a:rPr>
              <a:t>, I would like to have a job model so that I can successfully program backend code related to jobs.</a:t>
            </a:r>
            <a:endParaRPr sz="1400">
              <a:solidFill>
                <a:schemeClr val="dk1"/>
              </a:solidFill>
              <a:latin typeface="Arial"/>
              <a:ea typeface="Arial"/>
              <a:cs typeface="Arial"/>
              <a:sym typeface="Arial"/>
            </a:endParaRPr>
          </a:p>
          <a:p>
            <a:pPr indent="0" lvl="0" marL="282575" rtl="0" algn="l">
              <a:lnSpc>
                <a:spcPct val="115000"/>
              </a:lnSpc>
              <a:spcBef>
                <a:spcPts val="1200"/>
              </a:spcBef>
              <a:spcAft>
                <a:spcPts val="0"/>
              </a:spcAft>
              <a:buNone/>
            </a:pPr>
            <a:r>
              <a:t/>
            </a:r>
            <a:endParaRPr sz="1400">
              <a:solidFill>
                <a:schemeClr val="dk1"/>
              </a:solidFill>
              <a:latin typeface="Arial"/>
              <a:ea typeface="Arial"/>
              <a:cs typeface="Arial"/>
              <a:sym typeface="Arial"/>
            </a:endParaRPr>
          </a:p>
          <a:p>
            <a:pPr indent="0" lvl="0" marL="282575" rtl="0" algn="l">
              <a:lnSpc>
                <a:spcPct val="115000"/>
              </a:lnSpc>
              <a:spcBef>
                <a:spcPts val="1200"/>
              </a:spcBef>
              <a:spcAft>
                <a:spcPts val="1200"/>
              </a:spcAft>
              <a:buNone/>
            </a:pPr>
            <a:r>
              <a:t/>
            </a:r>
            <a:endParaRPr sz="1200">
              <a:solidFill>
                <a:schemeClr val="dk1"/>
              </a:solidFill>
              <a:latin typeface="Arial"/>
              <a:ea typeface="Arial"/>
              <a:cs typeface="Arial"/>
              <a:sym typeface="Arial"/>
            </a:endParaRPr>
          </a:p>
        </p:txBody>
      </p:sp>
      <p:sp>
        <p:nvSpPr>
          <p:cNvPr id="188" name="Google Shape;188;g8ee878fd83_0_6"/>
          <p:cNvSpPr txBox="1"/>
          <p:nvPr>
            <p:ph idx="1" type="body"/>
          </p:nvPr>
        </p:nvSpPr>
        <p:spPr>
          <a:xfrm>
            <a:off x="4665725" y="1644075"/>
            <a:ext cx="3929700" cy="4208400"/>
          </a:xfrm>
          <a:prstGeom prst="rect">
            <a:avLst/>
          </a:prstGeom>
          <a:noFill/>
          <a:ln>
            <a:noFill/>
          </a:ln>
        </p:spPr>
        <p:txBody>
          <a:bodyPr anchorCtr="0" anchor="t" bIns="45700" lIns="91425" spcFirstLastPara="1" rIns="91425" wrap="square" tIns="45700">
            <a:noAutofit/>
          </a:bodyPr>
          <a:lstStyle/>
          <a:p>
            <a:pPr indent="-257175" lvl="0" marL="282575" rtl="0" algn="l">
              <a:lnSpc>
                <a:spcPct val="115000"/>
              </a:lnSpc>
              <a:spcBef>
                <a:spcPts val="120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user</a:t>
            </a:r>
            <a:r>
              <a:rPr lang="en-US" sz="1400">
                <a:solidFill>
                  <a:schemeClr val="dk1"/>
                </a:solidFill>
                <a:latin typeface="Arial"/>
                <a:ea typeface="Arial"/>
                <a:cs typeface="Arial"/>
                <a:sym typeface="Arial"/>
              </a:rPr>
              <a:t>, I would like a sidebar menu to quickly access relevant navigation items.</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developer</a:t>
            </a:r>
            <a:r>
              <a:rPr lang="en-US" sz="1400">
                <a:solidFill>
                  <a:schemeClr val="dk1"/>
                </a:solidFill>
                <a:latin typeface="Arial"/>
                <a:ea typeface="Arial"/>
                <a:cs typeface="Arial"/>
                <a:sym typeface="Arial"/>
              </a:rPr>
              <a:t>, I would to incorporate Amazon’s AWS into the backend of the project in order to have a simple to use web service for the job portal.</a:t>
            </a:r>
            <a:endParaRPr sz="1400">
              <a:solidFill>
                <a:schemeClr val="dk1"/>
              </a:solidFill>
              <a:latin typeface="Arial"/>
              <a:ea typeface="Arial"/>
              <a:cs typeface="Arial"/>
              <a:sym typeface="Arial"/>
            </a:endParaRPr>
          </a:p>
          <a:p>
            <a:pPr indent="-257175" lvl="0" marL="282575" rtl="0" algn="l">
              <a:lnSpc>
                <a:spcPct val="115000"/>
              </a:lnSpc>
              <a:spcBef>
                <a:spcPts val="0"/>
              </a:spcBef>
              <a:spcAft>
                <a:spcPts val="0"/>
              </a:spcAft>
              <a:buClr>
                <a:schemeClr val="dk1"/>
              </a:buClr>
              <a:buSzPts val="1400"/>
              <a:buFont typeface="Arial"/>
              <a:buChar char="⚫"/>
            </a:pPr>
            <a:r>
              <a:rPr b="1" lang="en-US" sz="1400">
                <a:solidFill>
                  <a:schemeClr val="dk1"/>
                </a:solidFill>
                <a:latin typeface="Arial"/>
                <a:ea typeface="Arial"/>
                <a:cs typeface="Arial"/>
                <a:sym typeface="Arial"/>
              </a:rPr>
              <a:t>As a developer</a:t>
            </a:r>
            <a:r>
              <a:rPr lang="en-US" sz="1400">
                <a:solidFill>
                  <a:schemeClr val="dk1"/>
                </a:solidFill>
                <a:latin typeface="Arial"/>
                <a:ea typeface="Arial"/>
                <a:cs typeface="Arial"/>
                <a:sym typeface="Arial"/>
              </a:rPr>
              <a:t>, I would like clear limitations on what each kind of user is allowed to do so that I code around them.</a:t>
            </a:r>
            <a:endParaRPr sz="1400">
              <a:solidFill>
                <a:schemeClr val="dk1"/>
              </a:solidFill>
              <a:latin typeface="Arial"/>
              <a:ea typeface="Arial"/>
              <a:cs typeface="Arial"/>
              <a:sym typeface="Arial"/>
            </a:endParaRPr>
          </a:p>
          <a:p>
            <a:pPr indent="0" lvl="0" marL="282575" rtl="0" algn="l">
              <a:lnSpc>
                <a:spcPct val="115000"/>
              </a:lnSpc>
              <a:spcBef>
                <a:spcPts val="1200"/>
              </a:spcBef>
              <a:spcAft>
                <a:spcPts val="1200"/>
              </a:spcAft>
              <a:buNone/>
            </a:pPr>
            <a:r>
              <a:t/>
            </a:r>
            <a:endParaRPr sz="120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g8d5167a971_9_6"/>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Use Case Diagram</a:t>
            </a:r>
            <a:endParaRPr/>
          </a:p>
        </p:txBody>
      </p:sp>
      <p:sp>
        <p:nvSpPr>
          <p:cNvPr id="195" name="Google Shape;195;g8d5167a971_9_6"/>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196" name="Google Shape;196;g8d5167a971_9_6"/>
          <p:cNvPicPr preferRelativeResize="0"/>
          <p:nvPr/>
        </p:nvPicPr>
        <p:blipFill>
          <a:blip r:embed="rId3">
            <a:alphaModFix/>
          </a:blip>
          <a:stretch>
            <a:fillRect/>
          </a:stretch>
        </p:blipFill>
        <p:spPr>
          <a:xfrm>
            <a:off x="618600" y="1725125"/>
            <a:ext cx="5196324" cy="4914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g8d5167a971_9_13"/>
          <p:cNvSpPr txBox="1"/>
          <p:nvPr>
            <p:ph type="title"/>
          </p:nvPr>
        </p:nvSpPr>
        <p:spPr>
          <a:xfrm>
            <a:off x="569776" y="628350"/>
            <a:ext cx="81288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UML Class Diagram for Login System</a:t>
            </a:r>
            <a:endParaRPr/>
          </a:p>
        </p:txBody>
      </p:sp>
      <p:sp>
        <p:nvSpPr>
          <p:cNvPr id="203" name="Google Shape;203;g8d5167a971_9_13"/>
          <p:cNvSpPr txBox="1"/>
          <p:nvPr>
            <p:ph idx="1" type="body"/>
          </p:nvPr>
        </p:nvSpPr>
        <p:spPr>
          <a:xfrm>
            <a:off x="11151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04" name="Google Shape;204;g8d5167a971_9_13"/>
          <p:cNvPicPr preferRelativeResize="0"/>
          <p:nvPr/>
        </p:nvPicPr>
        <p:blipFill>
          <a:blip r:embed="rId3">
            <a:alphaModFix/>
          </a:blip>
          <a:stretch>
            <a:fillRect/>
          </a:stretch>
        </p:blipFill>
        <p:spPr>
          <a:xfrm>
            <a:off x="677150" y="2258313"/>
            <a:ext cx="6438900" cy="39719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g8d5167a971_9_20"/>
          <p:cNvSpPr txBox="1"/>
          <p:nvPr>
            <p:ph type="title"/>
          </p:nvPr>
        </p:nvSpPr>
        <p:spPr>
          <a:xfrm>
            <a:off x="779476" y="381000"/>
            <a:ext cx="80088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Sequence Diagram for Login System</a:t>
            </a:r>
            <a:endParaRPr/>
          </a:p>
        </p:txBody>
      </p:sp>
      <p:sp>
        <p:nvSpPr>
          <p:cNvPr id="211" name="Google Shape;211;g8d5167a971_9_20"/>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12" name="Google Shape;212;g8d5167a971_9_20"/>
          <p:cNvPicPr preferRelativeResize="0"/>
          <p:nvPr/>
        </p:nvPicPr>
        <p:blipFill>
          <a:blip r:embed="rId3">
            <a:alphaModFix/>
          </a:blip>
          <a:stretch>
            <a:fillRect/>
          </a:stretch>
        </p:blipFill>
        <p:spPr>
          <a:xfrm>
            <a:off x="395825" y="2118027"/>
            <a:ext cx="6234400" cy="3919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ies>
</file>