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5" r:id="rId4"/>
    <p:sldMasterId id="2147483676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8dddb3f286_0_1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" name="Google Shape;187;g8dddb3f286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8dddb3f286_0_14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8dddb3f286_0_28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g8dddb3f286_0_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g8dddb3f286_0_28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8deba142c4_0_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8deba142c4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g8deba142c4_0_3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8dddb3f286_1_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g8dddb3f286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8dddb3f286_1_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8deba142c4_0_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g8deba142c4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g8deba142c4_0_2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8deba142c4_0_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g8deba142c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g8deba142c4_0_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8deba142c4_0_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g8deba142c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g8deba142c4_0_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8deba142c4_0_4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g8deba142c4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8deba142c4_0_4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8deba142c4_0_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2" name="Google Shape;242;g8deba142c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g8deba142c4_0_1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8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Relationship Id="rId3" Type="http://schemas.openxmlformats.org/officeDocument/2006/relationships/image" Target="../media/image9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TitleSlide.png" id="59" name="Google Shape;59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40494"/>
            <a:ext cx="6619875" cy="4862514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4"/>
          <p:cNvSpPr txBox="1"/>
          <p:nvPr>
            <p:ph type="ctrTitle"/>
          </p:nvPr>
        </p:nvSpPr>
        <p:spPr>
          <a:xfrm>
            <a:off x="1600200" y="1869281"/>
            <a:ext cx="67626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" type="subTitle"/>
          </p:nvPr>
        </p:nvSpPr>
        <p:spPr>
          <a:xfrm>
            <a:off x="1600201" y="2975162"/>
            <a:ext cx="67626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rtl="0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rtl="0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rtl="0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2" name="Google Shape;62;p14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" name="Google Shape;63;p14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4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6" name="Google Shape;66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5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779463" y="1371600"/>
            <a:ext cx="7583400" cy="31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5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SectionHeader.png" id="73" name="Google Shape;73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1000" y="0"/>
            <a:ext cx="6619875" cy="486251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6"/>
          <p:cNvSpPr txBox="1"/>
          <p:nvPr>
            <p:ph type="title"/>
          </p:nvPr>
        </p:nvSpPr>
        <p:spPr>
          <a:xfrm>
            <a:off x="779463" y="1943520"/>
            <a:ext cx="7583400" cy="1021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400" cap="none">
                <a:solidFill>
                  <a:srgbClr val="001D4D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779463" y="2962765"/>
            <a:ext cx="75834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cap="none">
                <a:solidFill>
                  <a:srgbClr val="001D4D"/>
                </a:solidFill>
              </a:defRPr>
            </a:lvl1pPr>
            <a:lvl2pPr indent="-228600" lvl="1" marL="914400" rtl="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80" name="Google Shape;80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7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779462" y="1371600"/>
            <a:ext cx="3657600" cy="31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3" name="Google Shape;83;p17"/>
          <p:cNvSpPr txBox="1"/>
          <p:nvPr>
            <p:ph idx="2" type="body"/>
          </p:nvPr>
        </p:nvSpPr>
        <p:spPr>
          <a:xfrm>
            <a:off x="4688541" y="1371600"/>
            <a:ext cx="3657600" cy="31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4" name="Google Shape;84;p17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7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7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88" name="Google Shape;88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9" name="Google Shape;89;p18"/>
          <p:cNvCxnSpPr/>
          <p:nvPr/>
        </p:nvCxnSpPr>
        <p:spPr>
          <a:xfrm>
            <a:off x="874713" y="1714500"/>
            <a:ext cx="3562500" cy="12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0" name="Google Shape;90;p18"/>
          <p:cNvCxnSpPr/>
          <p:nvPr/>
        </p:nvCxnSpPr>
        <p:spPr>
          <a:xfrm>
            <a:off x="4816475" y="1714500"/>
            <a:ext cx="3565500" cy="12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1" name="Google Shape;91;p18"/>
          <p:cNvCxnSpPr/>
          <p:nvPr/>
        </p:nvCxnSpPr>
        <p:spPr>
          <a:xfrm>
            <a:off x="874713" y="1714500"/>
            <a:ext cx="3562500" cy="12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" name="Google Shape;92;p18"/>
          <p:cNvCxnSpPr/>
          <p:nvPr/>
        </p:nvCxnSpPr>
        <p:spPr>
          <a:xfrm>
            <a:off x="4816475" y="1714500"/>
            <a:ext cx="3565500" cy="12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3" name="Google Shape;93;p18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779463" y="1079126"/>
            <a:ext cx="3657600" cy="592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5" name="Google Shape;95;p18"/>
          <p:cNvSpPr txBox="1"/>
          <p:nvPr>
            <p:ph idx="2" type="body"/>
          </p:nvPr>
        </p:nvSpPr>
        <p:spPr>
          <a:xfrm>
            <a:off x="779463" y="1771649"/>
            <a:ext cx="3657600" cy="27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96" name="Google Shape;96;p18"/>
          <p:cNvSpPr txBox="1"/>
          <p:nvPr>
            <p:ph idx="3" type="body"/>
          </p:nvPr>
        </p:nvSpPr>
        <p:spPr>
          <a:xfrm>
            <a:off x="4705350" y="1079126"/>
            <a:ext cx="3657600" cy="592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7" name="Google Shape;97;p18"/>
          <p:cNvSpPr txBox="1"/>
          <p:nvPr>
            <p:ph idx="4" type="body"/>
          </p:nvPr>
        </p:nvSpPr>
        <p:spPr>
          <a:xfrm>
            <a:off x="4705350" y="1771649"/>
            <a:ext cx="3657600" cy="27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98" name="Google Shape;98;p18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18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8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Content, Top and Bottom">
  <p:cSld name="2 Content, Top and Bottom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02" name="Google Shape;102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9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9"/>
          <p:cNvSpPr txBox="1"/>
          <p:nvPr>
            <p:ph idx="1" type="body"/>
          </p:nvPr>
        </p:nvSpPr>
        <p:spPr>
          <a:xfrm>
            <a:off x="779462" y="1371601"/>
            <a:ext cx="7585200" cy="15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05" name="Google Shape;105;p19"/>
          <p:cNvSpPr txBox="1"/>
          <p:nvPr>
            <p:ph idx="2" type="body"/>
          </p:nvPr>
        </p:nvSpPr>
        <p:spPr>
          <a:xfrm>
            <a:off x="779462" y="2993862"/>
            <a:ext cx="7585200" cy="15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06" name="Google Shape;106;p19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9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9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ntent">
  <p:cSld name="3 Conte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10" name="Google Shape;110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0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0"/>
          <p:cNvSpPr txBox="1"/>
          <p:nvPr>
            <p:ph idx="1" type="body"/>
          </p:nvPr>
        </p:nvSpPr>
        <p:spPr>
          <a:xfrm>
            <a:off x="4710953" y="1371601"/>
            <a:ext cx="3657600" cy="15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3" name="Google Shape;113;p20"/>
          <p:cNvSpPr txBox="1"/>
          <p:nvPr>
            <p:ph idx="2" type="body"/>
          </p:nvPr>
        </p:nvSpPr>
        <p:spPr>
          <a:xfrm>
            <a:off x="4710953" y="2993862"/>
            <a:ext cx="3657600" cy="15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4" name="Google Shape;114;p20"/>
          <p:cNvSpPr txBox="1"/>
          <p:nvPr>
            <p:ph idx="3" type="body"/>
          </p:nvPr>
        </p:nvSpPr>
        <p:spPr>
          <a:xfrm>
            <a:off x="779462" y="1371600"/>
            <a:ext cx="3657600" cy="31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5" name="Google Shape;115;p20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20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0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Content">
  <p:cSld name="4 Content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19" name="Google Shape;119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1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1"/>
          <p:cNvSpPr txBox="1"/>
          <p:nvPr>
            <p:ph idx="1" type="body"/>
          </p:nvPr>
        </p:nvSpPr>
        <p:spPr>
          <a:xfrm>
            <a:off x="779463" y="1371601"/>
            <a:ext cx="3657600" cy="15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22" name="Google Shape;122;p21"/>
          <p:cNvSpPr txBox="1"/>
          <p:nvPr>
            <p:ph idx="2" type="body"/>
          </p:nvPr>
        </p:nvSpPr>
        <p:spPr>
          <a:xfrm>
            <a:off x="779463" y="2993862"/>
            <a:ext cx="3657600" cy="15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23" name="Google Shape;123;p21"/>
          <p:cNvSpPr txBox="1"/>
          <p:nvPr>
            <p:ph idx="3" type="body"/>
          </p:nvPr>
        </p:nvSpPr>
        <p:spPr>
          <a:xfrm>
            <a:off x="4710953" y="1371601"/>
            <a:ext cx="3657600" cy="15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24" name="Google Shape;124;p21"/>
          <p:cNvSpPr txBox="1"/>
          <p:nvPr>
            <p:ph idx="4" type="body"/>
          </p:nvPr>
        </p:nvSpPr>
        <p:spPr>
          <a:xfrm>
            <a:off x="4710953" y="2993862"/>
            <a:ext cx="3657600" cy="15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25" name="Google Shape;125;p21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1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1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29" name="Google Shape;129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2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2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2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2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5" name="Google Shape;135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3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3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3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Caption.png" id="140" name="Google Shape;140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40494"/>
            <a:ext cx="6619875" cy="4862514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4"/>
          <p:cNvSpPr txBox="1"/>
          <p:nvPr>
            <p:ph type="title"/>
          </p:nvPr>
        </p:nvSpPr>
        <p:spPr>
          <a:xfrm>
            <a:off x="779464" y="442913"/>
            <a:ext cx="36576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4"/>
          <p:cNvSpPr txBox="1"/>
          <p:nvPr>
            <p:ph idx="1" type="body"/>
          </p:nvPr>
        </p:nvSpPr>
        <p:spPr>
          <a:xfrm>
            <a:off x="4693023" y="554691"/>
            <a:ext cx="3657600" cy="39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556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43" name="Google Shape;143;p24"/>
          <p:cNvSpPr txBox="1"/>
          <p:nvPr>
            <p:ph idx="2" type="body"/>
          </p:nvPr>
        </p:nvSpPr>
        <p:spPr>
          <a:xfrm>
            <a:off x="779464" y="1362075"/>
            <a:ext cx="3657600" cy="28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ctr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4" name="Google Shape;144;p24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4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24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.png" id="148" name="Google Shape;148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9263" y="140494"/>
            <a:ext cx="8535986" cy="4862514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5"/>
          <p:cNvSpPr txBox="1"/>
          <p:nvPr>
            <p:ph type="title"/>
          </p:nvPr>
        </p:nvSpPr>
        <p:spPr>
          <a:xfrm>
            <a:off x="3886200" y="400050"/>
            <a:ext cx="4476600" cy="939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5"/>
          <p:cNvSpPr txBox="1"/>
          <p:nvPr>
            <p:ph idx="1" type="body"/>
          </p:nvPr>
        </p:nvSpPr>
        <p:spPr>
          <a:xfrm>
            <a:off x="3886124" y="1371600"/>
            <a:ext cx="4474500" cy="28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51" name="Google Shape;151;p25"/>
          <p:cNvSpPr/>
          <p:nvPr>
            <p:ph idx="2" type="pic"/>
          </p:nvPr>
        </p:nvSpPr>
        <p:spPr>
          <a:xfrm flipH="1">
            <a:off x="188240" y="134469"/>
            <a:ext cx="3281100" cy="4862400"/>
          </a:xfrm>
          <a:prstGeom prst="round1Rect">
            <a:avLst>
              <a:gd fmla="val 17325" name="adj"/>
            </a:avLst>
          </a:prstGeom>
          <a:blipFill rotWithShape="1">
            <a:blip r:embed="rId3">
              <a:alphaModFix/>
            </a:blip>
            <a:stretch>
              <a:fillRect b="0" l="100000" r="10000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52" name="Google Shape;152;p25"/>
          <p:cNvSpPr txBox="1"/>
          <p:nvPr>
            <p:ph idx="10" type="dt"/>
          </p:nvPr>
        </p:nvSpPr>
        <p:spPr>
          <a:xfrm>
            <a:off x="38862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5"/>
          <p:cNvSpPr txBox="1"/>
          <p:nvPr>
            <p:ph idx="11" type="ftr"/>
          </p:nvPr>
        </p:nvSpPr>
        <p:spPr>
          <a:xfrm>
            <a:off x="5867400" y="4716066"/>
            <a:ext cx="2676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5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, Alt.">
  <p:cSld name="Picture with Caption, Alt.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56" name="Google Shape;156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40494"/>
            <a:ext cx="6619875" cy="4862514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6"/>
          <p:cNvSpPr txBox="1"/>
          <p:nvPr>
            <p:ph type="title"/>
          </p:nvPr>
        </p:nvSpPr>
        <p:spPr>
          <a:xfrm>
            <a:off x="4710953" y="400050"/>
            <a:ext cx="3657600" cy="939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6"/>
          <p:cNvSpPr/>
          <p:nvPr>
            <p:ph idx="2" type="pic"/>
          </p:nvPr>
        </p:nvSpPr>
        <p:spPr>
          <a:xfrm flipH="1">
            <a:off x="596153" y="1200149"/>
            <a:ext cx="3657600" cy="2743200"/>
          </a:xfrm>
          <a:prstGeom prst="ellipse">
            <a:avLst/>
          </a:prstGeom>
          <a:blipFill rotWithShape="1">
            <a:blip r:embed="rId3">
              <a:alphaModFix/>
            </a:blip>
            <a:stretch>
              <a:fillRect b="0" l="100000" r="10000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59" name="Google Shape;159;p26"/>
          <p:cNvSpPr txBox="1"/>
          <p:nvPr>
            <p:ph idx="1" type="body"/>
          </p:nvPr>
        </p:nvSpPr>
        <p:spPr>
          <a:xfrm>
            <a:off x="4710412" y="1371600"/>
            <a:ext cx="3657600" cy="28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60" name="Google Shape;160;p26"/>
          <p:cNvSpPr txBox="1"/>
          <p:nvPr>
            <p:ph idx="10" type="dt"/>
          </p:nvPr>
        </p:nvSpPr>
        <p:spPr>
          <a:xfrm>
            <a:off x="381000" y="4716066"/>
            <a:ext cx="1865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6"/>
          <p:cNvSpPr txBox="1"/>
          <p:nvPr>
            <p:ph idx="11" type="ftr"/>
          </p:nvPr>
        </p:nvSpPr>
        <p:spPr>
          <a:xfrm>
            <a:off x="3325813" y="4716066"/>
            <a:ext cx="521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6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above Caption">
  <p:cSld name="Picture above Caption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64" name="Google Shape;164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40494"/>
            <a:ext cx="6619875" cy="4862514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7"/>
          <p:cNvSpPr txBox="1"/>
          <p:nvPr>
            <p:ph type="title"/>
          </p:nvPr>
        </p:nvSpPr>
        <p:spPr>
          <a:xfrm>
            <a:off x="808038" y="2833968"/>
            <a:ext cx="7560600" cy="827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27"/>
          <p:cNvSpPr/>
          <p:nvPr>
            <p:ph idx="2" type="pic"/>
          </p:nvPr>
        </p:nvSpPr>
        <p:spPr>
          <a:xfrm flipH="1">
            <a:off x="871610" y="571500"/>
            <a:ext cx="7427700" cy="2242500"/>
          </a:xfrm>
          <a:prstGeom prst="roundRect">
            <a:avLst>
              <a:gd fmla="val 7476" name="adj"/>
            </a:avLst>
          </a:prstGeom>
          <a:blipFill rotWithShape="1">
            <a:blip r:embed="rId3">
              <a:alphaModFix/>
            </a:blip>
            <a:stretch>
              <a:fillRect b="0" l="100000" r="10000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67" name="Google Shape;167;p27"/>
          <p:cNvSpPr txBox="1"/>
          <p:nvPr>
            <p:ph idx="1" type="body"/>
          </p:nvPr>
        </p:nvSpPr>
        <p:spPr>
          <a:xfrm>
            <a:off x="808034" y="3620620"/>
            <a:ext cx="7560000" cy="9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68" name="Google Shape;168;p27"/>
          <p:cNvSpPr txBox="1"/>
          <p:nvPr>
            <p:ph idx="10" type="dt"/>
          </p:nvPr>
        </p:nvSpPr>
        <p:spPr>
          <a:xfrm>
            <a:off x="381000" y="4716066"/>
            <a:ext cx="1865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9" name="Google Shape;169;p27"/>
          <p:cNvSpPr txBox="1"/>
          <p:nvPr>
            <p:ph idx="11" type="ftr"/>
          </p:nvPr>
        </p:nvSpPr>
        <p:spPr>
          <a:xfrm>
            <a:off x="3325813" y="4716066"/>
            <a:ext cx="521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7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72" name="Google Shape;172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8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28"/>
          <p:cNvSpPr txBox="1"/>
          <p:nvPr>
            <p:ph idx="1" type="body"/>
          </p:nvPr>
        </p:nvSpPr>
        <p:spPr>
          <a:xfrm rot="5400000">
            <a:off x="2993100" y="-841950"/>
            <a:ext cx="3156300" cy="758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5" name="Google Shape;175;p28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28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28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79" name="Google Shape;179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40494"/>
            <a:ext cx="6621065" cy="4861323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9"/>
          <p:cNvSpPr txBox="1"/>
          <p:nvPr>
            <p:ph type="title"/>
          </p:nvPr>
        </p:nvSpPr>
        <p:spPr>
          <a:xfrm rot="5400000">
            <a:off x="6031949" y="1881347"/>
            <a:ext cx="3951600" cy="1358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29"/>
          <p:cNvSpPr txBox="1"/>
          <p:nvPr>
            <p:ph idx="1" type="body"/>
          </p:nvPr>
        </p:nvSpPr>
        <p:spPr>
          <a:xfrm rot="5400000">
            <a:off x="1888925" y="-524952"/>
            <a:ext cx="3951600" cy="61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2" name="Google Shape;182;p29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29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29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18" Type="http://schemas.openxmlformats.org/officeDocument/2006/relationships/theme" Target="../theme/theme3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190500" y="142875"/>
            <a:ext cx="8764500" cy="4858800"/>
          </a:xfrm>
          <a:prstGeom prst="round2DiagRect">
            <a:avLst>
              <a:gd fmla="val 9416" name="adj1"/>
              <a:gd fmla="val 0" name="adj2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12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13"/>
          <p:cNvSpPr txBox="1"/>
          <p:nvPr>
            <p:ph type="title"/>
          </p:nvPr>
        </p:nvSpPr>
        <p:spPr>
          <a:xfrm>
            <a:off x="779463" y="285750"/>
            <a:ext cx="75834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779463" y="1371600"/>
            <a:ext cx="7583400" cy="31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⚫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55600" lvl="1" marL="9144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429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42900" lvl="3" marL="18288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42900" lvl="4" marL="22860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0" type="dt"/>
          </p:nvPr>
        </p:nvSpPr>
        <p:spPr>
          <a:xfrm>
            <a:off x="381000" y="4716066"/>
            <a:ext cx="1887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1" type="ftr"/>
          </p:nvPr>
        </p:nvSpPr>
        <p:spPr>
          <a:xfrm>
            <a:off x="3305175" y="4716066"/>
            <a:ext cx="523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8404225" y="164306"/>
            <a:ext cx="493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FIULogo_H_CMYK_fx.png" id="57" name="Google Shape;57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103938" y="4469606"/>
            <a:ext cx="1822847" cy="52030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python.org/downloads/" TargetMode="External"/><Relationship Id="rId4" Type="http://schemas.openxmlformats.org/officeDocument/2006/relationships/hyperlink" Target="https://docs.djangoproject.com/en/3.0/intro/install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postgresql.org/download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www.nltk.org/install.html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docs.djangoproject.com/en/3.0/topics/" TargetMode="External"/><Relationship Id="rId4" Type="http://schemas.openxmlformats.org/officeDocument/2006/relationships/hyperlink" Target="https://www.python.org/downloads/" TargetMode="External"/><Relationship Id="rId5" Type="http://schemas.openxmlformats.org/officeDocument/2006/relationships/hyperlink" Target="https://www.python.org/download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0"/>
          <p:cNvSpPr txBox="1"/>
          <p:nvPr>
            <p:ph type="ctrTitle"/>
          </p:nvPr>
        </p:nvSpPr>
        <p:spPr>
          <a:xfrm>
            <a:off x="228600" y="2000250"/>
            <a:ext cx="86868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Installation Guide</a:t>
            </a:r>
            <a:br>
              <a:rPr lang="en"/>
            </a:br>
            <a:r>
              <a:rPr lang="en" sz="2800"/>
              <a:t>Av</a:t>
            </a:r>
            <a:r>
              <a:rPr lang="en" sz="2800"/>
              <a:t>iation Job Portal</a:t>
            </a:r>
            <a:endParaRPr sz="2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Capstone 1/Senior Project Summer 2020</a:t>
            </a:r>
            <a:br>
              <a:rPr lang="en" sz="2800"/>
            </a:br>
            <a:br>
              <a:rPr lang="en"/>
            </a:br>
            <a:r>
              <a:rPr lang="en" sz="1800"/>
              <a:t>School of Computing and Information Sciences</a:t>
            </a:r>
            <a:br>
              <a:rPr lang="en" sz="1800"/>
            </a:br>
            <a:r>
              <a:rPr lang="en" sz="1800"/>
              <a:t>Florida International University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1"/>
          <p:cNvSpPr txBox="1"/>
          <p:nvPr/>
        </p:nvSpPr>
        <p:spPr>
          <a:xfrm>
            <a:off x="234900" y="1655250"/>
            <a:ext cx="8674200" cy="28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900"/>
              <a:buChar char="●"/>
            </a:pPr>
            <a:r>
              <a:rPr lang="en" sz="1900">
                <a:solidFill>
                  <a:srgbClr val="001D4D"/>
                </a:solidFill>
              </a:rPr>
              <a:t>You should have some Python experience and know basic Unix bash commands.</a:t>
            </a:r>
            <a:endParaRPr sz="1900">
              <a:solidFill>
                <a:srgbClr val="001D4D"/>
              </a:solidFill>
            </a:endParaRPr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900"/>
              <a:buChar char="●"/>
            </a:pPr>
            <a:r>
              <a:rPr lang="en" sz="1900">
                <a:solidFill>
                  <a:srgbClr val="001D4D"/>
                </a:solidFill>
              </a:rPr>
              <a:t>You will need to install Python which can be downloaded from </a:t>
            </a:r>
            <a:r>
              <a:rPr lang="en" sz="1900" u="sng">
                <a:solidFill>
                  <a:srgbClr val="0000FF"/>
                </a:solidFill>
                <a:hlinkClick r:id="rId3"/>
              </a:rPr>
              <a:t>https://www.python.org/downloads/</a:t>
            </a:r>
            <a:endParaRPr sz="1900">
              <a:solidFill>
                <a:srgbClr val="0000FF"/>
              </a:solidFill>
            </a:endParaRPr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900"/>
              <a:buChar char="●"/>
            </a:pPr>
            <a:r>
              <a:rPr lang="en" sz="1900">
                <a:solidFill>
                  <a:srgbClr val="001D4D"/>
                </a:solidFill>
              </a:rPr>
              <a:t>Downloading Python will also install pip; this is required for our project</a:t>
            </a:r>
            <a:endParaRPr sz="1900">
              <a:solidFill>
                <a:srgbClr val="001D4D"/>
              </a:solidFill>
            </a:endParaRPr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900"/>
              <a:buChar char="●"/>
            </a:pPr>
            <a:r>
              <a:rPr lang="en" sz="1900">
                <a:solidFill>
                  <a:srgbClr val="001D4D"/>
                </a:solidFill>
              </a:rPr>
              <a:t>You will also need to download and install Django using the instructions provided at: </a:t>
            </a:r>
            <a:r>
              <a:rPr lang="en" sz="1900" u="sng">
                <a:solidFill>
                  <a:srgbClr val="0000FF"/>
                </a:solidFill>
                <a:hlinkClick r:id="rId4"/>
              </a:rPr>
              <a:t>https://docs.djangoproject.com/en/3.0/intro/install/</a:t>
            </a:r>
            <a:r>
              <a:rPr lang="en" sz="1900">
                <a:solidFill>
                  <a:srgbClr val="0000FF"/>
                </a:solidFill>
              </a:rPr>
              <a:t> </a:t>
            </a:r>
            <a:endParaRPr sz="1900">
              <a:solidFill>
                <a:srgbClr val="0000FF"/>
              </a:solidFill>
            </a:endParaRPr>
          </a:p>
        </p:txBody>
      </p:sp>
      <p:sp>
        <p:nvSpPr>
          <p:cNvPr id="197" name="Google Shape;197;p31"/>
          <p:cNvSpPr txBox="1"/>
          <p:nvPr/>
        </p:nvSpPr>
        <p:spPr>
          <a:xfrm>
            <a:off x="1125300" y="733775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Pre-Requisites</a:t>
            </a:r>
            <a:endParaRPr b="1" sz="3400" u="sng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2"/>
          <p:cNvSpPr txBox="1"/>
          <p:nvPr/>
        </p:nvSpPr>
        <p:spPr>
          <a:xfrm>
            <a:off x="234900" y="1655250"/>
            <a:ext cx="8674200" cy="28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900"/>
              <a:buChar char="●"/>
            </a:pPr>
            <a:r>
              <a:rPr lang="en" sz="1900">
                <a:solidFill>
                  <a:srgbClr val="001D4D"/>
                </a:solidFill>
              </a:rPr>
              <a:t>The final requirement will be to install PostgreSQL by using the instructions available at:</a:t>
            </a:r>
            <a:endParaRPr sz="1900">
              <a:solidFill>
                <a:srgbClr val="001D4D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u="sng">
                <a:solidFill>
                  <a:srgbClr val="0000FF"/>
                </a:solidFill>
                <a:hlinkClick r:id="rId3"/>
              </a:rPr>
              <a:t>https://www.postgresql.org/download/</a:t>
            </a:r>
            <a:endParaRPr sz="1900">
              <a:solidFill>
                <a:srgbClr val="0000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FF"/>
              </a:solidFill>
            </a:endParaRPr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900"/>
              <a:buChar char="●"/>
            </a:pPr>
            <a:r>
              <a:rPr lang="en" sz="1900">
                <a:solidFill>
                  <a:srgbClr val="001D4D"/>
                </a:solidFill>
              </a:rPr>
              <a:t>Additional information on our PostgreSQL implementation can be found within our documentation. Our database is currently hosted on an Amazon Web Services (AWS) server.</a:t>
            </a:r>
            <a:endParaRPr sz="1900">
              <a:solidFill>
                <a:srgbClr val="001D4D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FF"/>
              </a:solidFill>
            </a:endParaRPr>
          </a:p>
        </p:txBody>
      </p:sp>
      <p:sp>
        <p:nvSpPr>
          <p:cNvPr id="204" name="Google Shape;204;p32"/>
          <p:cNvSpPr txBox="1"/>
          <p:nvPr/>
        </p:nvSpPr>
        <p:spPr>
          <a:xfrm>
            <a:off x="1125300" y="733775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Pre-Requisites</a:t>
            </a:r>
            <a:endParaRPr b="1" sz="3400" u="sng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3"/>
          <p:cNvSpPr txBox="1"/>
          <p:nvPr/>
        </p:nvSpPr>
        <p:spPr>
          <a:xfrm>
            <a:off x="234900" y="1557400"/>
            <a:ext cx="8674200" cy="30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900">
                <a:solidFill>
                  <a:srgbClr val="001D4D"/>
                </a:solidFill>
              </a:rPr>
              <a:t>Using the instructions provided on the previous slides, it is recommended to set up a virtual environment for our project and install Django within the virtual environment.</a:t>
            </a:r>
            <a:br>
              <a:rPr lang="en" sz="1900">
                <a:solidFill>
                  <a:srgbClr val="001D4D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endParaRPr sz="1900">
              <a:solidFill>
                <a:srgbClr val="001D4D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900">
                <a:solidFill>
                  <a:srgbClr val="001D4D"/>
                </a:solidFill>
              </a:rPr>
              <a:t>Once you have set up and activated a Virtual Environment, you can navigate to our Code directory at:</a:t>
            </a:r>
            <a:endParaRPr sz="1900">
              <a:solidFill>
                <a:srgbClr val="001D4D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001D4D"/>
                </a:solidFill>
              </a:rPr>
              <a:t>Team-33-Aviation-portal-master/aviation-project</a:t>
            </a:r>
            <a:br>
              <a:rPr lang="en" sz="1100">
                <a:solidFill>
                  <a:schemeClr val="dk1"/>
                </a:solidFill>
              </a:rPr>
            </a:br>
            <a:endParaRPr/>
          </a:p>
        </p:txBody>
      </p:sp>
      <p:sp>
        <p:nvSpPr>
          <p:cNvPr id="211" name="Google Shape;211;p33"/>
          <p:cNvSpPr txBox="1"/>
          <p:nvPr/>
        </p:nvSpPr>
        <p:spPr>
          <a:xfrm>
            <a:off x="1125300" y="733775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Virtual Environment</a:t>
            </a:r>
            <a:endParaRPr b="1" sz="3400" u="sng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4"/>
          <p:cNvSpPr txBox="1"/>
          <p:nvPr/>
        </p:nvSpPr>
        <p:spPr>
          <a:xfrm>
            <a:off x="234900" y="1557400"/>
            <a:ext cx="8674200" cy="30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900">
                <a:solidFill>
                  <a:srgbClr val="001D4D"/>
                </a:solidFill>
              </a:rPr>
              <a:t>Install NLTK using the instructions at </a:t>
            </a:r>
            <a:r>
              <a:rPr lang="en" sz="1900" u="sng">
                <a:solidFill>
                  <a:srgbClr val="0000FF"/>
                </a:solidFill>
                <a:hlinkClick r:id="rId3"/>
              </a:rPr>
              <a:t>http://www.nltk.org/install.html</a:t>
            </a:r>
            <a:br>
              <a:rPr lang="en" sz="1900">
                <a:solidFill>
                  <a:srgbClr val="001D4D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endParaRPr sz="1900">
              <a:solidFill>
                <a:srgbClr val="001D4D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900">
                <a:solidFill>
                  <a:srgbClr val="001D4D"/>
                </a:solidFill>
              </a:rPr>
              <a:t>Open your python IDLE</a:t>
            </a:r>
            <a:r>
              <a:rPr lang="en" sz="1900">
                <a:solidFill>
                  <a:srgbClr val="001D4D"/>
                </a:solidFill>
              </a:rPr>
              <a:t> and run the following commands to complete the configuration of NLTK:</a:t>
            </a:r>
            <a:endParaRPr sz="1900">
              <a:solidFill>
                <a:srgbClr val="001D4D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001D4D"/>
                </a:solidFill>
                <a:latin typeface="Courier New"/>
                <a:ea typeface="Courier New"/>
                <a:cs typeface="Courier New"/>
                <a:sym typeface="Courier New"/>
              </a:rPr>
              <a:t>&gt;&gt;&gt; import nltk</a:t>
            </a:r>
            <a:endParaRPr sz="1900">
              <a:solidFill>
                <a:srgbClr val="001D4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001D4D"/>
                </a:solidFill>
                <a:latin typeface="Courier New"/>
                <a:ea typeface="Courier New"/>
                <a:cs typeface="Courier New"/>
                <a:sym typeface="Courier New"/>
              </a:rPr>
              <a:t>&gt;&gt;&gt; nltk.download('stopwords')</a:t>
            </a:r>
            <a:endParaRPr sz="1900">
              <a:solidFill>
                <a:srgbClr val="001D4D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001D4D"/>
                </a:solidFill>
                <a:latin typeface="Courier New"/>
                <a:ea typeface="Courier New"/>
                <a:cs typeface="Courier New"/>
                <a:sym typeface="Courier New"/>
              </a:rPr>
              <a:t>&gt;&gt;&gt; exit()</a:t>
            </a:r>
            <a:endParaRPr sz="1900">
              <a:solidFill>
                <a:srgbClr val="001D4D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18" name="Google Shape;218;p34"/>
          <p:cNvSpPr txBox="1"/>
          <p:nvPr/>
        </p:nvSpPr>
        <p:spPr>
          <a:xfrm>
            <a:off x="1125300" y="733775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Installing NLTK</a:t>
            </a:r>
            <a:endParaRPr b="1" sz="3400" u="sng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5"/>
          <p:cNvSpPr txBox="1"/>
          <p:nvPr/>
        </p:nvSpPr>
        <p:spPr>
          <a:xfrm>
            <a:off x="234900" y="1655250"/>
            <a:ext cx="8674200" cy="27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900">
                <a:solidFill>
                  <a:srgbClr val="001D4D"/>
                </a:solidFill>
              </a:rPr>
              <a:t>Our Project makes use of various Django packages that can easily be installed by using the pip install manager</a:t>
            </a:r>
            <a:br>
              <a:rPr lang="en" sz="1900">
                <a:solidFill>
                  <a:srgbClr val="001D4D"/>
                </a:solidFill>
              </a:rPr>
            </a:br>
            <a:endParaRPr sz="1900">
              <a:solidFill>
                <a:srgbClr val="001D4D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900">
                <a:solidFill>
                  <a:srgbClr val="001D4D"/>
                </a:solidFill>
              </a:rPr>
              <a:t>Run the following pip install command within an activated virtual environment to ensure that all dependencies are installed correctly</a:t>
            </a:r>
            <a:br>
              <a:rPr lang="en" sz="1100">
                <a:solidFill>
                  <a:schemeClr val="dk1"/>
                </a:solidFill>
              </a:rPr>
            </a:br>
            <a:endParaRPr/>
          </a:p>
        </p:txBody>
      </p:sp>
      <p:sp>
        <p:nvSpPr>
          <p:cNvPr id="225" name="Google Shape;225;p35"/>
          <p:cNvSpPr txBox="1"/>
          <p:nvPr/>
        </p:nvSpPr>
        <p:spPr>
          <a:xfrm>
            <a:off x="1125300" y="733775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Installing Django Packages</a:t>
            </a:r>
            <a:endParaRPr b="1" sz="3400" u="sng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6"/>
          <p:cNvSpPr txBox="1"/>
          <p:nvPr/>
        </p:nvSpPr>
        <p:spPr>
          <a:xfrm>
            <a:off x="234900" y="1655250"/>
            <a:ext cx="8674200" cy="27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900">
                <a:solidFill>
                  <a:srgbClr val="001D4D"/>
                </a:solidFill>
                <a:latin typeface="Courier New"/>
                <a:ea typeface="Courier New"/>
                <a:cs typeface="Courier New"/>
                <a:sym typeface="Courier New"/>
              </a:rPr>
              <a:t>pip install wheel libsass django-sass-processor django-google-maps django-mapbox-location-field django-crispy-forms social-auth-app-django psycopg2-binary pyresparser Pillow nltk</a:t>
            </a:r>
            <a:br>
              <a:rPr lang="en" sz="1100">
                <a:solidFill>
                  <a:schemeClr val="dk1"/>
                </a:solidFill>
              </a:rPr>
            </a:br>
            <a:endParaRPr/>
          </a:p>
        </p:txBody>
      </p:sp>
      <p:sp>
        <p:nvSpPr>
          <p:cNvPr id="232" name="Google Shape;232;p36"/>
          <p:cNvSpPr txBox="1"/>
          <p:nvPr/>
        </p:nvSpPr>
        <p:spPr>
          <a:xfrm>
            <a:off x="1125300" y="733775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Installing Django Packages</a:t>
            </a:r>
            <a:endParaRPr b="1" sz="3400" u="sng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7"/>
          <p:cNvSpPr txBox="1"/>
          <p:nvPr/>
        </p:nvSpPr>
        <p:spPr>
          <a:xfrm>
            <a:off x="234900" y="1655250"/>
            <a:ext cx="8674200" cy="27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900">
                <a:solidFill>
                  <a:srgbClr val="001D4D"/>
                </a:solidFill>
                <a:latin typeface="Courier New"/>
                <a:ea typeface="Courier New"/>
                <a:cs typeface="Courier New"/>
                <a:sym typeface="Courier New"/>
              </a:rPr>
              <a:t>Python manage.py runserver</a:t>
            </a:r>
            <a:br>
              <a:rPr lang="en" sz="1100">
                <a:solidFill>
                  <a:schemeClr val="dk1"/>
                </a:solidFill>
              </a:rPr>
            </a:br>
            <a:endParaRPr/>
          </a:p>
        </p:txBody>
      </p:sp>
      <p:sp>
        <p:nvSpPr>
          <p:cNvPr id="239" name="Google Shape;239;p37"/>
          <p:cNvSpPr txBox="1"/>
          <p:nvPr/>
        </p:nvSpPr>
        <p:spPr>
          <a:xfrm>
            <a:off x="1125300" y="733775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Running the Project</a:t>
            </a:r>
            <a:endParaRPr b="1" sz="3400" u="sng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8"/>
          <p:cNvSpPr txBox="1"/>
          <p:nvPr/>
        </p:nvSpPr>
        <p:spPr>
          <a:xfrm>
            <a:off x="234900" y="1655250"/>
            <a:ext cx="8674200" cy="27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900">
                <a:solidFill>
                  <a:srgbClr val="001D4D"/>
                </a:solidFill>
              </a:rPr>
              <a:t>Additional information regarding the usage of our project and its components can be found at:</a:t>
            </a:r>
            <a:endParaRPr sz="1900">
              <a:solidFill>
                <a:srgbClr val="001D4D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u="sng">
                <a:solidFill>
                  <a:srgbClr val="0000FF"/>
                </a:solidFill>
                <a:hlinkClick r:id="rId3"/>
              </a:rPr>
              <a:t>https://docs.djangoproject.com/en/3.0/topics/</a:t>
            </a:r>
            <a:r>
              <a:rPr lang="en" sz="1900">
                <a:solidFill>
                  <a:srgbClr val="0000FF"/>
                </a:solidFill>
              </a:rPr>
              <a:t> </a:t>
            </a:r>
            <a:endParaRPr sz="1900">
              <a:solidFill>
                <a:srgbClr val="0000F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u="sng">
                <a:solidFill>
                  <a:srgbClr val="0000FF"/>
                </a:solidFill>
                <a:hlinkClick r:id="rId4"/>
              </a:rPr>
              <a:t>https://www.python.org/</a:t>
            </a:r>
            <a:endParaRPr sz="1900">
              <a:solidFill>
                <a:srgbClr val="001D4D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u="sng">
                <a:solidFill>
                  <a:srgbClr val="0000FF"/>
                </a:solidFill>
                <a:hlinkClick r:id="rId5"/>
              </a:rPr>
              <a:t>https://www.postgresql.org/</a:t>
            </a:r>
            <a:br>
              <a:rPr lang="en" sz="1900">
                <a:solidFill>
                  <a:srgbClr val="001D4D"/>
                </a:solidFill>
              </a:rPr>
            </a:br>
            <a:br>
              <a:rPr lang="en" sz="1100">
                <a:solidFill>
                  <a:schemeClr val="dk1"/>
                </a:solidFill>
              </a:rPr>
            </a:br>
            <a:endParaRPr/>
          </a:p>
        </p:txBody>
      </p:sp>
      <p:sp>
        <p:nvSpPr>
          <p:cNvPr id="246" name="Google Shape;246;p38"/>
          <p:cNvSpPr txBox="1"/>
          <p:nvPr/>
        </p:nvSpPr>
        <p:spPr>
          <a:xfrm>
            <a:off x="1125300" y="733775"/>
            <a:ext cx="68934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 u="sng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Additional Information</a:t>
            </a:r>
            <a:endParaRPr b="1" sz="3400" u="sng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