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"/>
      </a:spcBef>
      <a:spcAft>
        <a:spcPct val="0"/>
      </a:spcAft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008" autoAdjust="0"/>
    <p:restoredTop sz="95986" autoAdjust="0"/>
  </p:normalViewPr>
  <p:slideViewPr>
    <p:cSldViewPr>
      <p:cViewPr>
        <p:scale>
          <a:sx n="25" d="100"/>
          <a:sy n="25" d="100"/>
        </p:scale>
        <p:origin x="2118" y="-12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F4570AC-B6B3-4578-B3BC-21F6DAED5F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E85F4C-472C-4EDE-8BC0-D1032B5BE47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40820C5-407A-458B-B72F-182128D4BAEC}" type="datetime1">
              <a:rPr lang="en-US" altLang="en-US"/>
              <a:pPr>
                <a:defRPr/>
              </a:pPr>
              <a:t>7/28/2020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4950BCE-A3B3-40A9-91E8-AE83501DDE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65B9E22-37AE-4AFF-9EEE-2B1AFF9E13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B7763E-95E9-404F-B8C6-608AA988165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869A65-A681-4219-B196-AC58F9F2D2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F34FE5D6-7024-4BE5-89D9-43F4A33059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16E123BB-C74E-4867-8716-F5C1F290CFE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5431553E-6975-4DF4-B970-21722530AD5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B7FE5597-BE78-4BC3-A4DE-A8F799960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DF0150-5E4C-461D-B8DC-97506A227E3E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B41EADF-4A60-4602-B154-3B68D401D7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C7BC73-A424-467E-97FA-42E20B4C5F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3CBA4E9-42C6-40F2-A66A-E8B2F54211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BD838-BDD1-407D-A852-AF4797E22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8242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F0A7B43-FE77-496B-8EFF-4B1CB0E827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F9F742-AA4F-46D6-979F-F4B2D9CF83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6750F2-6663-40E8-AD36-41F631770A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0B6677-BD77-4DDB-BB76-B2FA388BD7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599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89F7633-F6F9-4DF3-9EBA-BFE06A229B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D5AE9A-D423-4195-990A-6330D3759C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7A4B6DD-8815-4706-8CA8-23A627EF67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F354C-7EB3-417A-AB3E-B8BA525298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0027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FA45C1-1D02-4832-A7C7-C54377072D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10F73B8-61FA-486F-8BBC-71099D811A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1549A18-9B36-4209-A84D-60B65E3CAB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E60AD-12A2-4EB5-A04B-52C62B0599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892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6E64C52-9F9D-48E5-891F-7F9CD7426C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B31B4F-98E6-4379-B806-E94440A05C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2D168D-1CCC-4DA5-BD46-E56F19B3E5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E12F0-E664-425B-A3E0-4BE7344557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178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E348E0-B573-413D-A89D-0A39D7AC93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D91DA7-DA71-4A50-8D64-F7D57B6B14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27328D-AAE6-45DE-AC2D-2772055EB8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70D89-8234-4F0B-A27D-BE7F1C2648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811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9E77DAE-7814-4A2A-8BBB-E38D46CF76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031A777-6508-4986-8755-4DC9FE4330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9993ABC-66D5-4E69-9C93-0F433B30F3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2B5FC-5B10-486D-AA00-AE884DD5E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224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F667E12-C74A-4225-ABE4-6A4A3C31FC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268C2D3-6936-4457-A32D-0A4627FFB1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70D2CE-8518-4FC3-8F79-C5315ABCC7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14D63-EEF3-426A-AE2F-1DE3FC4BF0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5927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9E2E7A5-67EE-43AC-841D-5635C83983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5B59892-1E63-4B93-8BF2-A82577A986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5BCBBCE-9B73-4AC7-82B8-39F5564E0A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2B068-9282-4B15-A8EE-1B6E674DEA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0680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4FDF3F-DE0E-4EA6-BC11-0F52E05EA5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8F5EFE-24DA-4F5C-8080-54A02AD5E1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F0CCDD-FCFA-415F-9214-B9A7A11E03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AC789-55FB-49ED-A457-CE2885CB8E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149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9275EB-25B3-499A-BCA5-916D8D9357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C4CC05-B6C2-482D-8492-3A206D284C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F5292C-05F2-4BE1-8552-238ABB7D69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DCE08-9B3F-4B05-8AAE-65E6B0DBF6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34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3386AE6-7844-4284-BF3C-71E9330F6D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4538565-9825-494C-9094-A7E8112ECD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B291A37-DBDB-4660-A821-8FA7141538A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11CD24A-AF50-40A6-99DA-C5316285CE6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496796A0-3AA8-42F0-AEF1-13FB892F598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D439C31F-4D55-46E8-A1FC-34A5C339C9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-128"/>
        </a:defRPr>
      </a:lvl1pPr>
      <a:lvl2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2pPr>
      <a:lvl3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3pPr>
      <a:lvl4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4pPr>
      <a:lvl5pPr algn="ctr" defTabSz="3211513" rtl="0" eaLnBrk="0" fontAlgn="base" hangingPunct="0">
        <a:spcBef>
          <a:spcPct val="0"/>
        </a:spcBef>
        <a:spcAft>
          <a:spcPct val="0"/>
        </a:spcAft>
        <a:defRPr sz="15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-128"/>
        </a:defRPr>
      </a:lvl5pPr>
      <a:lvl6pPr marL="342883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"/>
        </a:spcBef>
        <a:spcAft>
          <a:spcPct val="0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000"/>
        </a:spcBef>
        <a:spcAft>
          <a:spcPct val="0"/>
        </a:spcAft>
        <a:buChar char="–"/>
        <a:defRPr sz="97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4016375" indent="-801688" algn="l" defTabSz="3211513" rtl="0" eaLnBrk="0" fontAlgn="base" hangingPunct="0">
        <a:spcBef>
          <a:spcPct val="20000"/>
        </a:spcBef>
        <a:spcAft>
          <a:spcPct val="0"/>
        </a:spcAft>
        <a:buChar char="•"/>
        <a:defRPr sz="8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5621338" indent="-801688" algn="l" defTabSz="3211513" rtl="0" eaLnBrk="0" fontAlgn="base" hangingPunct="0">
        <a:spcBef>
          <a:spcPct val="20000"/>
        </a:spcBef>
        <a:spcAft>
          <a:spcPct val="0"/>
        </a:spcAft>
        <a:buChar char="–"/>
        <a:defRPr sz="7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7227888" indent="-801688" algn="l" defTabSz="3211513" rtl="0" eaLnBrk="0" fontAlgn="base" hangingPunct="0">
        <a:spcBef>
          <a:spcPct val="20000"/>
        </a:spcBef>
        <a:spcAft>
          <a:spcPct val="0"/>
        </a:spcAft>
        <a:buChar char="»"/>
        <a:defRPr sz="7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7573187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000"/>
        </a:spcBef>
        <a:spcAft>
          <a:spcPct val="0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2">
            <a:extLst>
              <a:ext uri="{FF2B5EF4-FFF2-40B4-BE49-F238E27FC236}">
                <a16:creationId xmlns:a16="http://schemas.microsoft.com/office/drawing/2014/main" id="{6A9DDF2F-0490-4F77-8E5E-DA881D919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839913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600" b="1" dirty="0">
                <a:solidFill>
                  <a:srgbClr val="081E3F"/>
                </a:solidFill>
              </a:rPr>
              <a:t>Baby Feed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Students: </a:t>
            </a:r>
            <a:r>
              <a:rPr lang="en-US" altLang="en-US" sz="2625" dirty="0">
                <a:solidFill>
                  <a:srgbClr val="081E3F"/>
                </a:solidFill>
              </a:rPr>
              <a:t>Miguel A. Herrera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Mentor:</a:t>
            </a:r>
            <a:r>
              <a:rPr lang="en-US" altLang="en-US" sz="2625" b="1" i="1" dirty="0">
                <a:solidFill>
                  <a:srgbClr val="081E3F"/>
                </a:solidFill>
              </a:rPr>
              <a:t> Dr. Cristina Palacios, Product Owner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Instructor:</a:t>
            </a:r>
            <a:r>
              <a:rPr lang="en-US" altLang="en-US" sz="2625" b="1" i="1" dirty="0">
                <a:solidFill>
                  <a:srgbClr val="081E3F"/>
                </a:solidFill>
              </a:rPr>
              <a:t> </a:t>
            </a:r>
            <a:r>
              <a:rPr lang="en-US" altLang="en-US" sz="2625" i="1" dirty="0">
                <a:solidFill>
                  <a:srgbClr val="081E3F"/>
                </a:solidFill>
              </a:rPr>
              <a:t>Dr. Masoud Sadjadi</a:t>
            </a:r>
            <a:r>
              <a:rPr lang="en-US" altLang="ja-JP" sz="2625" dirty="0">
                <a:solidFill>
                  <a:srgbClr val="081E3F"/>
                </a:solidFill>
              </a:rPr>
              <a:t>,</a:t>
            </a:r>
            <a:r>
              <a:rPr lang="en-US" altLang="ja-JP" sz="2625" i="1" dirty="0">
                <a:solidFill>
                  <a:srgbClr val="081E3F"/>
                </a:solidFill>
              </a:rPr>
              <a:t> </a:t>
            </a:r>
            <a:r>
              <a:rPr lang="en-US" altLang="en-US" sz="2625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92208364-B232-4B75-B135-0EC540650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888112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/>
              <a:t>The material presented in this poster is based upon the work supported by </a:t>
            </a:r>
            <a:r>
              <a:rPr lang="en-US" altLang="en-US" sz="2250" dirty="0">
                <a:solidFill>
                  <a:srgbClr val="FF0000"/>
                </a:solidFill>
              </a:rPr>
              <a:t>Dr. Cristina Palacios. </a:t>
            </a:r>
            <a:r>
              <a:rPr lang="en-US" altLang="en-US" sz="2250" dirty="0"/>
              <a:t>We/I thank </a:t>
            </a:r>
            <a:r>
              <a:rPr lang="en-US" altLang="en-US" sz="2250" dirty="0">
                <a:solidFill>
                  <a:srgbClr val="FF0000"/>
                </a:solidFill>
              </a:rPr>
              <a:t>my teammates, Dr. Palacios, Jennifer Bolton,</a:t>
            </a:r>
            <a:r>
              <a:rPr lang="en-US" altLang="en-US" sz="2250" dirty="0"/>
              <a:t> </a:t>
            </a:r>
            <a:r>
              <a:rPr lang="en-US" altLang="en-US" sz="2250" dirty="0">
                <a:solidFill>
                  <a:srgbClr val="FF0000"/>
                </a:solidFill>
              </a:rPr>
              <a:t>Professor Masoud, and Sumesh Kumar</a:t>
            </a:r>
            <a:r>
              <a:rPr lang="en-US" altLang="en-US" sz="2250" dirty="0"/>
              <a:t> for assistance, cooperation and mentorship that I/we received throughout this process</a:t>
            </a:r>
          </a:p>
        </p:txBody>
      </p:sp>
      <p:sp>
        <p:nvSpPr>
          <p:cNvPr id="3076" name="Rectangle 18">
            <a:extLst>
              <a:ext uri="{FF2B5EF4-FFF2-40B4-BE49-F238E27FC236}">
                <a16:creationId xmlns:a16="http://schemas.microsoft.com/office/drawing/2014/main" id="{93F97406-60C2-4B45-9589-28685D500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5" name="Text Box 19">
            <a:extLst>
              <a:ext uri="{FF2B5EF4-FFF2-40B4-BE49-F238E27FC236}">
                <a16:creationId xmlns:a16="http://schemas.microsoft.com/office/drawing/2014/main" id="{38A748DE-3289-41F9-BBBA-3418D8307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4586288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3078" name="Rectangle 18">
            <a:extLst>
              <a:ext uri="{FF2B5EF4-FFF2-40B4-BE49-F238E27FC236}">
                <a16:creationId xmlns:a16="http://schemas.microsoft.com/office/drawing/2014/main" id="{9F21A424-4C2A-440C-B679-288CEE20A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00E8C5CB-602B-4FB0-B92C-B08123533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4" name="Text Box 19">
            <a:extLst>
              <a:ext uri="{FF2B5EF4-FFF2-40B4-BE49-F238E27FC236}">
                <a16:creationId xmlns:a16="http://schemas.microsoft.com/office/drawing/2014/main" id="{7E642007-FF5C-4EB9-ACC8-94087422D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1538" y="45624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FBABB609-6328-4D10-9A3F-148E0E16CA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4586288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>
            <a:extLst>
              <a:ext uri="{FF2B5EF4-FFF2-40B4-BE49-F238E27FC236}">
                <a16:creationId xmlns:a16="http://schemas.microsoft.com/office/drawing/2014/main" id="{2EB435B6-4002-49CB-BC78-C56C6E924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132746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83063DAB-5288-492F-8526-11D515227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1538" y="132746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38" name="Text Box 19">
            <a:extLst>
              <a:ext uri="{FF2B5EF4-FFF2-40B4-BE49-F238E27FC236}">
                <a16:creationId xmlns:a16="http://schemas.microsoft.com/office/drawing/2014/main" id="{D0BD5AA6-435F-475E-A071-3B9197D02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32746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E4BF8E06-E957-4E74-AC0D-9E008C592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221900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id="{300C9FEB-4110-4BBD-B7D4-408D06683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8200" y="2219960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F0C9C505-6EF4-4DFD-B8D7-8668567B3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21900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089" name="TextBox 3">
            <a:extLst>
              <a:ext uri="{FF2B5EF4-FFF2-40B4-BE49-F238E27FC236}">
                <a16:creationId xmlns:a16="http://schemas.microsoft.com/office/drawing/2014/main" id="{10238BBE-C9A0-47B3-A4EB-01DC1237B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93833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600" b="1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Spring 2020 Senior Design Project</a:t>
            </a:r>
          </a:p>
        </p:txBody>
      </p:sp>
      <p:pic>
        <p:nvPicPr>
          <p:cNvPr id="3090" name="Picture 2">
            <a:extLst>
              <a:ext uri="{FF2B5EF4-FFF2-40B4-BE49-F238E27FC236}">
                <a16:creationId xmlns:a16="http://schemas.microsoft.com/office/drawing/2014/main" id="{4EB8E179-B156-4174-99BE-CBF6CD406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622300"/>
            <a:ext cx="7667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CABECDFD-4C14-46F2-8AF4-38483ECEC5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7236" y="1362552"/>
            <a:ext cx="2900363" cy="838688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EC9F58E8-4625-4331-AEAA-43E6DB183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020" y="1441748"/>
            <a:ext cx="3128964" cy="84479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A762A81-545A-4D26-917C-D8FE54206C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47237" y="330200"/>
            <a:ext cx="2900363" cy="74427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6C35632-B24C-4A0A-B34F-C3AE270017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368020" y="479213"/>
            <a:ext cx="2373170" cy="587003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84AEE004-B5CF-4730-BB37-2CAB9056B9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7236" y="2510077"/>
            <a:ext cx="2373170" cy="1451758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53DB5C63-F89E-4454-9189-BEC61A95212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6694" y="196984"/>
            <a:ext cx="1106089" cy="1106089"/>
          </a:xfrm>
          <a:prstGeom prst="rect">
            <a:avLst/>
          </a:prstGeom>
        </p:spPr>
      </p:pic>
      <p:pic>
        <p:nvPicPr>
          <p:cNvPr id="15" name="Picture 14" descr="A picture containing clock&#10;&#10;Description automatically generated">
            <a:extLst>
              <a:ext uri="{FF2B5EF4-FFF2-40B4-BE49-F238E27FC236}">
                <a16:creationId xmlns:a16="http://schemas.microsoft.com/office/drawing/2014/main" id="{D5E3F035-CE12-4FD1-9098-E94D80AC23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020" y="2827797"/>
            <a:ext cx="2373170" cy="601203"/>
          </a:xfrm>
          <a:prstGeom prst="rect">
            <a:avLst/>
          </a:prstGeom>
        </p:spPr>
      </p:pic>
      <p:pic>
        <p:nvPicPr>
          <p:cNvPr id="19" name="Picture 18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EAB5A1-F72A-4095-9DBD-7B124A9FA93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428" y="14093425"/>
            <a:ext cx="6555535" cy="7722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C8E67B4-1336-4895-8D7F-8489252114FD}"/>
              </a:ext>
            </a:extLst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694" y="14367945"/>
            <a:ext cx="10418664" cy="748875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AA7D633-96E3-443D-94D0-E24561130AC7}"/>
              </a:ext>
            </a:extLst>
          </p:cNvPr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0603" y="14367945"/>
            <a:ext cx="6927097" cy="748875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42BF777-E546-4D3B-981E-441F9586B8D5}"/>
              </a:ext>
            </a:extLst>
          </p:cNvPr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945" y="14367945"/>
            <a:ext cx="4699557" cy="742095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8582839-C709-4C04-BED3-D252C1A71EF4}"/>
              </a:ext>
            </a:extLst>
          </p:cNvPr>
          <p:cNvSpPr txBox="1"/>
          <p:nvPr/>
        </p:nvSpPr>
        <p:spPr>
          <a:xfrm>
            <a:off x="1752600" y="5722398"/>
            <a:ext cx="8774047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Baby Feed is a system that allows parents and clinicians (specifically pediatricians)  to assess the dietary habits of infants up to 24 months old.</a:t>
            </a:r>
          </a:p>
          <a:p>
            <a:endParaRPr lang="en-US" sz="3600" dirty="0"/>
          </a:p>
          <a:p>
            <a:r>
              <a:rPr lang="en-US" sz="3600" dirty="0"/>
              <a:t>The primary goal of this iteration, Baby Feed v4, is a minimum viable product fully deployed.</a:t>
            </a:r>
          </a:p>
          <a:p>
            <a:endParaRPr lang="en-US" sz="3600" dirty="0"/>
          </a:p>
          <a:p>
            <a:r>
              <a:rPr lang="en-US" sz="3600" dirty="0"/>
              <a:t>The secondary goal of Baby Feed v4 is to add enhancements, data integrity, and validate all functionality (along with their hotfixes) for every actor of the system.</a:t>
            </a:r>
          </a:p>
          <a:p>
            <a:pPr algn="just"/>
            <a:endParaRPr lang="en-US" sz="3600" dirty="0"/>
          </a:p>
          <a:p>
            <a:pPr algn="just"/>
            <a:endParaRPr lang="en-US" sz="3600" dirty="0"/>
          </a:p>
        </p:txBody>
      </p:sp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B2E11A46-8CA7-41DF-B355-C1203137E45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170" y="6350073"/>
            <a:ext cx="5260859" cy="544373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9318B95-7214-4AF6-B676-6477DCA122ED}"/>
              </a:ext>
            </a:extLst>
          </p:cNvPr>
          <p:cNvSpPr txBox="1"/>
          <p:nvPr/>
        </p:nvSpPr>
        <p:spPr>
          <a:xfrm>
            <a:off x="25588746" y="5722398"/>
            <a:ext cx="725345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The current system had the following primary limitations:</a:t>
            </a:r>
          </a:p>
          <a:p>
            <a:endParaRPr lang="en-US" sz="360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/>
              <a:t>User experience bugs for every actor.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/>
              <a:t>Static questionnaire identifiers.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/>
              <a:t>No feedback system between a clinician and a parent.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/>
              <a:t>Full production like deployment of the services and data.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/>
              <a:t>Lacked certain key system  documentation.</a:t>
            </a:r>
            <a:endParaRPr lang="en-US" sz="3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B565D0C-3D64-4484-98FC-5F5B00F11839}"/>
              </a:ext>
            </a:extLst>
          </p:cNvPr>
          <p:cNvSpPr txBox="1"/>
          <p:nvPr/>
        </p:nvSpPr>
        <p:spPr>
          <a:xfrm>
            <a:off x="11539365" y="5722398"/>
            <a:ext cx="6763087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The current system, Baby Feed v3, consists of three portals for each of the actors of the system: parent, clinician and admin.</a:t>
            </a:r>
          </a:p>
          <a:p>
            <a:endParaRPr lang="en-US" sz="3600" dirty="0"/>
          </a:p>
          <a:p>
            <a:r>
              <a:rPr lang="en-US" sz="3600" dirty="0"/>
              <a:t>The major functionalities of the system are the following: Submitting questionnaire, updating food items, food and nutrient recommendations and administration tasks. </a:t>
            </a:r>
          </a:p>
          <a:p>
            <a:pPr algn="just"/>
            <a:endParaRPr lang="en-US" sz="36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0E7699-5192-45A0-9190-5121E60E3023}"/>
              </a:ext>
            </a:extLst>
          </p:cNvPr>
          <p:cNvSpPr txBox="1"/>
          <p:nvPr/>
        </p:nvSpPr>
        <p:spPr>
          <a:xfrm>
            <a:off x="34290001" y="14367945"/>
            <a:ext cx="7620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Web application deployed as a static site in Azure Storage.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Backend services deployed on Azure Services.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Web app modifications Implemented using TypeScript and Angular.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Backend service modifications implemented using Java Spring Boot and Maven.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Data modifications implemented using MongoDB.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918CE10-B651-4F86-97A7-9BFD1E0BE6D9}"/>
              </a:ext>
            </a:extLst>
          </p:cNvPr>
          <p:cNvSpPr txBox="1"/>
          <p:nvPr/>
        </p:nvSpPr>
        <p:spPr>
          <a:xfrm>
            <a:off x="34290000" y="5709010"/>
            <a:ext cx="7972783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The system needs both dev and prod environments in Azure.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The database needs both dev and prod like environments in Atlas.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The questionnaire needs dynamic questionnaire identifiers.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Feedback feature between clinician and parent.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Administrators to sort the questionnaire information.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Multiple hotfixes primarily around food and nutrients recommendation and tracking.</a:t>
            </a:r>
          </a:p>
        </p:txBody>
      </p:sp>
      <p:pic>
        <p:nvPicPr>
          <p:cNvPr id="27" name="Picture 26" descr="A screenshot of a cell phone&#10;&#10;Description automatically generated">
            <a:extLst>
              <a:ext uri="{FF2B5EF4-FFF2-40B4-BE49-F238E27FC236}">
                <a16:creationId xmlns:a16="http://schemas.microsoft.com/office/drawing/2014/main" id="{346158CA-CF25-4C78-91F2-050473EF7D6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600" y="23358330"/>
            <a:ext cx="8180501" cy="5728802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31" name="Picture 30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B00683F0-364F-4D87-8446-E76F75DE306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00" y="23308926"/>
            <a:ext cx="8134086" cy="5728802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2049" name="Picture 204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F18A83B-29EC-4758-BF18-0EC3CC68D9E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23358330"/>
            <a:ext cx="6951810" cy="5778206"/>
          </a:xfrm>
          <a:prstGeom prst="rect">
            <a:avLst/>
          </a:prstGeom>
        </p:spPr>
      </p:pic>
      <p:sp>
        <p:nvSpPr>
          <p:cNvPr id="2050" name="TextBox 2049">
            <a:extLst>
              <a:ext uri="{FF2B5EF4-FFF2-40B4-BE49-F238E27FC236}">
                <a16:creationId xmlns:a16="http://schemas.microsoft.com/office/drawing/2014/main" id="{A87F9492-D8F9-4BEA-827D-D7D9E3DB656B}"/>
              </a:ext>
            </a:extLst>
          </p:cNvPr>
          <p:cNvSpPr txBox="1"/>
          <p:nvPr/>
        </p:nvSpPr>
        <p:spPr>
          <a:xfrm>
            <a:off x="1889629" y="23150513"/>
            <a:ext cx="735313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Backend service modifications were tested using Postman.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Google Chrome and Chrome Developer Tools were used to test the Web App.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Azure Tools were used to validate deployment of each services.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Robo3T was used to verify data integrity.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Integration, Regression and Exploratory testing techniques were utilized.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BF07228-EE10-4E69-B133-0BBF63B2DF72}"/>
              </a:ext>
            </a:extLst>
          </p:cNvPr>
          <p:cNvSpPr txBox="1"/>
          <p:nvPr/>
        </p:nvSpPr>
        <p:spPr>
          <a:xfrm>
            <a:off x="34356606" y="23079075"/>
            <a:ext cx="735313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Frontend, backend and data services were fully deployed to Azure.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Every service repository is maintained under PO’s new </a:t>
            </a:r>
            <a:r>
              <a:rPr lang="en-US" sz="3600" dirty="0" err="1"/>
              <a:t>Github</a:t>
            </a:r>
            <a:r>
              <a:rPr lang="en-US" sz="3600" dirty="0"/>
              <a:t> org.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Data is fully deployed and connected using Mongo Atlas.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Dynamic questionnaire ID’s have been incorporated.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3600" dirty="0"/>
              <a:t>Additional comments feature between clinician and parent has been incorporated.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41F2623-ACDD-4F46-B5B8-42479CE5C8C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41BE2C-3D89-4651-B373-3FD2757A9F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EB5915-6D1F-4123-BCA3-10778C0E3C0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11700</TotalTime>
  <Words>481</Words>
  <Application>Microsoft Office PowerPoint</Application>
  <PresentationFormat>Custom</PresentationFormat>
  <Paragraphs>54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MS PGothic</vt:lpstr>
      <vt:lpstr>Calibri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Miguel Herrera</cp:lastModifiedBy>
  <cp:revision>61</cp:revision>
  <dcterms:created xsi:type="dcterms:W3CDTF">2012-11-19T15:27:41Z</dcterms:created>
  <dcterms:modified xsi:type="dcterms:W3CDTF">2020-07-29T03:56:57Z</dcterms:modified>
</cp:coreProperties>
</file>