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>
  <p:sldMasterIdLst>
    <p:sldMasterId id="2147483648" r:id="rId3"/>
  </p:sldMasterIdLst>
  <p:notesMasterIdLst>
    <p:notesMasterId r:id="rId5"/>
  </p:notesMasterIdLst>
  <p:sldIdLst>
    <p:sldId id="256" r:id="rId4"/>
  </p:sldIdLst>
  <p:sldSz cx="32918400" cy="438912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2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/>
    <p:restoredTop sz="94690"/>
  </p:normalViewPr>
  <p:slideViewPr>
    <p:cSldViewPr>
      <p:cViewPr varScale="1">
        <p:scale>
          <a:sx n="18" d="100"/>
          <a:sy n="18" d="100"/>
        </p:scale>
        <p:origin x="3112" y="440"/>
      </p:cViewPr>
      <p:guideLst>
        <p:guide orient="horz" pos="13824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7D443ED-619C-4DD0-8626-0C8F4E708BD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B4D087-B7B4-4CFC-A708-FF4366D990A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2E77BD6E-8C8F-6544-8F8B-50956CA89393}" type="datetime1">
              <a:rPr lang="en-US" altLang="en-US"/>
              <a:pPr>
                <a:defRPr/>
              </a:pPr>
              <a:t>7/30/20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962A9213-7944-429C-A115-C6DD9AF25D4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C6A838F2-F534-48B9-98DB-5EA7F6EE72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FE7E71-35B7-49FB-8289-09D411F6B0B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387636-836A-40AE-8810-9014631859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BBA6AEB-3B1D-3049-AC36-856C310990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4291ADAB-E7D9-F048-866B-C7CA3102036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>
            <a:extLst>
              <a:ext uri="{FF2B5EF4-FFF2-40B4-BE49-F238E27FC236}">
                <a16:creationId xmlns:a16="http://schemas.microsoft.com/office/drawing/2014/main" id="{71414D96-8D99-D640-8391-09EF8D3E14F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B963E559-8407-D14E-B755-E47D37EA43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341CDB6-F1E9-C14B-A34A-B4F5BFAD9F8C}" type="slidenum">
              <a:rPr lang="en-US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9358" y="13635321"/>
            <a:ext cx="27979687" cy="94084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523" y="24872579"/>
            <a:ext cx="23043356" cy="1121484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A713751-7F1C-F144-A19B-2DC3071C15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3B1D5AF-3CD4-2044-97D0-18B0045D6C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22216-B1DD-7E45-ACCF-4AE6764B6F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1ADA1-E178-3949-989F-247AE26F2E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2553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3A332B6-9243-C24D-A7FB-3277179EE83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BC2923C-4BCC-124B-A57C-3DE44ED8DD7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F53F777-2574-704D-9133-C94324FBA1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ED8D42-881F-4E43-ACEE-31BFA75D86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1388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866079" y="1757084"/>
            <a:ext cx="7406878" cy="374500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45446" y="1757084"/>
            <a:ext cx="22106335" cy="374500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CCBCD3D-5131-854D-8BF9-F2020D06F64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79B3CBF-9870-2047-BB80-A0C2C27E3F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7BC785F-5AC2-B646-8A4B-C38062FB34D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8B8880-DAB2-0446-8C20-6D33143D45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4203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0983A08-11E6-5E4E-BE88-BE2C251840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264170A-D9BF-CA41-A0B0-C829516123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FB56CB3-DA6A-3143-92F6-E067CF6190C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09FD18-DE9E-D844-BB26-F0128AC9FF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8150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6" y="28205210"/>
            <a:ext cx="27980878" cy="87159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6" y="18604007"/>
            <a:ext cx="27980878" cy="96012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4CE19C6-8BC1-5640-A981-E4EB73EEF1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0A90996-FBD0-6345-8F53-2FB448E725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8880C88-96F4-FA46-B844-23E319A21AE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328C0E-C24E-9E44-AA94-7189614325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9629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45445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516352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95FC216-6688-184A-931E-4D3F61FA01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CD720C-5BC1-6847-970F-7022398DC87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0D00EAC-22CF-DC49-A8AE-21C47B127B1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2A1C3D-A493-CC4E-9544-3A458DCDEB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1260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444" y="9825318"/>
            <a:ext cx="14544676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444" y="13919949"/>
            <a:ext cx="14544676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328" y="9825318"/>
            <a:ext cx="14550628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328" y="13919949"/>
            <a:ext cx="14550628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2B45F73-A3FF-4444-9727-FD53190FF4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362F801-1F1B-7940-893C-67C19B4BB41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41061D6-2ABD-B743-B476-75AEC9B435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A004BC-5591-034B-9B52-7B55314D1D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3677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0A0667A-ABF5-814C-88A7-5C6218AABE1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BF38F8D1-40A8-DA45-A23B-4205F263622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080FCA6-1917-B74D-8CF8-0011E9F45E3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CC5C32-C6B4-584E-ADD9-539F49B128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9011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FC717F9B-3940-4F45-8B99-30538C0BF8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226135C5-BC6B-8346-B545-441859C5543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6A74FDE-C749-4049-A3D5-0A6B5B6E9D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F56C76-AAA5-C246-AA73-B594F9B8BA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2106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445" y="1748118"/>
            <a:ext cx="10829926" cy="743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656" y="1748118"/>
            <a:ext cx="18402300" cy="374590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445" y="9184341"/>
            <a:ext cx="10829926" cy="300228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7C2E1D7-9711-F54B-84C5-D074F2F6910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8662574-3E21-5049-90DC-C7C63E7A44E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6BD743A-EDEF-5948-9137-831C241D04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950C63-925F-8241-B8DE-36C5D8FEB3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1450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1999" y="30724289"/>
            <a:ext cx="19751278" cy="362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1999" y="3922059"/>
            <a:ext cx="19751278" cy="263338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1999" y="34350512"/>
            <a:ext cx="19751278" cy="5152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CC46BE-9BAE-8047-B180-14093035D83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53C9481-79A1-C546-91C5-0071191F6D1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C7FA400-DA8A-2849-9A8D-EF85C756A3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C2E32-F036-B64D-AC00-E1B01FCF89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9029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6261FB2-B6E9-1646-BC55-C35F37A007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cambiar el estilo de título	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EC058BA-B09E-0547-AE63-BC46963611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646238" y="10242550"/>
            <a:ext cx="29627512" cy="2896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modificar el estilo de texto del patrón</a:t>
            </a:r>
          </a:p>
          <a:p>
            <a:pPr lvl="1"/>
            <a:r>
              <a:rPr lang="en-US" altLang="en-US"/>
              <a:t>Segundo nivel</a:t>
            </a:r>
          </a:p>
          <a:p>
            <a:pPr lvl="2"/>
            <a:r>
              <a:rPr lang="en-US" altLang="en-US"/>
              <a:t>Tercer nivel</a:t>
            </a:r>
          </a:p>
          <a:p>
            <a:pPr lvl="3"/>
            <a:r>
              <a:rPr lang="en-US" altLang="en-US"/>
              <a:t>Cuarto nivel</a:t>
            </a:r>
          </a:p>
          <a:p>
            <a:pPr lvl="4"/>
            <a:r>
              <a:rPr lang="en-US" altLang="en-US"/>
              <a:t>Quinto nivel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090823BB-56A4-42BE-A5F8-9365E9A9A12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44650" y="39968488"/>
            <a:ext cx="768191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66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8204BA8-3E03-4C86-99C9-87872DD043D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247438" y="39968488"/>
            <a:ext cx="104251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66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D69B466F-7E3B-4D23-8C50-AD474366A0B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3591838" y="39968488"/>
            <a:ext cx="76819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6600"/>
            </a:lvl1pPr>
          </a:lstStyle>
          <a:p>
            <a:pPr>
              <a:defRPr/>
            </a:pPr>
            <a:fld id="{08CCB6DF-622E-C04D-B23E-60E1C5FBE1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6pPr>
      <a:lvl7pPr marL="9144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7pPr>
      <a:lvl8pPr marL="13716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8pPr>
      <a:lvl9pPr marL="18288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9pPr>
    </p:titleStyle>
    <p:bodyStyle>
      <a:lvl1pPr marL="1606550" indent="-1606550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50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3481388" indent="-1339850" algn="l" defTabSz="4284663" rtl="0" eaLnBrk="0" fontAlgn="base" hangingPunct="0">
        <a:spcBef>
          <a:spcPct val="20000"/>
        </a:spcBef>
        <a:spcAft>
          <a:spcPct val="0"/>
        </a:spcAft>
        <a:buChar char="–"/>
        <a:defRPr sz="13100">
          <a:solidFill>
            <a:schemeClr val="tx1"/>
          </a:solidFill>
          <a:latin typeface="+mn-lt"/>
          <a:ea typeface="ＭＳ Ｐゴシック" charset="-128"/>
        </a:defRPr>
      </a:lvl2pPr>
      <a:lvl3pPr marL="5356225" indent="-1071563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1200">
          <a:solidFill>
            <a:schemeClr val="tx1"/>
          </a:solidFill>
          <a:latin typeface="+mn-lt"/>
          <a:ea typeface="ＭＳ Ｐゴシック" charset="-128"/>
        </a:defRPr>
      </a:lvl3pPr>
      <a:lvl4pPr marL="7497763" indent="-1071563" algn="l" defTabSz="4284663" rtl="0" eaLnBrk="0" fontAlgn="base" hangingPunct="0">
        <a:spcBef>
          <a:spcPct val="20000"/>
        </a:spcBef>
        <a:spcAft>
          <a:spcPct val="0"/>
        </a:spcAft>
        <a:buChar char="–"/>
        <a:defRPr sz="9400">
          <a:solidFill>
            <a:schemeClr val="tx1"/>
          </a:solidFill>
          <a:latin typeface="+mn-lt"/>
          <a:ea typeface="ＭＳ Ｐゴシック" charset="-128"/>
        </a:defRPr>
      </a:lvl4pPr>
      <a:lvl5pPr marL="9640888" indent="-1071563" algn="l" defTabSz="4284663" rtl="0" eaLnBrk="0" fontAlgn="base" hangingPunct="0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  <a:ea typeface="ＭＳ Ｐゴシック" charset="-128"/>
        </a:defRPr>
      </a:lvl5pPr>
      <a:lvl6pPr marL="100980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6pPr>
      <a:lvl7pPr marL="105552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7pPr>
      <a:lvl8pPr marL="110124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8pPr>
      <a:lvl9pPr marL="114696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12">
            <a:extLst>
              <a:ext uri="{FF2B5EF4-FFF2-40B4-BE49-F238E27FC236}">
                <a16:creationId xmlns:a16="http://schemas.microsoft.com/office/drawing/2014/main" id="{492FAD02-6EFB-CC4F-A3A3-8C1170BE4A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1138" y="2738438"/>
            <a:ext cx="19346862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800" b="1">
                <a:solidFill>
                  <a:srgbClr val="081E3F"/>
                </a:solidFill>
              </a:rPr>
              <a:t>Infant Food Frequency Questionnaire v4.0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>
                <a:solidFill>
                  <a:srgbClr val="081E3F"/>
                </a:solidFill>
              </a:rPr>
              <a:t>Student: </a:t>
            </a:r>
            <a:r>
              <a:rPr lang="en-US" altLang="en-US" sz="3500">
                <a:solidFill>
                  <a:srgbClr val="081E3F"/>
                </a:solidFill>
              </a:rPr>
              <a:t>Darien Cot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b="1">
                <a:solidFill>
                  <a:srgbClr val="081E3F"/>
                </a:solidFill>
              </a:rPr>
              <a:t>Product Owner</a:t>
            </a:r>
            <a:r>
              <a:rPr lang="en-US" altLang="en-US" sz="3600" b="1">
                <a:solidFill>
                  <a:srgbClr val="081E3F"/>
                </a:solidFill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en-US" altLang="en-US" sz="3600" b="1" i="1">
                <a:solidFill>
                  <a:srgbClr val="081E3F"/>
                </a:solidFill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en-US" sz="3600">
                <a:solidFill>
                  <a:srgbClr val="081E3F"/>
                </a:solidFill>
                <a:cs typeface="Arial" panose="020B0604020202020204" pitchFamily="34" charset="0"/>
              </a:rPr>
              <a:t>Dr. Cristina Palacios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500" b="1">
                <a:solidFill>
                  <a:srgbClr val="081E3F"/>
                </a:solidFill>
                <a:cs typeface="Arial" panose="020B0604020202020204" pitchFamily="34" charset="0"/>
              </a:rPr>
              <a:t>Instructor:</a:t>
            </a:r>
            <a:r>
              <a:rPr lang="en-US" altLang="en-US" sz="3500" b="1" i="1">
                <a:solidFill>
                  <a:srgbClr val="081E3F"/>
                </a:solidFill>
                <a:cs typeface="Arial" panose="020B0604020202020204" pitchFamily="34" charset="0"/>
              </a:rPr>
              <a:t> </a:t>
            </a:r>
            <a:r>
              <a:rPr lang="en-US" altLang="en-US" sz="3500" i="1">
                <a:solidFill>
                  <a:srgbClr val="081E3F"/>
                </a:solidFill>
                <a:cs typeface="Arial" panose="020B0604020202020204" pitchFamily="34" charset="0"/>
              </a:rPr>
              <a:t>Dr. Masoud Sadjadi</a:t>
            </a:r>
            <a:endParaRPr lang="en-US" altLang="en-US" sz="3500">
              <a:solidFill>
                <a:srgbClr val="081E3F"/>
              </a:solidFill>
              <a:cs typeface="Arial" panose="020B0604020202020204" pitchFamily="34" charset="0"/>
            </a:endParaRPr>
          </a:p>
        </p:txBody>
      </p:sp>
      <p:sp>
        <p:nvSpPr>
          <p:cNvPr id="14338" name="Text Box 72">
            <a:extLst>
              <a:ext uri="{FF2B5EF4-FFF2-40B4-BE49-F238E27FC236}">
                <a16:creationId xmlns:a16="http://schemas.microsoft.com/office/drawing/2014/main" id="{8ED130AD-6094-2B48-B8DF-A41FEB6962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42367200"/>
            <a:ext cx="30632400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>
                <a:srgbClr val="3333CC"/>
              </a:buClr>
              <a:buFontTx/>
              <a:buNone/>
            </a:pPr>
            <a:r>
              <a:rPr lang="en-US" altLang="en-US" sz="3000"/>
              <a:t>The material presented in this poster is based upon the work supported by FIU and Dr. Cristina Palacios and Jennifer Bolton. I thank team members Miguel Herrera, Francis Ventura, Gregory Joseph and Teriq Douglas for all the contributions.</a:t>
            </a:r>
          </a:p>
        </p:txBody>
      </p:sp>
      <p:sp>
        <p:nvSpPr>
          <p:cNvPr id="14339" name="Rectangle 18">
            <a:extLst>
              <a:ext uri="{FF2B5EF4-FFF2-40B4-BE49-F238E27FC236}">
                <a16:creationId xmlns:a16="http://schemas.microsoft.com/office/drawing/2014/main" id="{FCC63643-6998-3745-A419-95E73F16F8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5486400"/>
            <a:ext cx="31089600" cy="35661600"/>
          </a:xfrm>
          <a:prstGeom prst="rect">
            <a:avLst/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8400"/>
          </a:p>
        </p:txBody>
      </p:sp>
      <p:sp>
        <p:nvSpPr>
          <p:cNvPr id="14340" name="Text Box 19">
            <a:extLst>
              <a:ext uri="{FF2B5EF4-FFF2-40B4-BE49-F238E27FC236}">
                <a16:creationId xmlns:a16="http://schemas.microsoft.com/office/drawing/2014/main" id="{121E0D6B-703F-F747-926E-B8A2C75123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5821363"/>
            <a:ext cx="548640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>
                <a:solidFill>
                  <a:srgbClr val="B6862C"/>
                </a:solidFill>
              </a:rPr>
              <a:t>Problem</a:t>
            </a:r>
          </a:p>
        </p:txBody>
      </p:sp>
      <p:sp>
        <p:nvSpPr>
          <p:cNvPr id="14341" name="Rectangle 18">
            <a:extLst>
              <a:ext uri="{FF2B5EF4-FFF2-40B4-BE49-F238E27FC236}">
                <a16:creationId xmlns:a16="http://schemas.microsoft.com/office/drawing/2014/main" id="{589BD4FF-52FD-A447-BF40-E70E1B22F3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42062400"/>
            <a:ext cx="31089600" cy="1371600"/>
          </a:xfrm>
          <a:prstGeom prst="rect">
            <a:avLst/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8400"/>
          </a:p>
        </p:txBody>
      </p:sp>
      <p:sp>
        <p:nvSpPr>
          <p:cNvPr id="14342" name="Text Box 19">
            <a:extLst>
              <a:ext uri="{FF2B5EF4-FFF2-40B4-BE49-F238E27FC236}">
                <a16:creationId xmlns:a16="http://schemas.microsoft.com/office/drawing/2014/main" id="{D61DE4C2-B00E-F64A-8F95-911D65A94F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2213" y="41300400"/>
            <a:ext cx="49799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>
                <a:solidFill>
                  <a:srgbClr val="B6862C"/>
                </a:solidFill>
              </a:rPr>
              <a:t>Acknowledgement</a:t>
            </a:r>
          </a:p>
        </p:txBody>
      </p:sp>
      <p:sp>
        <p:nvSpPr>
          <p:cNvPr id="14343" name="Text Box 19">
            <a:extLst>
              <a:ext uri="{FF2B5EF4-FFF2-40B4-BE49-F238E27FC236}">
                <a16:creationId xmlns:a16="http://schemas.microsoft.com/office/drawing/2014/main" id="{297BFCD2-E99B-0441-B386-6A5F46384A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0" y="5821363"/>
            <a:ext cx="548640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>
                <a:solidFill>
                  <a:srgbClr val="B6862C"/>
                </a:solidFill>
              </a:rPr>
              <a:t>Current System</a:t>
            </a:r>
          </a:p>
        </p:txBody>
      </p:sp>
      <p:sp>
        <p:nvSpPr>
          <p:cNvPr id="14344" name="Text Box 19">
            <a:extLst>
              <a:ext uri="{FF2B5EF4-FFF2-40B4-BE49-F238E27FC236}">
                <a16:creationId xmlns:a16="http://schemas.microsoft.com/office/drawing/2014/main" id="{55770627-247C-C74D-AEDF-D787AD4EB1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17200" y="5821363"/>
            <a:ext cx="548640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>
                <a:solidFill>
                  <a:srgbClr val="B6862C"/>
                </a:solidFill>
              </a:rPr>
              <a:t>Requirements</a:t>
            </a:r>
          </a:p>
        </p:txBody>
      </p:sp>
      <p:sp>
        <p:nvSpPr>
          <p:cNvPr id="14345" name="Text Box 19">
            <a:extLst>
              <a:ext uri="{FF2B5EF4-FFF2-40B4-BE49-F238E27FC236}">
                <a16:creationId xmlns:a16="http://schemas.microsoft.com/office/drawing/2014/main" id="{B32073D2-4751-7F45-939A-B9259EDA47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2600" y="15163800"/>
            <a:ext cx="54864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>
                <a:solidFill>
                  <a:srgbClr val="B6862C"/>
                </a:solidFill>
              </a:rPr>
              <a:t>System Design</a:t>
            </a:r>
          </a:p>
        </p:txBody>
      </p:sp>
      <p:sp>
        <p:nvSpPr>
          <p:cNvPr id="14346" name="Text Box 19">
            <a:extLst>
              <a:ext uri="{FF2B5EF4-FFF2-40B4-BE49-F238E27FC236}">
                <a16:creationId xmlns:a16="http://schemas.microsoft.com/office/drawing/2014/main" id="{36837CD2-1319-6741-8F44-5C75887F0C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8125" y="21975763"/>
            <a:ext cx="548640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>
                <a:solidFill>
                  <a:srgbClr val="B6862C"/>
                </a:solidFill>
              </a:rPr>
              <a:t>Object Design</a:t>
            </a:r>
          </a:p>
        </p:txBody>
      </p:sp>
      <p:sp>
        <p:nvSpPr>
          <p:cNvPr id="14347" name="Text Box 19">
            <a:extLst>
              <a:ext uri="{FF2B5EF4-FFF2-40B4-BE49-F238E27FC236}">
                <a16:creationId xmlns:a16="http://schemas.microsoft.com/office/drawing/2014/main" id="{BA319FD0-DE83-674D-8B80-6182C085E0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4800" y="31576963"/>
            <a:ext cx="548640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>
                <a:solidFill>
                  <a:srgbClr val="B6862C"/>
                </a:solidFill>
              </a:rPr>
              <a:t>Implementation</a:t>
            </a:r>
          </a:p>
        </p:txBody>
      </p:sp>
      <p:sp>
        <p:nvSpPr>
          <p:cNvPr id="14348" name="Text Box 19">
            <a:extLst>
              <a:ext uri="{FF2B5EF4-FFF2-40B4-BE49-F238E27FC236}">
                <a16:creationId xmlns:a16="http://schemas.microsoft.com/office/drawing/2014/main" id="{EF08D11F-BD0F-8D46-9C9F-1255819D2E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0" y="31576963"/>
            <a:ext cx="548640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>
                <a:solidFill>
                  <a:srgbClr val="B6862C"/>
                </a:solidFill>
              </a:rPr>
              <a:t>Verification</a:t>
            </a:r>
          </a:p>
        </p:txBody>
      </p:sp>
      <p:sp>
        <p:nvSpPr>
          <p:cNvPr id="14349" name="Text Box 19">
            <a:extLst>
              <a:ext uri="{FF2B5EF4-FFF2-40B4-BE49-F238E27FC236}">
                <a16:creationId xmlns:a16="http://schemas.microsoft.com/office/drawing/2014/main" id="{94DB7D1F-EC76-D54A-B8E0-13896B739C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21600" y="15163800"/>
            <a:ext cx="54864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>
                <a:solidFill>
                  <a:srgbClr val="B6862C"/>
                </a:solidFill>
              </a:rPr>
              <a:t>Screenshots</a:t>
            </a:r>
          </a:p>
        </p:txBody>
      </p:sp>
      <p:sp>
        <p:nvSpPr>
          <p:cNvPr id="14350" name="Text Box 19">
            <a:extLst>
              <a:ext uri="{FF2B5EF4-FFF2-40B4-BE49-F238E27FC236}">
                <a16:creationId xmlns:a16="http://schemas.microsoft.com/office/drawing/2014/main" id="{FB3D7622-3F3C-4D44-A29D-D28ECA1B99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17200" y="31576963"/>
            <a:ext cx="5486400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100" b="1">
                <a:solidFill>
                  <a:srgbClr val="B6862C"/>
                </a:solidFill>
              </a:rPr>
              <a:t>Summary</a:t>
            </a:r>
          </a:p>
        </p:txBody>
      </p:sp>
      <p:sp>
        <p:nvSpPr>
          <p:cNvPr id="14351" name="TextBox 3">
            <a:extLst>
              <a:ext uri="{FF2B5EF4-FFF2-40B4-BE49-F238E27FC236}">
                <a16:creationId xmlns:a16="http://schemas.microsoft.com/office/drawing/2014/main" id="{2C25D277-BDC4-4189-B4EE-6B405CA900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1138" y="0"/>
            <a:ext cx="19346862" cy="2278063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US" altLang="en-US" sz="7000" b="1" dirty="0">
                <a:solidFill>
                  <a:srgbClr val="B6862C"/>
                </a:solidFill>
              </a:rPr>
              <a:t>School of Computing &amp; Information Sciences</a:t>
            </a:r>
          </a:p>
          <a:p>
            <a:pPr algn="ctr" eaLnBrk="1" hangingPunct="1">
              <a:defRPr/>
            </a:pPr>
            <a:r>
              <a:rPr lang="en-US" altLang="en-US" sz="7200" i="1" dirty="0">
                <a:solidFill>
                  <a:srgbClr val="B6862C"/>
                </a:solidFill>
              </a:rPr>
              <a:t>Spring 2020 Senior Design Project</a:t>
            </a:r>
          </a:p>
        </p:txBody>
      </p:sp>
      <p:pic>
        <p:nvPicPr>
          <p:cNvPr id="14352" name="Picture 2">
            <a:extLst>
              <a:ext uri="{FF2B5EF4-FFF2-40B4-BE49-F238E27FC236}">
                <a16:creationId xmlns:a16="http://schemas.microsoft.com/office/drawing/2014/main" id="{507EF6B6-C6F5-6F43-821C-EAF11ECE09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313" y="695325"/>
            <a:ext cx="3913187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3" name="TextBox 2">
            <a:extLst>
              <a:ext uri="{FF2B5EF4-FFF2-40B4-BE49-F238E27FC236}">
                <a16:creationId xmlns:a16="http://schemas.microsoft.com/office/drawing/2014/main" id="{52742213-A55D-EB47-9570-5305C1D1FB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0313" y="6735763"/>
            <a:ext cx="10809287" cy="797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Dietary habits in the first two years of an infant’s life is a key factor and has direct impact in his or her healthy development. Dr. Cristina Palacios and her team have developed a system that allows clinicians to track the diet of a baby through a Food Frequency Questionnaire. </a:t>
            </a:r>
          </a:p>
          <a:p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The primary goal of this iteration is to deploy Baby Feed system to a production environment so it can be accessible by parents and clinicians through the internet.</a:t>
            </a:r>
          </a:p>
          <a:p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Another important goal is to deploy Baby Feed DB to a central DB service provider and permanently persist all the seed data.</a:t>
            </a:r>
          </a:p>
          <a:p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A final task is to have the web application, and all the services, production ready by improving core features and adding missing key functionalities.</a:t>
            </a:r>
          </a:p>
        </p:txBody>
      </p:sp>
      <p:sp>
        <p:nvSpPr>
          <p:cNvPr id="14354" name="TextBox 21">
            <a:extLst>
              <a:ext uri="{FF2B5EF4-FFF2-40B4-BE49-F238E27FC236}">
                <a16:creationId xmlns:a16="http://schemas.microsoft.com/office/drawing/2014/main" id="{79BDF02B-8002-7743-99E3-59753F0E14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0" y="6759575"/>
            <a:ext cx="9372600" cy="747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Baby Feed system form the past iteration consists of an Admin portal with full control over the data, a Clinicians portal for them to manage their patients and review results and a Parent portal for parents to submit questionnaires and keep track of the history.</a:t>
            </a:r>
          </a:p>
          <a:p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In order to submit a questionnaire, a parent needs to enter an id provided by a clinician but this identifier is not accessible from any portal.</a:t>
            </a:r>
          </a:p>
          <a:p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Food items seed data is re-populated in the DB every time the Food Items Service start.</a:t>
            </a:r>
          </a:p>
          <a:p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Parent users are unable to see the nutrients recommendations in the questionnaire results.</a:t>
            </a:r>
          </a:p>
        </p:txBody>
      </p:sp>
      <p:sp>
        <p:nvSpPr>
          <p:cNvPr id="14355" name="TextBox 22">
            <a:extLst>
              <a:ext uri="{FF2B5EF4-FFF2-40B4-BE49-F238E27FC236}">
                <a16:creationId xmlns:a16="http://schemas.microsoft.com/office/drawing/2014/main" id="{EE4A3131-2CC7-0443-8978-9BB056B9E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67825" y="6754813"/>
            <a:ext cx="9426575" cy="649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Tx/>
              <a:buChar char="-"/>
            </a:pPr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Deploy Food Items Service to a production environment.</a:t>
            </a:r>
          </a:p>
          <a:p>
            <a:pPr>
              <a:buFontTx/>
              <a:buChar char="-"/>
            </a:pPr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Deploy Questionnaire Service to a production environment.</a:t>
            </a:r>
          </a:p>
          <a:p>
            <a:pPr>
              <a:buFontTx/>
              <a:buChar char="-"/>
            </a:pPr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Deploy User Service to a production environment.</a:t>
            </a:r>
          </a:p>
          <a:p>
            <a:pPr>
              <a:buFontTx/>
              <a:buChar char="-"/>
            </a:pPr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Deploy Authentication Service to a production environment.</a:t>
            </a:r>
          </a:p>
          <a:p>
            <a:pPr>
              <a:buFontTx/>
              <a:buChar char="-"/>
            </a:pPr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Deploy and populate central MongoDB in a production environment.</a:t>
            </a:r>
          </a:p>
          <a:p>
            <a:pPr>
              <a:buFontTx/>
              <a:buChar char="-"/>
            </a:pPr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Remove required id input from questionnaire submission functionality.</a:t>
            </a:r>
          </a:p>
          <a:p>
            <a:pPr>
              <a:buFontTx/>
              <a:buChar char="-"/>
            </a:pPr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Improve data loading functionality.</a:t>
            </a:r>
          </a:p>
          <a:p>
            <a:pPr>
              <a:buFontTx/>
              <a:buChar char="-"/>
            </a:pPr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Improve user experience in the login page.</a:t>
            </a:r>
          </a:p>
        </p:txBody>
      </p:sp>
      <p:pic>
        <p:nvPicPr>
          <p:cNvPr id="14356" name="Picture 6">
            <a:extLst>
              <a:ext uri="{FF2B5EF4-FFF2-40B4-BE49-F238E27FC236}">
                <a16:creationId xmlns:a16="http://schemas.microsoft.com/office/drawing/2014/main" id="{8A584D95-CABC-B14C-9D77-4B0894988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2488" y="23218775"/>
            <a:ext cx="6059487" cy="741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7" name="Picture 8">
            <a:extLst>
              <a:ext uri="{FF2B5EF4-FFF2-40B4-BE49-F238E27FC236}">
                <a16:creationId xmlns:a16="http://schemas.microsoft.com/office/drawing/2014/main" id="{BFD4AB3E-4658-AA4F-9317-AAB519F71C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3114000"/>
            <a:ext cx="7415213" cy="767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8" name="Picture 14">
            <a:extLst>
              <a:ext uri="{FF2B5EF4-FFF2-40B4-BE49-F238E27FC236}">
                <a16:creationId xmlns:a16="http://schemas.microsoft.com/office/drawing/2014/main" id="{1AA34B0E-9904-404C-AF1A-CDA53AD98F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5400" y="16176625"/>
            <a:ext cx="14608175" cy="455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9" name="Picture 16">
            <a:extLst>
              <a:ext uri="{FF2B5EF4-FFF2-40B4-BE49-F238E27FC236}">
                <a16:creationId xmlns:a16="http://schemas.microsoft.com/office/drawing/2014/main" id="{688FFB91-7A56-CE40-910D-160213E903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5400" y="26825575"/>
            <a:ext cx="6913563" cy="390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0" name="Picture 18">
            <a:extLst>
              <a:ext uri="{FF2B5EF4-FFF2-40B4-BE49-F238E27FC236}">
                <a16:creationId xmlns:a16="http://schemas.microsoft.com/office/drawing/2014/main" id="{C3B01267-1D50-894B-8DC7-ABE9182B06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82350" y="26536650"/>
            <a:ext cx="7388225" cy="430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61" name="TextBox 1">
            <a:extLst>
              <a:ext uri="{FF2B5EF4-FFF2-40B4-BE49-F238E27FC236}">
                <a16:creationId xmlns:a16="http://schemas.microsoft.com/office/drawing/2014/main" id="{607BEB6A-3F20-7642-B1DB-9844A164D4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8663" y="32643763"/>
            <a:ext cx="9583737" cy="698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Deployed MongoDB to Atlas cloud services. Configured</a:t>
            </a:r>
          </a:p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users, access and permissions. Populated DB with seed data.</a:t>
            </a:r>
          </a:p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Deployed Baby Feed services to Azure could as Application services running in a serverless environment. Configured CORS, network port and DB connection.</a:t>
            </a:r>
          </a:p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Added validation messages and loading indicator to the login page.</a:t>
            </a:r>
          </a:p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Updated data loaders so seed data gets populated in the DB on demand instead of on service start.</a:t>
            </a:r>
          </a:p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Updated questionnaire submission functionality so user do not have to enter a pre-generated id.</a:t>
            </a:r>
          </a:p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Extended Food Items REST API with an endpoint to update Food Descriptions.</a:t>
            </a:r>
          </a:p>
        </p:txBody>
      </p:sp>
      <p:sp>
        <p:nvSpPr>
          <p:cNvPr id="14362" name="TextBox 2">
            <a:extLst>
              <a:ext uri="{FF2B5EF4-FFF2-40B4-BE49-F238E27FC236}">
                <a16:creationId xmlns:a16="http://schemas.microsoft.com/office/drawing/2014/main" id="{452AC5FF-DDDB-7C4E-90AF-19095BA063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73000" y="32602488"/>
            <a:ext cx="8985250" cy="747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Implemented test cases for new functionality.</a:t>
            </a:r>
          </a:p>
          <a:p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Performed full regression testing for all existing</a:t>
            </a:r>
          </a:p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functionality.</a:t>
            </a:r>
          </a:p>
          <a:p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Verified data consistency and integrity for all seed</a:t>
            </a:r>
          </a:p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and new data.</a:t>
            </a:r>
          </a:p>
          <a:p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Tested API endpoints after deployments.</a:t>
            </a:r>
          </a:p>
          <a:p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Performed code review on incoming changes through</a:t>
            </a:r>
          </a:p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GitHub Pull Requests.</a:t>
            </a:r>
          </a:p>
          <a:p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Performed demos of new features and collected</a:t>
            </a:r>
          </a:p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feedback from POs.</a:t>
            </a:r>
          </a:p>
        </p:txBody>
      </p:sp>
      <p:sp>
        <p:nvSpPr>
          <p:cNvPr id="14363" name="TextBox 3">
            <a:extLst>
              <a:ext uri="{FF2B5EF4-FFF2-40B4-BE49-F238E27FC236}">
                <a16:creationId xmlns:a16="http://schemas.microsoft.com/office/drawing/2014/main" id="{A4B2E12A-CCFF-414D-8F83-4F891EFE80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50400" y="32602488"/>
            <a:ext cx="9315450" cy="747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Baby Feed services and web application are deployed to a production environment in Azure cloud provider allowing parents and clinicians to use the portals. Deployment uses a serverless architecture which consume server resources only when applications are used.</a:t>
            </a:r>
          </a:p>
          <a:p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Baby Feed DB is deployed, with seed data, at a central location in Atlas cloud service. It also uses a serverless architecture.</a:t>
            </a:r>
          </a:p>
          <a:p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User experience is improved all over the system and</a:t>
            </a:r>
          </a:p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bugs are fixed.</a:t>
            </a:r>
          </a:p>
          <a:p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Baby Feed system is now in a production ready state.</a:t>
            </a:r>
          </a:p>
        </p:txBody>
      </p:sp>
      <p:pic>
        <p:nvPicPr>
          <p:cNvPr id="14364" name="Picture 5">
            <a:extLst>
              <a:ext uri="{FF2B5EF4-FFF2-40B4-BE49-F238E27FC236}">
                <a16:creationId xmlns:a16="http://schemas.microsoft.com/office/drawing/2014/main" id="{5449122D-482C-0C4A-8D3F-830230D62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6144875"/>
            <a:ext cx="14309725" cy="526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5" name="Picture 7">
            <a:extLst>
              <a:ext uri="{FF2B5EF4-FFF2-40B4-BE49-F238E27FC236}">
                <a16:creationId xmlns:a16="http://schemas.microsoft.com/office/drawing/2014/main" id="{3DDC65A3-637F-714F-BBF8-FE67DDE86A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5625" y="19837400"/>
            <a:ext cx="5753100" cy="629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6" name="Picture 9">
            <a:extLst>
              <a:ext uri="{FF2B5EF4-FFF2-40B4-BE49-F238E27FC236}">
                <a16:creationId xmlns:a16="http://schemas.microsoft.com/office/drawing/2014/main" id="{E1FEE85B-C726-B449-97DA-7617A9C130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3800" y="19659600"/>
            <a:ext cx="5994400" cy="684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7" name="Picture 11">
            <a:extLst>
              <a:ext uri="{FF2B5EF4-FFF2-40B4-BE49-F238E27FC236}">
                <a16:creationId xmlns:a16="http://schemas.microsoft.com/office/drawing/2014/main" id="{AF7C70B5-B2FD-E64D-B871-75823FAF4F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2388" y="344488"/>
            <a:ext cx="4514850" cy="4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420CC5D7C3634BB91C23C53A69EF7C" ma:contentTypeVersion="2" ma:contentTypeDescription="Create a new document." ma:contentTypeScope="" ma:versionID="2200f514cc62125c2c5fe1cb0aea4d4b">
  <xsd:schema xmlns:xsd="http://www.w3.org/2001/XMLSchema" xmlns:xs="http://www.w3.org/2001/XMLSchema" xmlns:p="http://schemas.microsoft.com/office/2006/metadata/properties" xmlns:ns2="68e8af9d-f7a6-4c02-be1c-debb278833da" targetNamespace="http://schemas.microsoft.com/office/2006/metadata/properties" ma:root="true" ma:fieldsID="e3093221956623e0a8e1ecb9b778a5e4" ns2:_="">
    <xsd:import namespace="68e8af9d-f7a6-4c02-be1c-debb278833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e8af9d-f7a6-4c02-be1c-debb278833d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C93595C-03EF-4ED2-BC04-28E08293CF7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8e8af9d-f7a6-4c02-be1c-debb278833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97F9DB5-725C-4B4E-9A7E-D769BAB0BB0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11836</TotalTime>
  <Words>642</Words>
  <Application>Microsoft Macintosh PowerPoint</Application>
  <PresentationFormat>Custom</PresentationFormat>
  <Paragraphs>70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ＭＳ Ｐゴシック</vt:lpstr>
      <vt:lpstr>Calibri</vt:lpstr>
      <vt:lpstr>Times New Roman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</dc:creator>
  <cp:lastModifiedBy>Darien Cot</cp:lastModifiedBy>
  <cp:revision>54</cp:revision>
  <dcterms:created xsi:type="dcterms:W3CDTF">2012-11-19T15:27:41Z</dcterms:created>
  <dcterms:modified xsi:type="dcterms:W3CDTF">2020-07-30T23:41:30Z</dcterms:modified>
</cp:coreProperties>
</file>