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3"/>
  </p:sldMasterIdLst>
  <p:notesMasterIdLst>
    <p:notesMasterId r:id="rId5"/>
  </p:notesMasterIdLst>
  <p:sldIdLst>
    <p:sldId id="257" r:id="rId4"/>
  </p:sldIdLst>
  <p:sldSz cx="32918400" cy="438912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824">
          <p15:clr>
            <a:srgbClr val="A4A3A4"/>
          </p15:clr>
        </p15:guide>
        <p15:guide id="2" pos="10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C8B9"/>
    <a:srgbClr val="34BCB9"/>
    <a:srgbClr val="C89800"/>
    <a:srgbClr val="DAA600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/>
    <p:restoredTop sz="94604" autoAdjust="0"/>
  </p:normalViewPr>
  <p:slideViewPr>
    <p:cSldViewPr>
      <p:cViewPr>
        <p:scale>
          <a:sx n="32" d="100"/>
          <a:sy n="32" d="100"/>
        </p:scale>
        <p:origin x="24" y="78"/>
      </p:cViewPr>
      <p:guideLst>
        <p:guide orient="horz" pos="13824"/>
        <p:guide pos="103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/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/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366FECA5-444C-4D7D-8877-A94B70D32B27}" type="datetime1">
              <a:rPr lang="en-US" altLang="en-US"/>
              <a:pPr>
                <a:defRPr/>
              </a:pPr>
              <a:t>8/1/2020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/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/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2560353-8162-43C8-8F5C-91AA688A2E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956180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9358" y="13635321"/>
            <a:ext cx="27979687" cy="94084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7523" y="24872579"/>
            <a:ext cx="23043356" cy="11214847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745BC7-A6CC-4C46-B6AE-ECA5580BB6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1182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36FE3F-457B-4354-8D9F-C548E1D8C60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33729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866079" y="1757084"/>
            <a:ext cx="7406878" cy="3745005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45446" y="1757084"/>
            <a:ext cx="22106335" cy="3745005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D35B78-C13E-4137-BE76-B89967853A6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1001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CB0DDE-84BB-4F40-AA19-635B3D122DF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11578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0326" y="28205210"/>
            <a:ext cx="27980878" cy="871593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0326" y="18604007"/>
            <a:ext cx="27980878" cy="96012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FA439B-6CE7-4741-BCB1-20F6B96909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0185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45445" y="10242177"/>
            <a:ext cx="14756606" cy="2896496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516352" y="10242177"/>
            <a:ext cx="14756606" cy="2896496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BEDABB-C24E-478D-BD71-421A8BC4843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66051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5444" y="9825318"/>
            <a:ext cx="14544676" cy="409463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5444" y="13919949"/>
            <a:ext cx="14544676" cy="2528719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722328" y="9825318"/>
            <a:ext cx="14550628" cy="409463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722328" y="13919949"/>
            <a:ext cx="14550628" cy="2528719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1A0CC3-6EF7-4D8A-9A46-3FB37434AF4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4743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B7D29C-0971-439F-BE4A-56203505E84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998850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19FECD-CE73-466B-817B-1D8295F43D7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1735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445" y="1748118"/>
            <a:ext cx="10829926" cy="743622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70656" y="1748118"/>
            <a:ext cx="18402300" cy="374590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445" y="9184341"/>
            <a:ext cx="10829926" cy="300228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BCC0BD-34EF-41B1-BFA6-24C889B5FCB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998475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51999" y="30724289"/>
            <a:ext cx="19751278" cy="362622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451999" y="3922059"/>
            <a:ext cx="19751278" cy="263338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1999" y="34350512"/>
            <a:ext cx="19751278" cy="51524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8D4ACC-DE87-48ED-B3CF-5192994C5F6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186832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646238" y="1757363"/>
            <a:ext cx="29627512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28460" tIns="214230" rIns="428460" bIns="21423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46238" y="10242550"/>
            <a:ext cx="29627512" cy="2896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Haga clic para modificar el estilo de texto del patrón</a:t>
            </a:r>
          </a:p>
          <a:p>
            <a:pPr lvl="1"/>
            <a:r>
              <a:rPr lang="en-US" altLang="en-US" smtClean="0"/>
              <a:t>Segundo nivel</a:t>
            </a:r>
          </a:p>
          <a:p>
            <a:pPr lvl="2"/>
            <a:r>
              <a:rPr lang="en-US" altLang="en-US" smtClean="0"/>
              <a:t>Tercer nivel</a:t>
            </a:r>
          </a:p>
          <a:p>
            <a:pPr lvl="3"/>
            <a:r>
              <a:rPr lang="en-US" altLang="en-US" smtClean="0"/>
              <a:t>Cuarto nivel</a:t>
            </a:r>
          </a:p>
          <a:p>
            <a:pPr lvl="4"/>
            <a:r>
              <a:rPr lang="en-US" altLang="en-US" smtClean="0"/>
              <a:t>Quinto nivel</a:t>
            </a:r>
          </a:p>
        </p:txBody>
      </p:sp>
      <p:sp>
        <p:nvSpPr>
          <p:cNvPr id="1028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644650" y="39968488"/>
            <a:ext cx="7681913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66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1247438" y="39968488"/>
            <a:ext cx="10425112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66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3591838" y="39968488"/>
            <a:ext cx="7681912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6600"/>
            </a:lvl1pPr>
          </a:lstStyle>
          <a:p>
            <a:pPr>
              <a:defRPr/>
            </a:pPr>
            <a:fld id="{41485A26-DD0B-42C6-A1D7-C8E1F7B5334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2pPr>
      <a:lvl3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3pPr>
      <a:lvl4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4pPr>
      <a:lvl5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6pPr>
      <a:lvl7pPr marL="9144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7pPr>
      <a:lvl8pPr marL="13716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8pPr>
      <a:lvl9pPr marL="18288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9pPr>
    </p:titleStyle>
    <p:bodyStyle>
      <a:lvl1pPr marL="1606550" indent="-1606550" algn="l" defTabSz="4284663" rtl="0" eaLnBrk="0" fontAlgn="base" hangingPunct="0">
        <a:spcBef>
          <a:spcPct val="20000"/>
        </a:spcBef>
        <a:spcAft>
          <a:spcPct val="0"/>
        </a:spcAft>
        <a:buChar char="•"/>
        <a:defRPr sz="150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3481388" indent="-1339850" algn="l" defTabSz="4284663" rtl="0" eaLnBrk="0" fontAlgn="base" hangingPunct="0">
        <a:spcBef>
          <a:spcPct val="20000"/>
        </a:spcBef>
        <a:spcAft>
          <a:spcPct val="0"/>
        </a:spcAft>
        <a:buChar char="–"/>
        <a:defRPr sz="13100">
          <a:solidFill>
            <a:schemeClr val="tx1"/>
          </a:solidFill>
          <a:latin typeface="+mn-lt"/>
          <a:ea typeface="ＭＳ Ｐゴシック" charset="-128"/>
        </a:defRPr>
      </a:lvl2pPr>
      <a:lvl3pPr marL="5356225" indent="-1071563" algn="l" defTabSz="4284663" rtl="0" eaLnBrk="0" fontAlgn="base" hangingPunct="0">
        <a:spcBef>
          <a:spcPct val="20000"/>
        </a:spcBef>
        <a:spcAft>
          <a:spcPct val="0"/>
        </a:spcAft>
        <a:buChar char="•"/>
        <a:defRPr sz="11200">
          <a:solidFill>
            <a:schemeClr val="tx1"/>
          </a:solidFill>
          <a:latin typeface="+mn-lt"/>
          <a:ea typeface="ＭＳ Ｐゴシック" charset="-128"/>
        </a:defRPr>
      </a:lvl3pPr>
      <a:lvl4pPr marL="7497763" indent="-1071563" algn="l" defTabSz="4284663" rtl="0" eaLnBrk="0" fontAlgn="base" hangingPunct="0">
        <a:spcBef>
          <a:spcPct val="20000"/>
        </a:spcBef>
        <a:spcAft>
          <a:spcPct val="0"/>
        </a:spcAft>
        <a:buChar char="–"/>
        <a:defRPr sz="9400">
          <a:solidFill>
            <a:schemeClr val="tx1"/>
          </a:solidFill>
          <a:latin typeface="+mn-lt"/>
          <a:ea typeface="ＭＳ Ｐゴシック" charset="-128"/>
        </a:defRPr>
      </a:lvl4pPr>
      <a:lvl5pPr marL="9640888" indent="-1071563" algn="l" defTabSz="4284663" rtl="0" eaLnBrk="0" fontAlgn="base" hangingPunct="0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  <a:ea typeface="ＭＳ Ｐゴシック" charset="-128"/>
        </a:defRPr>
      </a:lvl5pPr>
      <a:lvl6pPr marL="100980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6pPr>
      <a:lvl7pPr marL="105552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7pPr>
      <a:lvl8pPr marL="110124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8pPr>
      <a:lvl9pPr marL="114696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9.jpg"/><Relationship Id="rId18" Type="http://schemas.openxmlformats.org/officeDocument/2006/relationships/image" Target="../media/image14.jpg"/><Relationship Id="rId3" Type="http://schemas.openxmlformats.org/officeDocument/2006/relationships/hyperlink" Target="https://babyfeedweb.z13.web.core.windows.net/login" TargetMode="External"/><Relationship Id="rId7" Type="http://schemas.openxmlformats.org/officeDocument/2006/relationships/image" Target="../media/image5.png"/><Relationship Id="rId12" Type="http://schemas.openxmlformats.org/officeDocument/2006/relationships/image" Target="../media/image7.svg"/><Relationship Id="rId17" Type="http://schemas.openxmlformats.org/officeDocument/2006/relationships/image" Target="../media/image13.jpg"/><Relationship Id="rId2" Type="http://schemas.openxmlformats.org/officeDocument/2006/relationships/image" Target="../media/image1.png"/><Relationship Id="rId16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8.png"/><Relationship Id="rId5" Type="http://schemas.openxmlformats.org/officeDocument/2006/relationships/image" Target="../media/image3.png"/><Relationship Id="rId15" Type="http://schemas.openxmlformats.org/officeDocument/2006/relationships/image" Target="../media/image11.png"/><Relationship Id="rId10" Type="http://schemas.openxmlformats.org/officeDocument/2006/relationships/image" Target="../media/image5.sv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hape 91"/>
          <p:cNvSpPr txBox="1">
            <a:spLocks noChangeArrowheads="1"/>
          </p:cNvSpPr>
          <p:nvPr/>
        </p:nvSpPr>
        <p:spPr bwMode="auto">
          <a:xfrm>
            <a:off x="819150" y="5626986"/>
            <a:ext cx="31272536" cy="36086353"/>
          </a:xfrm>
          <a:prstGeom prst="rect">
            <a:avLst/>
          </a:prstGeom>
          <a:noFill/>
          <a:ln w="63500">
            <a:solidFill>
              <a:schemeClr val="accent1">
                <a:lumMod val="50000"/>
              </a:schemeClr>
            </a:solidFill>
            <a:miter lim="8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25" tIns="45700" rIns="91425" bIns="45700" anchor="ctr"/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Clr>
                <a:srgbClr val="000000"/>
              </a:buClr>
              <a:buFont typeface="Arial" panose="020B0604020202020204" pitchFamily="34" charset="0"/>
              <a:buNone/>
            </a:pPr>
            <a:endParaRPr lang="en-US" altLang="en-US">
              <a:solidFill>
                <a:srgbClr val="000000"/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" name="Shape 98">
            <a:extLst>
              <a:ext uri="{FF2B5EF4-FFF2-40B4-BE49-F238E27FC236}"/>
            </a:extLst>
          </p:cNvPr>
          <p:cNvSpPr txBox="1"/>
          <p:nvPr/>
        </p:nvSpPr>
        <p:spPr>
          <a:xfrm>
            <a:off x="9385300" y="33051585"/>
            <a:ext cx="14384338" cy="8401215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34BCB9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lIns="98650" tIns="49325" rIns="98650" bIns="49325"/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  <a:defRPr/>
            </a:pPr>
            <a:r>
              <a:rPr lang="en-US" sz="3600" dirty="0">
                <a:ln w="0"/>
                <a:solidFill>
                  <a:schemeClr val="accent1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/>
                <a:ea typeface="Arial"/>
                <a:cs typeface="Arial"/>
                <a:sym typeface="Arial"/>
              </a:rPr>
              <a:t>Object Design</a:t>
            </a:r>
            <a:endParaRPr sz="3600" dirty="0">
              <a:ln w="0"/>
              <a:solidFill>
                <a:schemeClr val="accent1">
                  <a:lumMod val="2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Shape 90"/>
          <p:cNvSpPr txBox="1"/>
          <p:nvPr/>
        </p:nvSpPr>
        <p:spPr>
          <a:xfrm>
            <a:off x="32504716" y="12582665"/>
            <a:ext cx="18256250" cy="2628900"/>
          </a:xfrm>
          <a:prstGeom prst="rect">
            <a:avLst/>
          </a:prstGeom>
          <a:noFill/>
          <a:ln>
            <a:noFill/>
          </a:ln>
        </p:spPr>
        <p:txBody>
          <a:bodyPr spcFirstLastPara="1" lIns="98650" tIns="49325" rIns="98650" bIns="49325"/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Font typeface="Arial"/>
              <a:buNone/>
              <a:defRPr/>
            </a:pPr>
            <a:r>
              <a:rPr lang="en-US" sz="6000" b="1" dirty="0"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Infant Food Frequency Questionnaire </a:t>
            </a:r>
            <a:r>
              <a:rPr lang="en-US" sz="6000" b="1" dirty="0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3.0</a:t>
            </a:r>
            <a:endParaRPr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Font typeface="Arial"/>
              <a:buNone/>
              <a:defRPr/>
            </a:pPr>
            <a:r>
              <a:rPr lang="en-US" sz="3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Student: </a:t>
            </a:r>
            <a:r>
              <a:rPr lang="en-US" sz="35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Khalid Alamoudi</a:t>
            </a:r>
            <a:endParaRPr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buClr>
                <a:srgbClr val="3333CC"/>
              </a:buClr>
              <a:defRPr/>
            </a:pPr>
            <a:r>
              <a:rPr lang="en-US" sz="3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Product Owner:</a:t>
            </a:r>
            <a:r>
              <a:rPr lang="en-US" sz="35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Dr. Cristina Palacios</a:t>
            </a:r>
            <a:endParaRPr sz="35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Font typeface="Arial"/>
              <a:buNone/>
              <a:defRPr/>
            </a:pPr>
            <a:r>
              <a:rPr lang="en-US" sz="35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Professor</a:t>
            </a:r>
            <a:r>
              <a:rPr lang="en-US" sz="3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r>
              <a:rPr lang="en-US" sz="35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Masoud</a:t>
            </a:r>
            <a:r>
              <a:rPr lang="en-US" sz="35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Sadjadi</a:t>
            </a:r>
            <a:endParaRPr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Shape 92"/>
          <p:cNvSpPr txBox="1"/>
          <p:nvPr/>
        </p:nvSpPr>
        <p:spPr>
          <a:xfrm>
            <a:off x="1066801" y="5827712"/>
            <a:ext cx="10407650" cy="7227628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34BCB9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lIns="98650" tIns="49325" rIns="98650" bIns="49325"/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  <a:defRPr/>
            </a:pPr>
            <a:r>
              <a:rPr lang="en-US" sz="4100" dirty="0">
                <a:ln w="0"/>
                <a:solidFill>
                  <a:schemeClr val="accent1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/>
                <a:ea typeface="Arial"/>
                <a:cs typeface="Arial"/>
                <a:sym typeface="Arial"/>
              </a:rPr>
              <a:t>Problem</a:t>
            </a:r>
            <a:endParaRPr lang="en-US" sz="3600" dirty="0">
              <a:solidFill>
                <a:schemeClr val="accent1">
                  <a:lumMod val="25000"/>
                </a:schemeClr>
              </a:solidFill>
              <a:sym typeface="Arial"/>
            </a:endParaRPr>
          </a:p>
          <a:p>
            <a:pPr>
              <a:defRPr/>
            </a:pPr>
            <a:r>
              <a:rPr lang="en-US" sz="3200" dirty="0">
                <a:solidFill>
                  <a:schemeClr val="accent1">
                    <a:lumMod val="25000"/>
                  </a:schemeClr>
                </a:solidFill>
              </a:rPr>
              <a:t>Dr. Cristina Palacios </a:t>
            </a:r>
            <a:r>
              <a:rPr lang="en-US" sz="3200" dirty="0" smtClean="0">
                <a:solidFill>
                  <a:schemeClr val="accent1">
                    <a:lumMod val="25000"/>
                  </a:schemeClr>
                </a:solidFill>
              </a:rPr>
              <a:t>developed </a:t>
            </a:r>
            <a:r>
              <a:rPr lang="en-US" sz="3200" dirty="0">
                <a:solidFill>
                  <a:schemeClr val="accent1">
                    <a:lumMod val="25000"/>
                  </a:schemeClr>
                </a:solidFill>
              </a:rPr>
              <a:t>an Infant Food Frequency Questionnaire that </a:t>
            </a:r>
            <a:r>
              <a:rPr lang="en-US" sz="3200" dirty="0" smtClean="0">
                <a:solidFill>
                  <a:schemeClr val="accent1">
                    <a:lumMod val="25000"/>
                  </a:schemeClr>
                </a:solidFill>
              </a:rPr>
              <a:t>facilitates the recording and evaluation of an infants nutrient intake. Dr. Palacios and her team have developed the questionnaire into an application. </a:t>
            </a:r>
            <a:endParaRPr lang="en-US" sz="3200" dirty="0">
              <a:solidFill>
                <a:schemeClr val="accent1">
                  <a:lumMod val="25000"/>
                </a:schemeClr>
              </a:solidFill>
            </a:endParaRPr>
          </a:p>
          <a:p>
            <a:pPr>
              <a:defRPr/>
            </a:pPr>
            <a:r>
              <a:rPr lang="en-US" sz="3200" dirty="0">
                <a:solidFill>
                  <a:schemeClr val="accent1">
                    <a:lumMod val="25000"/>
                  </a:schemeClr>
                </a:solidFill>
              </a:rPr>
              <a:t/>
            </a:r>
            <a:br>
              <a:rPr lang="en-US" sz="3200" dirty="0">
                <a:solidFill>
                  <a:schemeClr val="accent1">
                    <a:lumMod val="25000"/>
                  </a:schemeClr>
                </a:solidFill>
              </a:rPr>
            </a:br>
            <a:r>
              <a:rPr lang="en-US" sz="3200" dirty="0" smtClean="0">
                <a:solidFill>
                  <a:schemeClr val="accent1">
                    <a:lumMod val="25000"/>
                  </a:schemeClr>
                </a:solidFill>
              </a:rPr>
              <a:t>The primary objective with this development cycle was to turn the application into a </a:t>
            </a:r>
            <a:r>
              <a:rPr lang="en-US" sz="3200" dirty="0" smtClean="0">
                <a:solidFill>
                  <a:schemeClr val="accent1">
                    <a:lumMod val="25000"/>
                  </a:schemeClr>
                </a:solidFill>
              </a:rPr>
              <a:t>web-based application capable of collecting and storing a coherent dataset. Additionally, administrative capabilities must be expanded to support changes in nutritional recommendations during the lifetime of the application.</a:t>
            </a:r>
            <a:endParaRPr lang="en-US" sz="3200" dirty="0">
              <a:solidFill>
                <a:schemeClr val="accent1">
                  <a:lumMod val="25000"/>
                </a:schemeClr>
              </a:solidFill>
            </a:endParaRPr>
          </a:p>
          <a:p>
            <a:pPr>
              <a:defRPr/>
            </a:pPr>
            <a:r>
              <a:rPr lang="en-US" sz="3200" dirty="0">
                <a:solidFill>
                  <a:schemeClr val="accent1">
                    <a:lumMod val="25000"/>
                  </a:schemeClr>
                </a:solidFill>
              </a:rPr>
              <a:t/>
            </a:r>
            <a:br>
              <a:rPr lang="en-US" sz="3200" dirty="0">
                <a:solidFill>
                  <a:schemeClr val="accent1">
                    <a:lumMod val="25000"/>
                  </a:schemeClr>
                </a:solidFill>
              </a:rPr>
            </a:br>
            <a:endParaRPr sz="2500" dirty="0">
              <a:ln w="0"/>
              <a:solidFill>
                <a:schemeClr val="accent1">
                  <a:lumMod val="2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Shape 93"/>
          <p:cNvSpPr txBox="1"/>
          <p:nvPr/>
        </p:nvSpPr>
        <p:spPr>
          <a:xfrm>
            <a:off x="13744575" y="41795468"/>
            <a:ext cx="4979987" cy="648122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bg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lIns="98650" tIns="49325" rIns="98650" bIns="49325"/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  <a:defRPr/>
            </a:pPr>
            <a:r>
              <a:rPr lang="en-US" sz="3600" dirty="0">
                <a:ln w="0"/>
                <a:solidFill>
                  <a:schemeClr val="accent1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/>
                <a:ea typeface="Arial"/>
                <a:cs typeface="Arial"/>
                <a:sym typeface="Arial"/>
              </a:rPr>
              <a:t>Acknowledgement</a:t>
            </a:r>
            <a:endParaRPr sz="3600" dirty="0">
              <a:solidFill>
                <a:schemeClr val="accent1">
                  <a:lumMod val="25000"/>
                </a:schemeClr>
              </a:solidFill>
            </a:endParaRPr>
          </a:p>
        </p:txBody>
      </p:sp>
      <p:sp>
        <p:nvSpPr>
          <p:cNvPr id="3080" name="Shape 94"/>
          <p:cNvSpPr txBox="1">
            <a:spLocks noChangeArrowheads="1"/>
          </p:cNvSpPr>
          <p:nvPr/>
        </p:nvSpPr>
        <p:spPr bwMode="auto">
          <a:xfrm>
            <a:off x="15621000" y="604838"/>
            <a:ext cx="472440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ctr"/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Clr>
                <a:schemeClr val="accent2"/>
              </a:buClr>
              <a:buFont typeface="Arial" panose="020B0604020202020204" pitchFamily="34" charset="0"/>
              <a:buNone/>
            </a:pPr>
            <a:r>
              <a:rPr lang="en-US" altLang="en-US" sz="3200" b="1">
                <a:solidFill>
                  <a:srgbClr val="C89800"/>
                </a:solidFill>
                <a:cs typeface="Arial" panose="020B0604020202020204" pitchFamily="34" charset="0"/>
                <a:sym typeface="Arial" panose="020B0604020202020204" pitchFamily="34" charset="0"/>
              </a:rPr>
              <a:t>School of Computing &amp; Information Sciences</a:t>
            </a:r>
            <a:endParaRPr lang="en-US" altLang="en-US">
              <a:solidFill>
                <a:srgbClr val="C89800"/>
              </a:solidFill>
            </a:endParaRPr>
          </a:p>
        </p:txBody>
      </p:sp>
      <p:pic>
        <p:nvPicPr>
          <p:cNvPr id="3081" name="Shape 95"/>
          <p:cNvPicPr preferRelativeResize="0"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77800" y="539750"/>
            <a:ext cx="2630488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Shape 96"/>
          <p:cNvSpPr txBox="1"/>
          <p:nvPr/>
        </p:nvSpPr>
        <p:spPr>
          <a:xfrm>
            <a:off x="22375441" y="5867400"/>
            <a:ext cx="9438058" cy="7191619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34BCB9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lIns="98650" tIns="49325" rIns="98650" bIns="49325"/>
          <a:lstStyle/>
          <a:p>
            <a:pPr algn="ctr">
              <a:buClr>
                <a:srgbClr val="336699"/>
              </a:buClr>
              <a:defRPr/>
            </a:pPr>
            <a:r>
              <a:rPr lang="en-US" sz="3200" dirty="0">
                <a:ln w="0"/>
                <a:solidFill>
                  <a:schemeClr val="accent1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/>
                <a:ea typeface="Arial"/>
                <a:cs typeface="Arial"/>
                <a:sym typeface="Arial"/>
              </a:rPr>
              <a:t>My Contribution</a:t>
            </a:r>
            <a:endParaRPr lang="en-US" sz="3200" dirty="0">
              <a:ln w="0"/>
              <a:solidFill>
                <a:schemeClr val="accent1">
                  <a:lumMod val="2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571500" indent="-571500"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3200" dirty="0" smtClean="0">
                <a:ln w="0"/>
                <a:solidFill>
                  <a:schemeClr val="accent1">
                    <a:lumMod val="25000"/>
                  </a:schemeClr>
                </a:solidFill>
              </a:rPr>
              <a:t>Designed web deployment for database (DB) </a:t>
            </a:r>
            <a:r>
              <a:rPr lang="en-US" sz="3200" dirty="0">
                <a:ln w="0"/>
                <a:solidFill>
                  <a:schemeClr val="accent1">
                    <a:lumMod val="25000"/>
                  </a:schemeClr>
                </a:solidFill>
              </a:rPr>
              <a:t>w</a:t>
            </a:r>
            <a:r>
              <a:rPr lang="en-US" sz="3200" dirty="0" smtClean="0">
                <a:ln w="0"/>
                <a:solidFill>
                  <a:schemeClr val="accent1">
                    <a:lumMod val="25000"/>
                  </a:schemeClr>
                </a:solidFill>
              </a:rPr>
              <a:t>ith zero cost as required by Product Owner. </a:t>
            </a:r>
            <a:endParaRPr lang="en-US" sz="3200" dirty="0">
              <a:ln w="0"/>
              <a:solidFill>
                <a:schemeClr val="accent1">
                  <a:lumMod val="25000"/>
                </a:schemeClr>
              </a:solidFill>
            </a:endParaRPr>
          </a:p>
          <a:p>
            <a:pPr marL="571500" indent="-571500"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3200" dirty="0" smtClean="0">
                <a:ln w="0"/>
                <a:solidFill>
                  <a:schemeClr val="accent1">
                    <a:lumMod val="25000"/>
                  </a:schemeClr>
                </a:solidFill>
              </a:rPr>
              <a:t>Developed static testing plan for web application administrators</a:t>
            </a:r>
            <a:endParaRPr lang="en-US" sz="3200" dirty="0">
              <a:ln w="0"/>
              <a:solidFill>
                <a:schemeClr val="accent1">
                  <a:lumMod val="25000"/>
                </a:schemeClr>
              </a:solidFill>
            </a:endParaRPr>
          </a:p>
          <a:p>
            <a:pPr marL="571500" indent="-571500"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3200" dirty="0" smtClean="0">
                <a:ln w="0"/>
                <a:solidFill>
                  <a:schemeClr val="accent1">
                    <a:lumMod val="25000"/>
                  </a:schemeClr>
                </a:solidFill>
              </a:rPr>
              <a:t>Expanded administrator edit capabilities for recommendations. </a:t>
            </a:r>
          </a:p>
          <a:p>
            <a:pPr marL="571500" indent="-571500"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3200" dirty="0" smtClean="0">
                <a:ln w="0"/>
                <a:solidFill>
                  <a:schemeClr val="accent1">
                    <a:lumMod val="25000"/>
                  </a:schemeClr>
                </a:solidFill>
              </a:rPr>
              <a:t>Corrected computational logic to improve user experience and application effectiveness</a:t>
            </a:r>
            <a:endParaRPr lang="en-US" sz="3200" dirty="0">
              <a:ln w="0"/>
              <a:solidFill>
                <a:schemeClr val="accent1">
                  <a:lumMod val="25000"/>
                </a:schemeClr>
              </a:solidFill>
            </a:endParaRPr>
          </a:p>
          <a:p>
            <a:pPr marL="571500" indent="-571500"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3200" dirty="0" smtClean="0">
                <a:ln w="0"/>
                <a:solidFill>
                  <a:schemeClr val="accent1">
                    <a:lumMod val="25000"/>
                  </a:schemeClr>
                </a:solidFill>
              </a:rPr>
              <a:t>Enhanced user interface(U/I) for a better user experience with appropriate errors and instructions. </a:t>
            </a:r>
            <a:r>
              <a:rPr lang="en-US" sz="3200" dirty="0" smtClean="0">
                <a:ln w="0"/>
                <a:solidFill>
                  <a:schemeClr val="accent1">
                    <a:lumMod val="25000"/>
                  </a:schemeClr>
                </a:solidFill>
              </a:rPr>
              <a:t> </a:t>
            </a:r>
            <a:endParaRPr lang="en-US" sz="3200" dirty="0">
              <a:ln w="0"/>
              <a:solidFill>
                <a:schemeClr val="accent1">
                  <a:lumMod val="25000"/>
                </a:schemeClr>
              </a:solidFill>
            </a:endParaRPr>
          </a:p>
          <a:p>
            <a:pPr marL="571500" indent="-571500"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3200" dirty="0" smtClean="0">
                <a:ln w="0"/>
                <a:solidFill>
                  <a:schemeClr val="accent1">
                    <a:lumMod val="25000"/>
                  </a:schemeClr>
                </a:solidFill>
              </a:rPr>
              <a:t>Added logo to landing pages</a:t>
            </a:r>
            <a:endParaRPr lang="en-US" sz="3200" dirty="0">
              <a:ln w="0"/>
              <a:solidFill>
                <a:schemeClr val="accent1">
                  <a:lumMod val="25000"/>
                </a:schemeClr>
              </a:solidFill>
            </a:endParaRPr>
          </a:p>
          <a:p>
            <a:pPr>
              <a:buClr>
                <a:schemeClr val="tx1"/>
              </a:buClr>
              <a:defRPr/>
            </a:pPr>
            <a:endParaRPr lang="en-US" sz="3600" dirty="0">
              <a:ln w="0"/>
              <a:solidFill>
                <a:schemeClr val="accent1">
                  <a:lumMod val="25000"/>
                </a:schemeClr>
              </a:solidFill>
            </a:endParaRPr>
          </a:p>
          <a:p>
            <a:pPr>
              <a:buClr>
                <a:srgbClr val="336699"/>
              </a:buClr>
              <a:defRPr/>
            </a:pPr>
            <a:endParaRPr lang="en-US" sz="3600" dirty="0">
              <a:ln w="0"/>
              <a:solidFill>
                <a:schemeClr val="accent1">
                  <a:lumMod val="25000"/>
                </a:schemeClr>
              </a:solidFill>
            </a:endParaRPr>
          </a:p>
        </p:txBody>
      </p:sp>
      <p:sp>
        <p:nvSpPr>
          <p:cNvPr id="12" name="Shape 97"/>
          <p:cNvSpPr txBox="1"/>
          <p:nvPr/>
        </p:nvSpPr>
        <p:spPr>
          <a:xfrm>
            <a:off x="1054894" y="22166332"/>
            <a:ext cx="8175624" cy="10725895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34BCB9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lIns="98650" tIns="49325" rIns="98650" bIns="49325"/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  <a:defRPr/>
            </a:pPr>
            <a:r>
              <a:rPr lang="en-US" sz="3600" dirty="0">
                <a:ln w="0"/>
                <a:solidFill>
                  <a:schemeClr val="accent1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/>
                <a:ea typeface="Arial"/>
                <a:cs typeface="Arial"/>
                <a:sym typeface="Arial"/>
              </a:rPr>
              <a:t>Requirements</a:t>
            </a:r>
          </a:p>
          <a:p>
            <a:pPr marL="571500" indent="-571500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3400" dirty="0" smtClean="0">
                <a:ln w="0"/>
                <a:solidFill>
                  <a:schemeClr val="accent1">
                    <a:lumMod val="25000"/>
                  </a:schemeClr>
                </a:solidFill>
                <a:sym typeface="Arial"/>
              </a:rPr>
              <a:t>Migrate user authentication services to a cloud based service </a:t>
            </a:r>
          </a:p>
          <a:p>
            <a:pPr marL="571500" indent="-571500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3400" dirty="0" smtClean="0">
                <a:ln w="0"/>
                <a:solidFill>
                  <a:schemeClr val="accent1">
                    <a:lumMod val="25000"/>
                  </a:schemeClr>
                </a:solidFill>
                <a:sym typeface="Arial"/>
              </a:rPr>
              <a:t>Move application to an online deployment that the can be accessed at anytime.</a:t>
            </a:r>
            <a:endParaRPr lang="en-US" sz="3400" dirty="0">
              <a:ln w="0"/>
              <a:solidFill>
                <a:schemeClr val="accent1">
                  <a:lumMod val="25000"/>
                </a:schemeClr>
              </a:solidFill>
              <a:sym typeface="Arial"/>
            </a:endParaRPr>
          </a:p>
          <a:p>
            <a:pPr marL="571500" indent="-571500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3400" dirty="0" smtClean="0">
                <a:ln w="0"/>
                <a:solidFill>
                  <a:schemeClr val="accent1">
                    <a:lumMod val="25000"/>
                  </a:schemeClr>
                </a:solidFill>
              </a:rPr>
              <a:t>Branded visuals (add logo) and improve UI throughout the web-app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defRPr/>
            </a:pPr>
            <a:r>
              <a:rPr lang="en-US" sz="3400" dirty="0">
                <a:ln w="0"/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en-US" sz="3400" dirty="0">
                <a:ln w="0"/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en-US" sz="3400" dirty="0" smtClean="0">
                <a:ln w="0"/>
                <a:solidFill>
                  <a:schemeClr val="accent1">
                    <a:lumMod val="25000"/>
                  </a:schemeClr>
                </a:solidFill>
              </a:rPr>
              <a:t>   so that users know expectations. </a:t>
            </a:r>
            <a:endParaRPr lang="en-US" sz="3400" dirty="0">
              <a:ln w="0"/>
              <a:solidFill>
                <a:schemeClr val="accent1">
                  <a:lumMod val="25000"/>
                </a:schemeClr>
              </a:solidFill>
            </a:endParaRPr>
          </a:p>
          <a:p>
            <a:pPr marL="571500" indent="-571500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3400" dirty="0" smtClean="0">
                <a:ln w="0"/>
                <a:solidFill>
                  <a:schemeClr val="accent1">
                    <a:lumMod val="25000"/>
                  </a:schemeClr>
                </a:solidFill>
              </a:rPr>
              <a:t>Admin ability to edit nutritional recommendations displayed to parents</a:t>
            </a:r>
            <a:endParaRPr lang="en-US" sz="3400" dirty="0">
              <a:ln w="0"/>
              <a:solidFill>
                <a:schemeClr val="accent1">
                  <a:lumMod val="25000"/>
                </a:schemeClr>
              </a:solidFill>
            </a:endParaRPr>
          </a:p>
          <a:p>
            <a:pPr marL="571500" indent="-571500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3400" dirty="0" smtClean="0">
                <a:ln w="0"/>
                <a:solidFill>
                  <a:schemeClr val="accent1">
                    <a:lumMod val="25000"/>
                  </a:schemeClr>
                </a:solidFill>
                <a:sym typeface="Arial"/>
              </a:rPr>
              <a:t>Always up database solution to contain app data</a:t>
            </a:r>
            <a:endParaRPr lang="en-US" sz="3400" dirty="0">
              <a:ln w="0"/>
              <a:solidFill>
                <a:schemeClr val="accent1">
                  <a:lumMod val="25000"/>
                </a:schemeClr>
              </a:solidFill>
            </a:endParaRPr>
          </a:p>
          <a:p>
            <a:pPr marL="571500" indent="-571500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3400" dirty="0" smtClean="0">
                <a:ln w="0"/>
                <a:solidFill>
                  <a:schemeClr val="accent1">
                    <a:lumMod val="25000"/>
                  </a:schemeClr>
                </a:solidFill>
                <a:sym typeface="Arial"/>
              </a:rPr>
              <a:t>IFFQ must be functionally ready for clinical trials</a:t>
            </a:r>
          </a:p>
          <a:p>
            <a:pPr marL="571500" indent="-571500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3400" dirty="0" smtClean="0">
                <a:ln w="0"/>
                <a:solidFill>
                  <a:schemeClr val="accent1">
                    <a:lumMod val="25000"/>
                  </a:schemeClr>
                </a:solidFill>
                <a:sym typeface="Arial"/>
              </a:rPr>
              <a:t>Data displayed to parent in tracking tab must be accurate and specific to user input. </a:t>
            </a:r>
          </a:p>
          <a:p>
            <a:pPr marL="571500" indent="-571500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endParaRPr lang="en-US" sz="3600" dirty="0">
              <a:ln w="0"/>
              <a:solidFill>
                <a:schemeClr val="accent1">
                  <a:lumMod val="25000"/>
                </a:schemeClr>
              </a:solidFill>
              <a:sym typeface="Arial"/>
            </a:endParaRPr>
          </a:p>
          <a:p>
            <a:pPr marL="571500" indent="-571500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endParaRPr lang="en-US" sz="3600" dirty="0">
              <a:ln w="0"/>
              <a:solidFill>
                <a:schemeClr val="accent1">
                  <a:lumMod val="25000"/>
                </a:schemeClr>
              </a:solidFill>
              <a:sym typeface="Arial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defRPr/>
            </a:pPr>
            <a:endParaRPr lang="en-US" sz="3600" dirty="0">
              <a:ln w="0"/>
              <a:solidFill>
                <a:schemeClr val="accent1">
                  <a:lumMod val="25000"/>
                </a:schemeClr>
              </a:solidFill>
              <a:sym typeface="Arial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  <a:defRPr/>
            </a:pPr>
            <a:endParaRPr dirty="0">
              <a:solidFill>
                <a:schemeClr val="accent1">
                  <a:lumMod val="25000"/>
                </a:schemeClr>
              </a:solidFill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  <a:defRPr/>
            </a:pPr>
            <a:endParaRPr sz="4100" b="1" dirty="0">
              <a:solidFill>
                <a:schemeClr val="accent1">
                  <a:lumMod val="25000"/>
                </a:schemeClr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" name="Shape 98"/>
          <p:cNvSpPr txBox="1"/>
          <p:nvPr/>
        </p:nvSpPr>
        <p:spPr>
          <a:xfrm>
            <a:off x="9385300" y="22166333"/>
            <a:ext cx="14384338" cy="10725895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34BCB9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lIns="98650" tIns="49325" rIns="98650" bIns="49325"/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  <a:defRPr/>
            </a:pPr>
            <a:r>
              <a:rPr lang="en-US" sz="3200" dirty="0">
                <a:ln w="0"/>
                <a:solidFill>
                  <a:schemeClr val="accent1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/>
                <a:ea typeface="Arial"/>
                <a:cs typeface="Arial"/>
                <a:sym typeface="Arial"/>
              </a:rPr>
              <a:t>System Design</a:t>
            </a:r>
            <a:endParaRPr sz="3200" dirty="0">
              <a:ln w="0"/>
              <a:solidFill>
                <a:schemeClr val="accent1">
                  <a:lumMod val="2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Shape 100"/>
          <p:cNvSpPr txBox="1"/>
          <p:nvPr/>
        </p:nvSpPr>
        <p:spPr>
          <a:xfrm>
            <a:off x="23898658" y="22166333"/>
            <a:ext cx="7862887" cy="10713802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34BCB9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lIns="98650" tIns="49325" rIns="98650" bIns="49325"/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  <a:defRPr/>
            </a:pPr>
            <a:r>
              <a:rPr lang="en-US" sz="3600" dirty="0">
                <a:ln w="0"/>
                <a:solidFill>
                  <a:schemeClr val="accent1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/>
                <a:ea typeface="Arial"/>
                <a:cs typeface="Arial"/>
                <a:sym typeface="Arial"/>
              </a:rPr>
              <a:t>Implementation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  <a:defRPr/>
            </a:pPr>
            <a:endParaRPr lang="en-US" sz="1200" b="1" dirty="0">
              <a:solidFill>
                <a:schemeClr val="accent1">
                  <a:lumMod val="25000"/>
                </a:schemeClr>
              </a:solidFill>
              <a:latin typeface="Arial"/>
              <a:ea typeface="Arial"/>
              <a:cs typeface="Arial"/>
              <a:sym typeface="Arial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  <a:defRPr/>
            </a:pPr>
            <a:endParaRPr lang="en-US" sz="1200" b="1" dirty="0">
              <a:solidFill>
                <a:schemeClr val="accent1">
                  <a:lumMod val="25000"/>
                </a:schemeClr>
              </a:solidFill>
              <a:latin typeface="Arial"/>
              <a:ea typeface="Arial"/>
              <a:cs typeface="Arial"/>
              <a:sym typeface="Arial"/>
            </a:endParaRP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en-US" sz="3200" dirty="0" smtClean="0">
                <a:ln w="0"/>
                <a:solidFill>
                  <a:schemeClr val="accent1">
                    <a:lumMod val="25000"/>
                  </a:schemeClr>
                </a:solidFill>
              </a:rPr>
              <a:t>Moved database to MongoDB Atlas. Service tier is free and reliable. This allows all user to read and write out od one central DB. </a:t>
            </a:r>
            <a:endParaRPr lang="en-US" sz="3200" dirty="0">
              <a:ln w="0"/>
              <a:solidFill>
                <a:schemeClr val="accent1">
                  <a:lumMod val="25000"/>
                </a:schemeClr>
              </a:solidFill>
            </a:endParaRPr>
          </a:p>
          <a:p>
            <a:pPr marL="571500" indent="-5715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400" dirty="0" smtClean="0">
                <a:ln w="0"/>
                <a:solidFill>
                  <a:schemeClr val="accent1">
                    <a:lumMod val="25000"/>
                  </a:schemeClr>
                </a:solidFill>
              </a:rPr>
              <a:t>Move user authentication service to Azure services, piped calls to MongoDB atlas. Centralize login to one URL. Thus eliminating the need for local instances of the app. </a:t>
            </a:r>
            <a:endParaRPr lang="en-US" sz="3400" dirty="0">
              <a:ln w="0"/>
              <a:solidFill>
                <a:schemeClr val="accent1">
                  <a:lumMod val="25000"/>
                </a:schemeClr>
              </a:solidFill>
              <a:sym typeface="Arial"/>
            </a:endParaRPr>
          </a:p>
          <a:p>
            <a:pPr marL="571500" indent="-5715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400" dirty="0" smtClean="0">
                <a:ln w="0"/>
                <a:solidFill>
                  <a:schemeClr val="accent1">
                    <a:lumMod val="25000"/>
                  </a:schemeClr>
                </a:solidFill>
                <a:sym typeface="Arial"/>
              </a:rPr>
              <a:t>Modified recommendations class with an ID to allow edit feature to be implemented for Admins. </a:t>
            </a:r>
            <a:endParaRPr lang="en-US" sz="3400" dirty="0">
              <a:ln w="0"/>
              <a:solidFill>
                <a:schemeClr val="accent1">
                  <a:lumMod val="25000"/>
                </a:schemeClr>
              </a:solidFill>
            </a:endParaRPr>
          </a:p>
          <a:p>
            <a:pPr marL="571500" indent="-5715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400" dirty="0" smtClean="0">
                <a:ln w="0"/>
                <a:solidFill>
                  <a:schemeClr val="accent1">
                    <a:lumMod val="25000"/>
                  </a:schemeClr>
                </a:solidFill>
              </a:rPr>
              <a:t>Updated user instructions and CSS styling to improve the user experience</a:t>
            </a:r>
            <a:endParaRPr lang="en-US" sz="3400" dirty="0">
              <a:ln w="0"/>
              <a:solidFill>
                <a:schemeClr val="accent1">
                  <a:lumMod val="25000"/>
                </a:schemeClr>
              </a:solidFill>
            </a:endParaRPr>
          </a:p>
          <a:p>
            <a:pPr marL="571500" indent="-5715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400" dirty="0" smtClean="0">
                <a:ln w="0"/>
                <a:solidFill>
                  <a:schemeClr val="accent1">
                    <a:lumMod val="25000"/>
                  </a:schemeClr>
                </a:solidFill>
              </a:rPr>
              <a:t>Fully deployed application placed into an Azure and MongoDB Atlas account owned by Product owner</a:t>
            </a:r>
            <a:r>
              <a:rPr lang="en-US" sz="3600" dirty="0" smtClean="0">
                <a:ln w="0"/>
                <a:solidFill>
                  <a:schemeClr val="accent1">
                    <a:lumMod val="25000"/>
                  </a:schemeClr>
                </a:solidFill>
              </a:rPr>
              <a:t>. </a:t>
            </a:r>
            <a:endParaRPr lang="en-US" sz="3600" dirty="0">
              <a:ln w="0"/>
              <a:solidFill>
                <a:schemeClr val="accent1">
                  <a:lumMod val="25000"/>
                </a:schemeClr>
              </a:solidFill>
            </a:endParaRPr>
          </a:p>
        </p:txBody>
      </p:sp>
      <p:sp>
        <p:nvSpPr>
          <p:cNvPr id="15" name="Shape 101"/>
          <p:cNvSpPr txBox="1"/>
          <p:nvPr/>
        </p:nvSpPr>
        <p:spPr>
          <a:xfrm>
            <a:off x="1066801" y="33051584"/>
            <a:ext cx="8143594" cy="8401215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34BCB9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lIns="98650" tIns="49325" rIns="98650" bIns="49325"/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  <a:defRPr/>
            </a:pPr>
            <a:endParaRPr lang="en-US" sz="800" b="1" dirty="0">
              <a:solidFill>
                <a:schemeClr val="accent1">
                  <a:lumMod val="25000"/>
                </a:schemeClr>
              </a:solidFill>
              <a:latin typeface="Arial"/>
              <a:ea typeface="Arial"/>
              <a:cs typeface="Arial"/>
              <a:sym typeface="Arial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  <a:defRPr/>
            </a:pPr>
            <a:r>
              <a:rPr lang="en-US" sz="3600" dirty="0">
                <a:ln w="0"/>
                <a:solidFill>
                  <a:schemeClr val="accent1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/>
                <a:ea typeface="Arial"/>
                <a:cs typeface="Arial"/>
                <a:sym typeface="Arial"/>
              </a:rPr>
              <a:t>Verification</a:t>
            </a:r>
            <a:endParaRPr lang="en-US" sz="3600" b="1" dirty="0">
              <a:solidFill>
                <a:schemeClr val="accent1">
                  <a:lumMod val="25000"/>
                </a:schemeClr>
              </a:solidFill>
              <a:latin typeface="Arial"/>
              <a:ea typeface="Arial"/>
              <a:cs typeface="Arial"/>
              <a:sym typeface="Arial"/>
            </a:endParaRPr>
          </a:p>
          <a:p>
            <a:pPr marL="571500" indent="-571500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3600" dirty="0" smtClean="0">
                <a:ln w="0"/>
                <a:solidFill>
                  <a:schemeClr val="accent1">
                    <a:lumMod val="25000"/>
                  </a:schemeClr>
                </a:solidFill>
              </a:rPr>
              <a:t>Tested with </a:t>
            </a:r>
            <a:r>
              <a:rPr lang="en-US" sz="3600" dirty="0" smtClean="0">
                <a:ln w="0"/>
                <a:solidFill>
                  <a:schemeClr val="accent1">
                    <a:lumMod val="25000"/>
                  </a:schemeClr>
                </a:solidFill>
              </a:rPr>
              <a:t>Postman data </a:t>
            </a:r>
            <a:r>
              <a:rPr lang="en-US" sz="3600" dirty="0">
                <a:ln w="0"/>
                <a:solidFill>
                  <a:schemeClr val="accent1">
                    <a:lumMod val="25000"/>
                  </a:schemeClr>
                </a:solidFill>
              </a:rPr>
              <a:t>sent using the API’s designated endpoints. </a:t>
            </a:r>
          </a:p>
          <a:p>
            <a:pPr marL="571500" indent="-571500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3600" dirty="0">
                <a:ln w="0"/>
                <a:solidFill>
                  <a:schemeClr val="accent1">
                    <a:lumMod val="25000"/>
                  </a:schemeClr>
                </a:solidFill>
              </a:rPr>
              <a:t>Working application was tested on Google </a:t>
            </a:r>
            <a:r>
              <a:rPr lang="en-US" sz="3600" dirty="0" smtClean="0">
                <a:ln w="0"/>
                <a:solidFill>
                  <a:schemeClr val="accent1">
                    <a:lumMod val="25000"/>
                  </a:schemeClr>
                </a:solidFill>
              </a:rPr>
              <a:t>Chrome and Firefox.</a:t>
            </a:r>
            <a:endParaRPr lang="en-US" sz="3600" dirty="0">
              <a:ln w="0"/>
              <a:solidFill>
                <a:schemeClr val="accent1">
                  <a:lumMod val="25000"/>
                </a:schemeClr>
              </a:solidFill>
            </a:endParaRPr>
          </a:p>
          <a:p>
            <a:pPr marL="571500" indent="-571500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3600" dirty="0">
                <a:ln w="0"/>
                <a:solidFill>
                  <a:schemeClr val="accent1">
                    <a:lumMod val="25000"/>
                  </a:schemeClr>
                </a:solidFill>
              </a:rPr>
              <a:t>Regression testing was done to verify current and previous implementations work as expected.</a:t>
            </a:r>
          </a:p>
          <a:p>
            <a:pPr marL="571500" indent="-571500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3600" dirty="0">
                <a:ln w="0"/>
                <a:solidFill>
                  <a:schemeClr val="accent1">
                    <a:lumMod val="25000"/>
                  </a:schemeClr>
                </a:solidFill>
              </a:rPr>
              <a:t>Exploratory testing techniques used to discover and amend unnoticed minor bugs.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defRPr/>
            </a:pPr>
            <a:endParaRPr lang="en-US" sz="3600" dirty="0">
              <a:solidFill>
                <a:schemeClr val="accent1">
                  <a:lumMod val="25000"/>
                </a:schemeClr>
              </a:solidFill>
            </a:endParaRPr>
          </a:p>
          <a:p>
            <a:pPr marL="571500" indent="-571500"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  <a:defRPr/>
            </a:pPr>
            <a:endParaRPr lang="en-US" sz="3600" dirty="0">
              <a:solidFill>
                <a:schemeClr val="accent1">
                  <a:lumMod val="25000"/>
                </a:schemeClr>
              </a:solidFill>
            </a:endParaRPr>
          </a:p>
        </p:txBody>
      </p:sp>
      <p:sp>
        <p:nvSpPr>
          <p:cNvPr id="16" name="Shape 103"/>
          <p:cNvSpPr txBox="1"/>
          <p:nvPr/>
        </p:nvSpPr>
        <p:spPr>
          <a:xfrm>
            <a:off x="23944543" y="33051585"/>
            <a:ext cx="7817002" cy="8401215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34BCB9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lIns="98650" tIns="49325" rIns="98650" bIns="49325"/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  <a:defRPr/>
            </a:pPr>
            <a:r>
              <a:rPr lang="en-US" sz="4100" dirty="0">
                <a:ln w="0"/>
                <a:solidFill>
                  <a:schemeClr val="accent1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/>
                <a:ea typeface="Arial"/>
                <a:cs typeface="Arial"/>
                <a:sym typeface="Arial"/>
              </a:rPr>
              <a:t>Summary</a:t>
            </a:r>
            <a:endParaRPr dirty="0">
              <a:solidFill>
                <a:schemeClr val="accent1">
                  <a:lumMod val="25000"/>
                </a:schemeClr>
              </a:solidFill>
            </a:endParaRPr>
          </a:p>
          <a:p>
            <a:pPr marL="571500" indent="-571500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sz="3300" dirty="0" smtClean="0">
                <a:ln w="0"/>
                <a:solidFill>
                  <a:schemeClr val="accent1">
                    <a:lumMod val="25000"/>
                  </a:schemeClr>
                </a:solidFill>
                <a:sym typeface="Arial"/>
              </a:rPr>
              <a:t>Food Description is no longer hard coded into the database. Admin is able to edit the description at will</a:t>
            </a:r>
            <a:endParaRPr lang="en-US" sz="3300" dirty="0">
              <a:ln w="0"/>
              <a:solidFill>
                <a:schemeClr val="accent1">
                  <a:lumMod val="25000"/>
                </a:schemeClr>
              </a:solidFill>
              <a:sym typeface="Arial"/>
            </a:endParaRPr>
          </a:p>
          <a:p>
            <a:pPr marL="571500" indent="-571500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endParaRPr lang="en-US" sz="3300" dirty="0">
              <a:ln w="0"/>
              <a:solidFill>
                <a:schemeClr val="accent1">
                  <a:lumMod val="25000"/>
                </a:schemeClr>
              </a:solidFill>
            </a:endParaRPr>
          </a:p>
          <a:p>
            <a:pPr marL="571500" indent="-571500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sz="3300" dirty="0" smtClean="0">
                <a:ln w="0"/>
                <a:solidFill>
                  <a:schemeClr val="accent1">
                    <a:lumMod val="25000"/>
                  </a:schemeClr>
                </a:solidFill>
                <a:sym typeface="Arial"/>
              </a:rPr>
              <a:t>Database hosted on MongoDB Atlas with all the requisite front-end attachments</a:t>
            </a:r>
            <a:endParaRPr lang="en-US" sz="3300" dirty="0">
              <a:ln w="0"/>
              <a:solidFill>
                <a:schemeClr val="accent1">
                  <a:lumMod val="25000"/>
                </a:schemeClr>
              </a:solidFill>
              <a:sym typeface="Arial"/>
            </a:endParaRPr>
          </a:p>
          <a:p>
            <a:pPr marL="571500" indent="-571500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endParaRPr lang="en-US" sz="3300" dirty="0">
              <a:ln w="0"/>
              <a:solidFill>
                <a:schemeClr val="accent1">
                  <a:lumMod val="25000"/>
                </a:schemeClr>
              </a:solidFill>
              <a:sym typeface="Arial"/>
            </a:endParaRPr>
          </a:p>
          <a:p>
            <a:pPr marL="571500" indent="-571500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sz="3300" dirty="0" smtClean="0">
                <a:ln w="0"/>
                <a:solidFill>
                  <a:schemeClr val="accent1">
                    <a:lumMod val="25000"/>
                  </a:schemeClr>
                </a:solidFill>
                <a:sym typeface="Arial"/>
              </a:rPr>
              <a:t>Authentication services are hosted on Azure and the URL is available to anyone with access to the internet</a:t>
            </a:r>
          </a:p>
          <a:p>
            <a:pPr marL="571500" indent="-571500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sz="3300" dirty="0" smtClean="0">
                <a:ln w="0"/>
                <a:solidFill>
                  <a:schemeClr val="accent1">
                    <a:lumMod val="25000"/>
                  </a:schemeClr>
                </a:solidFill>
                <a:sym typeface="Arial"/>
              </a:rPr>
              <a:t>IFFQ (</a:t>
            </a:r>
            <a:r>
              <a:rPr lang="en-US" sz="3300" dirty="0" err="1" smtClean="0">
                <a:ln w="0"/>
                <a:solidFill>
                  <a:schemeClr val="accent1">
                    <a:lumMod val="25000"/>
                  </a:schemeClr>
                </a:solidFill>
                <a:sym typeface="Arial"/>
              </a:rPr>
              <a:t>BabyFeed</a:t>
            </a:r>
            <a:r>
              <a:rPr lang="en-US" sz="3300" dirty="0">
                <a:ln w="0"/>
                <a:solidFill>
                  <a:schemeClr val="accent1">
                    <a:lumMod val="25000"/>
                  </a:schemeClr>
                </a:solidFill>
                <a:sym typeface="Arial"/>
              </a:rPr>
              <a:t>)</a:t>
            </a:r>
            <a:r>
              <a:rPr lang="en-US" sz="3300" dirty="0" smtClean="0">
                <a:ln w="0"/>
                <a:solidFill>
                  <a:schemeClr val="accent1">
                    <a:lumMod val="25000"/>
                  </a:schemeClr>
                </a:solidFill>
                <a:sym typeface="Arial"/>
              </a:rPr>
              <a:t>is deployed and functional at: </a:t>
            </a:r>
            <a:r>
              <a:rPr lang="en-US" sz="3300" dirty="0">
                <a:solidFill>
                  <a:schemeClr val="accent1">
                    <a:lumMod val="25000"/>
                  </a:schemeClr>
                </a:solidFill>
                <a:hlinkClick r:id="rId3"/>
              </a:rPr>
              <a:t>https://babyfeedweb.z13.web.core.windows.net/login</a:t>
            </a:r>
            <a:endParaRPr lang="en-US" sz="3300" dirty="0">
              <a:ln w="0"/>
              <a:solidFill>
                <a:schemeClr val="accent1">
                  <a:lumMod val="25000"/>
                </a:schemeClr>
              </a:solidFill>
              <a:sym typeface="Arial"/>
            </a:endParaRPr>
          </a:p>
          <a:p>
            <a:pPr marL="571500" indent="-571500"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  <a:defRPr/>
            </a:pPr>
            <a:endParaRPr sz="3600" b="1" dirty="0">
              <a:solidFill>
                <a:schemeClr val="accent1">
                  <a:lumMod val="25000"/>
                </a:schemeClr>
              </a:solidFill>
              <a:sym typeface="Arial"/>
            </a:endParaRPr>
          </a:p>
        </p:txBody>
      </p:sp>
      <p:sp>
        <p:nvSpPr>
          <p:cNvPr id="17" name="Shape 106"/>
          <p:cNvSpPr txBox="1"/>
          <p:nvPr/>
        </p:nvSpPr>
        <p:spPr>
          <a:xfrm>
            <a:off x="11722102" y="5867400"/>
            <a:ext cx="10405687" cy="7196257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34BCB9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lIns="98650" tIns="49325" rIns="98650" bIns="49325"/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  <a:defRPr/>
            </a:pPr>
            <a:r>
              <a:rPr lang="en-US" sz="3200" dirty="0">
                <a:ln w="0"/>
                <a:solidFill>
                  <a:schemeClr val="accent1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/>
                <a:ea typeface="Arial"/>
                <a:cs typeface="Arial"/>
                <a:sym typeface="Arial"/>
              </a:rPr>
              <a:t>Current System</a:t>
            </a:r>
            <a:endParaRPr sz="3200" dirty="0">
              <a:ln w="0"/>
              <a:solidFill>
                <a:schemeClr val="accent1">
                  <a:lumMod val="2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>
                <a:ln w="0"/>
                <a:solidFill>
                  <a:schemeClr val="accent1">
                    <a:lumMod val="25000"/>
                  </a:schemeClr>
                </a:solidFill>
              </a:rPr>
              <a:t>The current version of the program consisted of </a:t>
            </a:r>
            <a:r>
              <a:rPr lang="en-US" sz="3200" dirty="0" smtClean="0">
                <a:ln w="0"/>
                <a:solidFill>
                  <a:schemeClr val="accent1">
                    <a:lumMod val="25000"/>
                  </a:schemeClr>
                </a:solidFill>
              </a:rPr>
              <a:t>an application with a portal </a:t>
            </a:r>
            <a:r>
              <a:rPr lang="en-US" sz="3200" dirty="0">
                <a:ln w="0"/>
                <a:solidFill>
                  <a:schemeClr val="accent1">
                    <a:lumMod val="25000"/>
                  </a:schemeClr>
                </a:solidFill>
              </a:rPr>
              <a:t>where </a:t>
            </a:r>
            <a:r>
              <a:rPr lang="en-US" sz="3200" dirty="0" smtClean="0">
                <a:ln w="0"/>
                <a:solidFill>
                  <a:schemeClr val="accent1">
                    <a:lumMod val="25000"/>
                  </a:schemeClr>
                </a:solidFill>
              </a:rPr>
              <a:t>administrator, clinician, and parent users are able to log into a local installation and perform respective tasks. Admin </a:t>
            </a:r>
            <a:r>
              <a:rPr lang="en-US" sz="3200" dirty="0">
                <a:ln w="0"/>
                <a:solidFill>
                  <a:schemeClr val="accent1">
                    <a:lumMod val="25000"/>
                  </a:schemeClr>
                </a:solidFill>
              </a:rPr>
              <a:t>is able to add and update food </a:t>
            </a:r>
            <a:r>
              <a:rPr lang="en-US" sz="3200" dirty="0" smtClean="0">
                <a:ln w="0"/>
                <a:solidFill>
                  <a:schemeClr val="accent1">
                    <a:lumMod val="25000"/>
                  </a:schemeClr>
                </a:solidFill>
              </a:rPr>
              <a:t>Items. Recommendations were static and hardcoded.  Questionnaires and resulting data were stored on a local database and could not be accessed or shared remotely.</a:t>
            </a:r>
            <a:endParaRPr lang="en-US" sz="3200" dirty="0">
              <a:ln w="0"/>
              <a:solidFill>
                <a:schemeClr val="accent1">
                  <a:lumMod val="25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ln w="0"/>
              <a:solidFill>
                <a:schemeClr val="accent1">
                  <a:lumMod val="25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 smtClean="0">
                <a:ln w="0"/>
                <a:solidFill>
                  <a:schemeClr val="accent1">
                    <a:lumMod val="25000"/>
                  </a:schemeClr>
                </a:solidFill>
              </a:rPr>
              <a:t>Clinicians require individual local instances of the IFFQ application in order to provide parents with unique questionnaire </a:t>
            </a:r>
            <a:r>
              <a:rPr lang="en-US" sz="3200" dirty="0">
                <a:ln w="0"/>
                <a:solidFill>
                  <a:schemeClr val="accent1">
                    <a:lumMod val="25000"/>
                  </a:schemeClr>
                </a:solidFill>
              </a:rPr>
              <a:t>ID and local access </a:t>
            </a:r>
            <a:r>
              <a:rPr lang="en-US" sz="3200" dirty="0" smtClean="0">
                <a:ln w="0"/>
                <a:solidFill>
                  <a:schemeClr val="accent1">
                    <a:lumMod val="25000"/>
                  </a:schemeClr>
                </a:solidFill>
              </a:rPr>
              <a:t>an interface in which to complete and submit the questionnaires. </a:t>
            </a:r>
            <a:endParaRPr sz="3200" dirty="0">
              <a:solidFill>
                <a:schemeClr val="accent1">
                  <a:lumMod val="25000"/>
                </a:schemeClr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  <a:defRPr/>
            </a:pPr>
            <a:endParaRPr sz="4100" dirty="0">
              <a:solidFill>
                <a:schemeClr val="accent1">
                  <a:lumMod val="25000"/>
                </a:schemeClr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89" name="Shape 107"/>
          <p:cNvSpPr txBox="1">
            <a:spLocks noChangeArrowheads="1"/>
          </p:cNvSpPr>
          <p:nvPr/>
        </p:nvSpPr>
        <p:spPr bwMode="auto">
          <a:xfrm>
            <a:off x="4114800" y="42385640"/>
            <a:ext cx="25736550" cy="1355725"/>
          </a:xfrm>
          <a:prstGeom prst="rect">
            <a:avLst/>
          </a:prstGeom>
          <a:noFill/>
          <a:ln w="63500">
            <a:solidFill>
              <a:srgbClr val="34BCB9"/>
            </a:solidFill>
            <a:miter lim="8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25" tIns="91425" rIns="91425" bIns="91425"/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en-US" altLang="en-US" sz="3000" dirty="0">
                <a:solidFill>
                  <a:schemeClr val="accent1">
                    <a:lumMod val="25000"/>
                  </a:schemeClr>
                </a:solidFill>
              </a:rPr>
              <a:t>The material presented in this poster is based upon the work supported by Dr. Cristina Palacios and Jennifer Bolton. I also thank my team </a:t>
            </a:r>
            <a:r>
              <a:rPr lang="en-US" altLang="en-US" sz="3000" dirty="0" smtClean="0">
                <a:solidFill>
                  <a:schemeClr val="accent1">
                    <a:lumMod val="25000"/>
                  </a:schemeClr>
                </a:solidFill>
              </a:rPr>
              <a:t>members: Miguel Herrera, Darien Cot-Diaz, Francis Ventura, and </a:t>
            </a:r>
            <a:r>
              <a:rPr lang="en-US" altLang="en-US" sz="3000" dirty="0" err="1" smtClean="0">
                <a:solidFill>
                  <a:schemeClr val="accent1">
                    <a:lumMod val="25000"/>
                  </a:schemeClr>
                </a:solidFill>
              </a:rPr>
              <a:t>Teriq</a:t>
            </a:r>
            <a:r>
              <a:rPr lang="en-US" altLang="en-US" sz="3000" dirty="0" smtClean="0">
                <a:solidFill>
                  <a:schemeClr val="accent1">
                    <a:lumMod val="25000"/>
                  </a:schemeClr>
                </a:solidFill>
              </a:rPr>
              <a:t> Douglas,</a:t>
            </a:r>
            <a:endParaRPr lang="en-US" altLang="en-US" dirty="0">
              <a:solidFill>
                <a:schemeClr val="accent1">
                  <a:lumMod val="25000"/>
                </a:schemeClr>
              </a:solidFill>
            </a:endParaRPr>
          </a:p>
          <a:p>
            <a:endParaRPr lang="en-US" altLang="en-US" dirty="0"/>
          </a:p>
        </p:txBody>
      </p:sp>
      <p:sp>
        <p:nvSpPr>
          <p:cNvPr id="25" name="Shape 102">
            <a:extLst>
              <a:ext uri="{FF2B5EF4-FFF2-40B4-BE49-F238E27FC236}"/>
            </a:extLst>
          </p:cNvPr>
          <p:cNvSpPr txBox="1"/>
          <p:nvPr/>
        </p:nvSpPr>
        <p:spPr>
          <a:xfrm>
            <a:off x="1104900" y="13141148"/>
            <a:ext cx="30708599" cy="8939377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25C88A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lIns="98635" tIns="49315" rIns="98635" bIns="49315"/>
          <a:lstStyle/>
          <a:p>
            <a:pPr algn="ctr">
              <a:buClr>
                <a:srgbClr val="336699"/>
              </a:buClr>
              <a:defRPr/>
            </a:pPr>
            <a:r>
              <a:rPr lang="en-US" sz="4300" dirty="0">
                <a:ln w="0"/>
                <a:solidFill>
                  <a:schemeClr val="accent1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Screenshots</a:t>
            </a:r>
          </a:p>
          <a:p>
            <a:pPr algn="ctr">
              <a:buClr>
                <a:srgbClr val="336699"/>
              </a:buClr>
              <a:defRPr/>
            </a:pPr>
            <a:endParaRPr lang="en-US" sz="43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>
              <a:buClr>
                <a:srgbClr val="336699"/>
              </a:buClr>
              <a:defRPr/>
            </a:pPr>
            <a:endParaRPr lang="en-US" sz="43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>
              <a:buClr>
                <a:srgbClr val="336699"/>
              </a:buClr>
              <a:defRPr/>
            </a:pPr>
            <a:endParaRPr lang="en-US" sz="43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>
              <a:buClr>
                <a:srgbClr val="336699"/>
              </a:buClr>
              <a:defRPr/>
            </a:pPr>
            <a:endParaRPr lang="en-US" sz="43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>
              <a:buClr>
                <a:srgbClr val="336699"/>
              </a:buClr>
              <a:defRPr/>
            </a:pPr>
            <a:endParaRPr lang="en-US" sz="43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>
              <a:buClr>
                <a:srgbClr val="336699"/>
              </a:buClr>
              <a:defRPr/>
            </a:pPr>
            <a:endParaRPr lang="en-US" sz="43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>
              <a:buClr>
                <a:srgbClr val="336699"/>
              </a:buClr>
              <a:defRPr/>
            </a:pPr>
            <a:endParaRPr lang="en-US" sz="43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>
              <a:buClr>
                <a:srgbClr val="336699"/>
              </a:buClr>
              <a:defRPr/>
            </a:pPr>
            <a:endParaRPr lang="en-US" sz="43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>
              <a:buClr>
                <a:srgbClr val="336699"/>
              </a:buClr>
              <a:defRPr/>
            </a:pPr>
            <a:endParaRPr lang="en-US" sz="43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>
              <a:buClr>
                <a:srgbClr val="336699"/>
              </a:buClr>
              <a:defRPr/>
            </a:pPr>
            <a:endParaRPr lang="en-US" sz="43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094" name="TextBox 36"/>
          <p:cNvSpPr txBox="1">
            <a:spLocks noChangeArrowheads="1"/>
          </p:cNvSpPr>
          <p:nvPr/>
        </p:nvSpPr>
        <p:spPr bwMode="auto">
          <a:xfrm>
            <a:off x="1452563" y="21068331"/>
            <a:ext cx="301704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3600" dirty="0">
                <a:solidFill>
                  <a:schemeClr val="accent1">
                    <a:lumMod val="25000"/>
                  </a:schemeClr>
                </a:solidFill>
              </a:rPr>
              <a:t>	</a:t>
            </a:r>
            <a:r>
              <a:rPr lang="en-US" altLang="en-US" sz="3600" dirty="0" smtClean="0">
                <a:solidFill>
                  <a:schemeClr val="accent1">
                    <a:lumMod val="25000"/>
                  </a:schemeClr>
                </a:solidFill>
              </a:rPr>
              <a:t>Updated Parent tracking page</a:t>
            </a:r>
            <a:r>
              <a:rPr lang="en-US" altLang="en-US" sz="3600" dirty="0">
                <a:solidFill>
                  <a:schemeClr val="accent1">
                    <a:lumMod val="25000"/>
                  </a:schemeClr>
                </a:solidFill>
              </a:rPr>
              <a:t>				</a:t>
            </a:r>
            <a:r>
              <a:rPr lang="en-US" altLang="en-US" sz="3600" dirty="0" smtClean="0">
                <a:solidFill>
                  <a:schemeClr val="accent1">
                    <a:lumMod val="25000"/>
                  </a:schemeClr>
                </a:solidFill>
              </a:rPr>
              <a:t>     Centralized MongoDB Atlas Deployment</a:t>
            </a:r>
            <a:r>
              <a:rPr lang="en-US" altLang="en-US" sz="3600" dirty="0">
                <a:solidFill>
                  <a:schemeClr val="accent1">
                    <a:lumMod val="25000"/>
                  </a:schemeClr>
                </a:solidFill>
              </a:rPr>
              <a:t>				</a:t>
            </a:r>
            <a:r>
              <a:rPr lang="en-US" altLang="en-US" sz="3600" dirty="0" smtClean="0">
                <a:solidFill>
                  <a:schemeClr val="accent1">
                    <a:lumMod val="25000"/>
                  </a:schemeClr>
                </a:solidFill>
              </a:rPr>
              <a:t>     Admin editable </a:t>
            </a:r>
            <a:r>
              <a:rPr lang="en-US" altLang="en-US" sz="3600" dirty="0">
                <a:solidFill>
                  <a:schemeClr val="accent1">
                    <a:lumMod val="25000"/>
                  </a:schemeClr>
                </a:solidFill>
              </a:rPr>
              <a:t>r</a:t>
            </a:r>
            <a:r>
              <a:rPr lang="en-US" altLang="en-US" sz="3600" dirty="0" smtClean="0">
                <a:solidFill>
                  <a:schemeClr val="accent1">
                    <a:lumMod val="25000"/>
                  </a:schemeClr>
                </a:solidFill>
              </a:rPr>
              <a:t>ecommendations </a:t>
            </a:r>
            <a:endParaRPr lang="en-US" altLang="en-US" sz="3600" dirty="0">
              <a:solidFill>
                <a:schemeClr val="accent1">
                  <a:lumMod val="25000"/>
                </a:schemeClr>
              </a:solidFill>
            </a:endParaRPr>
          </a:p>
        </p:txBody>
      </p:sp>
      <p:sp>
        <p:nvSpPr>
          <p:cNvPr id="3096" name="TextBox 38"/>
          <p:cNvSpPr txBox="1">
            <a:spLocks noChangeArrowheads="1"/>
          </p:cNvSpPr>
          <p:nvPr/>
        </p:nvSpPr>
        <p:spPr bwMode="auto">
          <a:xfrm>
            <a:off x="9836150" y="32295360"/>
            <a:ext cx="138287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3200" dirty="0">
                <a:solidFill>
                  <a:schemeClr val="accent1">
                    <a:lumMod val="25000"/>
                  </a:schemeClr>
                </a:solidFill>
              </a:rPr>
              <a:t>Architectural Design for the IFFQ program	</a:t>
            </a:r>
          </a:p>
        </p:txBody>
      </p:sp>
      <p:sp>
        <p:nvSpPr>
          <p:cNvPr id="3099" name="TextBox 41"/>
          <p:cNvSpPr txBox="1">
            <a:spLocks noChangeArrowheads="1"/>
          </p:cNvSpPr>
          <p:nvPr/>
        </p:nvSpPr>
        <p:spPr bwMode="auto">
          <a:xfrm>
            <a:off x="9623425" y="40385322"/>
            <a:ext cx="138287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3400" dirty="0">
                <a:solidFill>
                  <a:schemeClr val="accent1">
                    <a:lumMod val="25000"/>
                  </a:schemeClr>
                </a:solidFill>
              </a:rPr>
              <a:t>Class and Sequence diagrams for the </a:t>
            </a:r>
            <a:r>
              <a:rPr lang="en-US" altLang="en-US" sz="3400" dirty="0" smtClean="0">
                <a:solidFill>
                  <a:schemeClr val="accent1">
                    <a:lumMod val="25000"/>
                  </a:schemeClr>
                </a:solidFill>
              </a:rPr>
              <a:t>description object</a:t>
            </a:r>
            <a:r>
              <a:rPr lang="en-US" altLang="en-US" sz="3600" dirty="0">
                <a:solidFill>
                  <a:schemeClr val="accent1">
                    <a:lumMod val="25000"/>
                  </a:schemeClr>
                </a:solidFill>
              </a:rPr>
              <a:t>	</a:t>
            </a:r>
          </a:p>
        </p:txBody>
      </p:sp>
      <p:pic>
        <p:nvPicPr>
          <p:cNvPr id="3100" name="Picture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73990" y="2528211"/>
            <a:ext cx="4117696" cy="929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02" name="Picture 4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68348" y="1493255"/>
            <a:ext cx="3323338" cy="1571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03" name="Picture 4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49342" y="21866"/>
            <a:ext cx="3742344" cy="1481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Google Shape;108;p13" descr="File:Maven logo.svg - Wikimedia Commons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8768348" y="1206760"/>
            <a:ext cx="3323338" cy="660325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TextBox 3">
            <a:extLst>
              <a:ext uri="{FF2B5EF4-FFF2-40B4-BE49-F238E27FC236}">
                <a16:creationId xmlns:a16="http://schemas.microsoft.com/office/drawing/2014/main" xmlns="" id="{2C25D277-BDC4-4189-B4EE-6B405CA900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61138" y="0"/>
            <a:ext cx="19346862" cy="2278063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en-US" altLang="en-US" sz="7000" b="1" dirty="0">
                <a:solidFill>
                  <a:srgbClr val="B6862C"/>
                </a:solidFill>
              </a:rPr>
              <a:t>School of Computing &amp; Information Sciences</a:t>
            </a:r>
          </a:p>
          <a:p>
            <a:pPr algn="ctr" eaLnBrk="1" hangingPunct="1">
              <a:defRPr/>
            </a:pPr>
            <a:r>
              <a:rPr lang="en-US" altLang="en-US" sz="7200" i="1" dirty="0">
                <a:solidFill>
                  <a:srgbClr val="B6862C"/>
                </a:solidFill>
              </a:rPr>
              <a:t>Spring 2020 Senior </a:t>
            </a:r>
            <a:r>
              <a:rPr lang="en-US" altLang="en-US" sz="7200" i="1" dirty="0" smtClean="0">
                <a:solidFill>
                  <a:srgbClr val="B6862C"/>
                </a:solidFill>
              </a:rPr>
              <a:t>Project</a:t>
            </a:r>
            <a:endParaRPr lang="en-US" altLang="en-US" sz="7200" i="1" dirty="0">
              <a:solidFill>
                <a:srgbClr val="B6862C"/>
              </a:solidFill>
            </a:endParaRPr>
          </a:p>
        </p:txBody>
      </p:sp>
      <p:pic>
        <p:nvPicPr>
          <p:cNvPr id="36" name="Picture 11">
            <a:extLst>
              <a:ext uri="{FF2B5EF4-FFF2-40B4-BE49-F238E27FC236}">
                <a16:creationId xmlns:a16="http://schemas.microsoft.com/office/drawing/2014/main" xmlns="" id="{AF7C70B5-B2FD-E64D-B871-75823FAF4F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413" y="273251"/>
            <a:ext cx="4514850" cy="466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Text Box 12">
            <a:extLst>
              <a:ext uri="{FF2B5EF4-FFF2-40B4-BE49-F238E27FC236}">
                <a16:creationId xmlns:a16="http://schemas.microsoft.com/office/drawing/2014/main" xmlns="" id="{492FAD02-6EFB-CC4F-A3A3-8C1170BE4A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1883" y="2363788"/>
            <a:ext cx="19346862" cy="247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55" tIns="49327" rIns="98655" bIns="49327">
            <a:spAutoFit/>
          </a:bodyPr>
          <a:lstStyle>
            <a:lvl1pPr defTabSz="985838">
              <a:spcBef>
                <a:spcPct val="20000"/>
              </a:spcBef>
              <a:buChar char="•"/>
              <a:defRPr sz="1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1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800" b="1" dirty="0">
                <a:solidFill>
                  <a:schemeClr val="accent1">
                    <a:lumMod val="25000"/>
                  </a:schemeClr>
                </a:solidFill>
              </a:rPr>
              <a:t>Infant Food Frequency </a:t>
            </a:r>
            <a:r>
              <a:rPr lang="en-US" altLang="en-US" sz="4800" b="1" dirty="0" smtClean="0">
                <a:solidFill>
                  <a:schemeClr val="accent1">
                    <a:lumMod val="25000"/>
                  </a:schemeClr>
                </a:solidFill>
              </a:rPr>
              <a:t>Questionnaire(IFFQ) </a:t>
            </a:r>
            <a:r>
              <a:rPr lang="en-US" altLang="en-US" sz="4800" b="1" dirty="0">
                <a:solidFill>
                  <a:schemeClr val="accent1">
                    <a:lumMod val="25000"/>
                  </a:schemeClr>
                </a:solidFill>
              </a:rPr>
              <a:t>v4.0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chemeClr val="accent1">
                    <a:lumMod val="25000"/>
                  </a:schemeClr>
                </a:solidFill>
              </a:rPr>
              <a:t>Student: </a:t>
            </a:r>
            <a:r>
              <a:rPr lang="en-US" altLang="en-US" sz="3500" dirty="0" smtClean="0">
                <a:solidFill>
                  <a:schemeClr val="accent1">
                    <a:lumMod val="25000"/>
                  </a:schemeClr>
                </a:solidFill>
              </a:rPr>
              <a:t>Gregory Joseph</a:t>
            </a:r>
            <a:endParaRPr lang="en-US" altLang="en-US" sz="3500" dirty="0">
              <a:solidFill>
                <a:schemeClr val="accent1">
                  <a:lumMod val="25000"/>
                </a:schemeClr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solidFill>
                  <a:schemeClr val="accent1">
                    <a:lumMod val="25000"/>
                  </a:schemeClr>
                </a:solidFill>
              </a:rPr>
              <a:t>Product Owner</a:t>
            </a:r>
            <a:r>
              <a:rPr lang="en-US" altLang="en-US" sz="3600" b="1" dirty="0">
                <a:solidFill>
                  <a:schemeClr val="accent1">
                    <a:lumMod val="25000"/>
                  </a:schemeClr>
                </a:solidFill>
                <a:cs typeface="Arial" panose="020B0604020202020204" pitchFamily="34" charset="0"/>
                <a:sym typeface="Arial" panose="020B0604020202020204" pitchFamily="34" charset="0"/>
              </a:rPr>
              <a:t>:</a:t>
            </a:r>
            <a:r>
              <a:rPr lang="en-US" altLang="en-US" sz="3600" b="1" i="1" dirty="0">
                <a:solidFill>
                  <a:schemeClr val="accent1">
                    <a:lumMod val="25000"/>
                  </a:schemeClr>
                </a:solidFill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en-US" altLang="en-US" sz="3600" dirty="0">
                <a:solidFill>
                  <a:schemeClr val="accent1">
                    <a:lumMod val="25000"/>
                  </a:schemeClr>
                </a:solidFill>
                <a:cs typeface="Arial" panose="020B0604020202020204" pitchFamily="34" charset="0"/>
              </a:rPr>
              <a:t>Dr. Cristina Palacios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chemeClr val="accent1">
                    <a:lumMod val="25000"/>
                  </a:schemeClr>
                </a:solidFill>
                <a:cs typeface="Arial" panose="020B0604020202020204" pitchFamily="34" charset="0"/>
              </a:rPr>
              <a:t>Instructor:</a:t>
            </a:r>
            <a:r>
              <a:rPr lang="en-US" altLang="en-US" sz="3500" b="1" i="1" dirty="0">
                <a:solidFill>
                  <a:schemeClr val="accent1">
                    <a:lumMod val="2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en-US" sz="3500" i="1" dirty="0">
                <a:solidFill>
                  <a:schemeClr val="accent1">
                    <a:lumMod val="25000"/>
                  </a:schemeClr>
                </a:solidFill>
                <a:cs typeface="Arial" panose="020B0604020202020204" pitchFamily="34" charset="0"/>
              </a:rPr>
              <a:t>Dr. </a:t>
            </a:r>
            <a:r>
              <a:rPr lang="en-US" altLang="en-US" sz="3500" i="1" dirty="0" err="1">
                <a:solidFill>
                  <a:schemeClr val="accent1">
                    <a:lumMod val="25000"/>
                  </a:schemeClr>
                </a:solidFill>
                <a:cs typeface="Arial" panose="020B0604020202020204" pitchFamily="34" charset="0"/>
              </a:rPr>
              <a:t>Masoud</a:t>
            </a:r>
            <a:r>
              <a:rPr lang="en-US" altLang="en-US" sz="3500" i="1" dirty="0">
                <a:solidFill>
                  <a:schemeClr val="accent1">
                    <a:lumMod val="2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en-US" sz="3500" i="1" dirty="0" err="1">
                <a:solidFill>
                  <a:schemeClr val="accent1">
                    <a:lumMod val="25000"/>
                  </a:schemeClr>
                </a:solidFill>
                <a:cs typeface="Arial" panose="020B0604020202020204" pitchFamily="34" charset="0"/>
              </a:rPr>
              <a:t>Sadjadi</a:t>
            </a:r>
            <a:endParaRPr lang="en-US" altLang="en-US" sz="3500" dirty="0">
              <a:solidFill>
                <a:schemeClr val="accent1">
                  <a:lumMod val="25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39" name="Graphic 6">
            <a:extLst>
              <a:ext uri="{FF2B5EF4-FFF2-40B4-BE49-F238E27FC236}">
                <a16:creationId xmlns:a16="http://schemas.microsoft.com/office/drawing/2014/main" xmlns="" id="{5A762A81-545A-4D26-917C-D8FE54206C0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29191323" y="3553186"/>
            <a:ext cx="2900363" cy="744273"/>
          </a:xfrm>
          <a:prstGeom prst="rect">
            <a:avLst/>
          </a:prstGeom>
        </p:spPr>
      </p:pic>
      <p:pic>
        <p:nvPicPr>
          <p:cNvPr id="41" name="Graphic 8">
            <a:extLst>
              <a:ext uri="{FF2B5EF4-FFF2-40B4-BE49-F238E27FC236}">
                <a16:creationId xmlns:a16="http://schemas.microsoft.com/office/drawing/2014/main" xmlns="" id="{76C35632-B24C-4A0A-B34F-C3AE2700170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29565600" y="4410492"/>
            <a:ext cx="2362200" cy="68001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8673" y="22847860"/>
            <a:ext cx="12453727" cy="95669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2120862" y="13223014"/>
            <a:ext cx="9640684" cy="7845317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202893" y="13223015"/>
            <a:ext cx="9725025" cy="784531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1474451" y="13856933"/>
            <a:ext cx="10368222" cy="7211397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28864" y="34209663"/>
            <a:ext cx="8423273" cy="5984249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3425" y="34209663"/>
            <a:ext cx="4946650" cy="5832991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2846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8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2846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8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CCB4381D0D49049A3E375464706030D" ma:contentTypeVersion="8" ma:contentTypeDescription="Create a new document." ma:contentTypeScope="" ma:versionID="11a04596b0645e1deba19de6bc5dd385">
  <xsd:schema xmlns:xsd="http://www.w3.org/2001/XMLSchema" xmlns:xs="http://www.w3.org/2001/XMLSchema" xmlns:p="http://schemas.microsoft.com/office/2006/metadata/properties" xmlns:ns2="5d610656-f6da-46b1-9092-422d3feedac8" targetNamespace="http://schemas.microsoft.com/office/2006/metadata/properties" ma:root="true" ma:fieldsID="c464f8dca0cbd055e054c52bbd1ef681" ns2:_="">
    <xsd:import namespace="5d610656-f6da-46b1-9092-422d3feedac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610656-f6da-46b1-9092-422d3feedac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3C89511-9331-4FCC-BA69-C7C56AA9BC93}">
  <ds:schemaRefs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purl.org/dc/terms/"/>
    <ds:schemaRef ds:uri="http://schemas.microsoft.com/office/2006/documentManagement/types"/>
    <ds:schemaRef ds:uri="5d610656-f6da-46b1-9092-422d3feedac8"/>
    <ds:schemaRef ds:uri="http://purl.org/dc/elements/1.1/"/>
    <ds:schemaRef ds:uri="http://purl.org/dc/dcmitype/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EA21ED6A-BA3E-40FE-A0A1-AEEB4E8AE47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d610656-f6da-46b1-9092-422d3feedac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13123</TotalTime>
  <Words>619</Words>
  <Application>Microsoft Office PowerPoint</Application>
  <PresentationFormat>Custom</PresentationFormat>
  <Paragraphs>75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ＭＳ Ｐゴシック</vt:lpstr>
      <vt:lpstr>Arial</vt:lpstr>
      <vt:lpstr>Calibri</vt:lpstr>
      <vt:lpstr>Times New Roman</vt:lpstr>
      <vt:lpstr>Diseño predeterminado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Me</dc:creator>
  <cp:lastModifiedBy>gregory joseph</cp:lastModifiedBy>
  <cp:revision>88</cp:revision>
  <dcterms:created xsi:type="dcterms:W3CDTF">2012-11-19T15:27:41Z</dcterms:created>
  <dcterms:modified xsi:type="dcterms:W3CDTF">2020-08-02T18:54:27Z</dcterms:modified>
</cp:coreProperties>
</file>