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2"/>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2"/>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81" name="Google Shape;81;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3"/>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3"/>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4"/>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4"/>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5"/>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5"/>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5"/>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35" name="Google Shape;35;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6"/>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6"/>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41" name="Google Shape;41;p6"/>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42" name="Google Shape;42;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8"/>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3" name="Google Shape;53;p8"/>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4" name="Google Shape;54;p8"/>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5" name="Google Shape;55;p8"/>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6" name="Google Shape;56;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9"/>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2" name="Google Shape;62;p9"/>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3" name="Google Shape;63;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0"/>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0"/>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69" name="Google Shape;69;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1"/>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8.png"/><Relationship Id="rId11" Type="http://schemas.openxmlformats.org/officeDocument/2006/relationships/image" Target="../media/image15.png"/><Relationship Id="rId22" Type="http://schemas.openxmlformats.org/officeDocument/2006/relationships/image" Target="../media/image21.jpg"/><Relationship Id="rId10" Type="http://schemas.openxmlformats.org/officeDocument/2006/relationships/image" Target="../media/image14.png"/><Relationship Id="rId21" Type="http://schemas.openxmlformats.org/officeDocument/2006/relationships/image" Target="../media/image22.jpg"/><Relationship Id="rId13" Type="http://schemas.openxmlformats.org/officeDocument/2006/relationships/image" Target="../media/image4.png"/><Relationship Id="rId24" Type="http://schemas.openxmlformats.org/officeDocument/2006/relationships/image" Target="../media/image17.jpg"/><Relationship Id="rId12" Type="http://schemas.openxmlformats.org/officeDocument/2006/relationships/image" Target="../media/image7.png"/><Relationship Id="rId23" Type="http://schemas.openxmlformats.org/officeDocument/2006/relationships/image" Target="../media/image20.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0.png"/><Relationship Id="rId9" Type="http://schemas.openxmlformats.org/officeDocument/2006/relationships/image" Target="../media/image12.png"/><Relationship Id="rId15" Type="http://schemas.openxmlformats.org/officeDocument/2006/relationships/image" Target="../media/image5.png"/><Relationship Id="rId14" Type="http://schemas.openxmlformats.org/officeDocument/2006/relationships/image" Target="../media/image9.png"/><Relationship Id="rId17" Type="http://schemas.openxmlformats.org/officeDocument/2006/relationships/image" Target="../media/image1.png"/><Relationship Id="rId16" Type="http://schemas.openxmlformats.org/officeDocument/2006/relationships/image" Target="../media/image6.jpg"/><Relationship Id="rId5" Type="http://schemas.openxmlformats.org/officeDocument/2006/relationships/image" Target="../media/image2.png"/><Relationship Id="rId19" Type="http://schemas.openxmlformats.org/officeDocument/2006/relationships/image" Target="../media/image19.png"/><Relationship Id="rId6" Type="http://schemas.openxmlformats.org/officeDocument/2006/relationships/image" Target="../media/image16.png"/><Relationship Id="rId18" Type="http://schemas.openxmlformats.org/officeDocument/2006/relationships/image" Target="../media/image13.png"/><Relationship Id="rId7" Type="http://schemas.openxmlformats.org/officeDocument/2006/relationships/image" Target="../media/image11.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3"/>
          <p:cNvSpPr txBox="1"/>
          <p:nvPr/>
        </p:nvSpPr>
        <p:spPr>
          <a:xfrm>
            <a:off x="914400" y="5431699"/>
            <a:ext cx="31089601" cy="320421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0" name="Google Shape;90;p13"/>
          <p:cNvSpPr txBox="1"/>
          <p:nvPr/>
        </p:nvSpPr>
        <p:spPr>
          <a:xfrm>
            <a:off x="914400" y="41384525"/>
            <a:ext cx="31089601" cy="2049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1" name="Google Shape;91;p13"/>
          <p:cNvSpPr txBox="1"/>
          <p:nvPr/>
        </p:nvSpPr>
        <p:spPr>
          <a:xfrm>
            <a:off x="6561137" y="2738437"/>
            <a:ext cx="19346862" cy="2452687"/>
          </a:xfrm>
          <a:prstGeom prst="rect">
            <a:avLst/>
          </a:prstGeom>
          <a:no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BOLO v15.0</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Roland Aroche</a:t>
            </a:r>
            <a:endParaRPr b="0" i="0" sz="35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Product Owner: Jason Cohen &amp; Frank Alvarado</a:t>
            </a:r>
            <a:r>
              <a:rPr b="1" i="1" lang="en-US" sz="3500" u="none" cap="none" strike="noStrike">
                <a:solidFill>
                  <a:srgbClr val="081E3F"/>
                </a:solidFill>
                <a:latin typeface="Arial"/>
                <a:ea typeface="Arial"/>
                <a:cs typeface="Arial"/>
                <a:sym typeface="Arial"/>
              </a:rPr>
              <a:t> </a:t>
            </a:r>
            <a:r>
              <a:rPr b="0" i="0" lang="en-US" sz="3500" u="none" cap="none" strike="noStrike">
                <a:solidFill>
                  <a:srgbClr val="161645"/>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 Dr. Masoud Sadjadi, Florida International University</a:t>
            </a:r>
            <a:endParaRPr b="1" i="0" sz="1400" u="none" cap="none" strike="noStrike">
              <a:solidFill>
                <a:srgbClr val="000000"/>
              </a:solidFill>
              <a:latin typeface="Arial"/>
              <a:ea typeface="Arial"/>
              <a:cs typeface="Arial"/>
              <a:sym typeface="Arial"/>
            </a:endParaRPr>
          </a:p>
        </p:txBody>
      </p:sp>
      <p:sp>
        <p:nvSpPr>
          <p:cNvPr id="92" name="Google Shape;92;p13"/>
          <p:cNvSpPr txBox="1"/>
          <p:nvPr/>
        </p:nvSpPr>
        <p:spPr>
          <a:xfrm>
            <a:off x="1219200" y="41605200"/>
            <a:ext cx="30632401" cy="1784400"/>
          </a:xfrm>
          <a:prstGeom prst="rect">
            <a:avLst/>
          </a:prstGeom>
          <a:noFill/>
          <a:ln>
            <a:noFill/>
          </a:ln>
        </p:spPr>
        <p:txBody>
          <a:bodyPr anchorCtr="0" anchor="t" bIns="49325" lIns="98650" spcFirstLastPara="1" rIns="98650" wrap="square" tIns="49325">
            <a:no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I thank Massoud Sadjadi for the guidance he has provided, I thank Jason Cohen &amp; Frank Alvarado from the Pinecrest Police Department for allowing me to work on their vision, and a special thanks to my senior team Janeth Arriola, Ekaterina Banks, and Anthony Benitez, as well as the capstone team, Ismael Peña, Zachary Garcia, Adriano Herrera, and Akeem Lake for their equally dedicated work towards this project.</a:t>
            </a:r>
            <a:endParaRPr b="0" i="0" sz="1400" u="none" cap="none" strike="noStrike">
              <a:solidFill>
                <a:srgbClr val="000000"/>
              </a:solidFill>
              <a:latin typeface="Arial"/>
              <a:ea typeface="Arial"/>
              <a:cs typeface="Arial"/>
              <a:sym typeface="Arial"/>
            </a:endParaRPr>
          </a:p>
        </p:txBody>
      </p:sp>
      <p:sp>
        <p:nvSpPr>
          <p:cNvPr id="93" name="Google Shape;93;p13"/>
          <p:cNvSpPr txBox="1"/>
          <p:nvPr/>
        </p:nvSpPr>
        <p:spPr>
          <a:xfrm>
            <a:off x="1219200" y="5792787"/>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Problem</a:t>
            </a:r>
            <a:endParaRPr b="0" i="0" sz="1400" u="none" cap="none" strike="noStrike">
              <a:solidFill>
                <a:srgbClr val="FFFFFF"/>
              </a:solidFill>
              <a:latin typeface="Arial"/>
              <a:ea typeface="Arial"/>
              <a:cs typeface="Arial"/>
              <a:sym typeface="Arial"/>
            </a:endParaRPr>
          </a:p>
        </p:txBody>
      </p:sp>
      <p:sp>
        <p:nvSpPr>
          <p:cNvPr id="94" name="Google Shape;94;p13"/>
          <p:cNvSpPr txBox="1"/>
          <p:nvPr/>
        </p:nvSpPr>
        <p:spPr>
          <a:xfrm>
            <a:off x="1230312" y="40875000"/>
            <a:ext cx="4980000" cy="7302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Acknowledgement</a:t>
            </a:r>
            <a:endParaRPr b="0" i="0" sz="1400" u="none" cap="none" strike="noStrike">
              <a:solidFill>
                <a:srgbClr val="FFFFFF"/>
              </a:solidFill>
              <a:latin typeface="Arial"/>
              <a:ea typeface="Arial"/>
              <a:cs typeface="Arial"/>
              <a:sym typeface="Arial"/>
            </a:endParaRPr>
          </a:p>
        </p:txBody>
      </p:sp>
      <p:sp>
        <p:nvSpPr>
          <p:cNvPr id="95" name="Google Shape;95;p13"/>
          <p:cNvSpPr txBox="1"/>
          <p:nvPr/>
        </p:nvSpPr>
        <p:spPr>
          <a:xfrm>
            <a:off x="1219200" y="13740825"/>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Current System</a:t>
            </a:r>
            <a:endParaRPr b="0" i="0" sz="1400" u="none" cap="none" strike="noStrike">
              <a:solidFill>
                <a:srgbClr val="FFFFFF"/>
              </a:solidFill>
              <a:latin typeface="Arial"/>
              <a:ea typeface="Arial"/>
              <a:cs typeface="Arial"/>
              <a:sym typeface="Arial"/>
            </a:endParaRPr>
          </a:p>
        </p:txBody>
      </p:sp>
      <p:sp>
        <p:nvSpPr>
          <p:cNvPr id="96" name="Google Shape;96;p13"/>
          <p:cNvSpPr txBox="1"/>
          <p:nvPr/>
        </p:nvSpPr>
        <p:spPr>
          <a:xfrm>
            <a:off x="1219200" y="20124138"/>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Requirements</a:t>
            </a:r>
            <a:endParaRPr b="0" i="0" sz="1400" u="none" cap="none" strike="noStrike">
              <a:solidFill>
                <a:srgbClr val="FFFFFF"/>
              </a:solidFill>
              <a:latin typeface="Arial"/>
              <a:ea typeface="Arial"/>
              <a:cs typeface="Arial"/>
              <a:sym typeface="Arial"/>
            </a:endParaRPr>
          </a:p>
        </p:txBody>
      </p:sp>
      <p:sp>
        <p:nvSpPr>
          <p:cNvPr id="97" name="Google Shape;97;p13"/>
          <p:cNvSpPr txBox="1"/>
          <p:nvPr/>
        </p:nvSpPr>
        <p:spPr>
          <a:xfrm>
            <a:off x="13012738" y="5651500"/>
            <a:ext cx="109728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System Design &amp; Implementation</a:t>
            </a:r>
            <a:endParaRPr b="0" i="0" sz="1400" u="none" cap="none" strike="noStrike">
              <a:solidFill>
                <a:srgbClr val="FFFFFF"/>
              </a:solidFill>
              <a:latin typeface="Arial"/>
              <a:ea typeface="Arial"/>
              <a:cs typeface="Arial"/>
              <a:sym typeface="Arial"/>
            </a:endParaRPr>
          </a:p>
        </p:txBody>
      </p:sp>
      <p:sp>
        <p:nvSpPr>
          <p:cNvPr id="98" name="Google Shape;98;p13"/>
          <p:cNvSpPr txBox="1"/>
          <p:nvPr/>
        </p:nvSpPr>
        <p:spPr>
          <a:xfrm>
            <a:off x="13012749" y="21099400"/>
            <a:ext cx="835911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None/>
            </a:pPr>
            <a:r>
              <a:rPr b="1" i="0" lang="en-US" sz="4100" u="none" cap="none" strike="noStrike">
                <a:solidFill>
                  <a:srgbClr val="FFFFFF"/>
                </a:solidFill>
                <a:latin typeface="Arial"/>
                <a:ea typeface="Arial"/>
                <a:cs typeface="Arial"/>
                <a:sym typeface="Arial"/>
              </a:rPr>
              <a:t>FOUR TIER ARCHITECTURE</a:t>
            </a:r>
            <a:endParaRPr b="0" i="0" sz="1400" u="none" cap="none" strike="noStrike">
              <a:solidFill>
                <a:srgbClr val="FFFFFF"/>
              </a:solidFill>
              <a:latin typeface="Arial"/>
              <a:ea typeface="Arial"/>
              <a:cs typeface="Arial"/>
              <a:sym typeface="Arial"/>
            </a:endParaRPr>
          </a:p>
        </p:txBody>
      </p:sp>
      <p:sp>
        <p:nvSpPr>
          <p:cNvPr id="99" name="Google Shape;99;p13"/>
          <p:cNvSpPr txBox="1"/>
          <p:nvPr/>
        </p:nvSpPr>
        <p:spPr>
          <a:xfrm>
            <a:off x="1219200" y="31207700"/>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Verification</a:t>
            </a:r>
            <a:endParaRPr b="0" i="0" sz="1400" u="none" cap="none" strike="noStrike">
              <a:solidFill>
                <a:srgbClr val="FFFFFF"/>
              </a:solidFill>
              <a:latin typeface="Arial"/>
              <a:ea typeface="Arial"/>
              <a:cs typeface="Arial"/>
              <a:sym typeface="Arial"/>
            </a:endParaRPr>
          </a:p>
        </p:txBody>
      </p:sp>
      <p:sp>
        <p:nvSpPr>
          <p:cNvPr id="100" name="Google Shape;100;p13"/>
          <p:cNvSpPr txBox="1"/>
          <p:nvPr/>
        </p:nvSpPr>
        <p:spPr>
          <a:xfrm>
            <a:off x="13012750" y="29955963"/>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Screenshots</a:t>
            </a:r>
            <a:endParaRPr b="0" i="0" sz="1400" u="none" cap="none" strike="noStrike">
              <a:solidFill>
                <a:srgbClr val="FFFFFF"/>
              </a:solidFill>
              <a:latin typeface="Arial"/>
              <a:ea typeface="Arial"/>
              <a:cs typeface="Arial"/>
              <a:sym typeface="Arial"/>
            </a:endParaRPr>
          </a:p>
        </p:txBody>
      </p:sp>
      <p:sp>
        <p:nvSpPr>
          <p:cNvPr id="101" name="Google Shape;101;p13"/>
          <p:cNvSpPr txBox="1"/>
          <p:nvPr/>
        </p:nvSpPr>
        <p:spPr>
          <a:xfrm>
            <a:off x="13378530" y="13804894"/>
            <a:ext cx="548640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FFFFFF"/>
                </a:solidFill>
                <a:latin typeface="Arial"/>
                <a:ea typeface="Arial"/>
                <a:cs typeface="Arial"/>
                <a:sym typeface="Arial"/>
              </a:rPr>
              <a:t>Summary</a:t>
            </a:r>
            <a:endParaRPr b="0" i="0" sz="1400" u="none" cap="none" strike="noStrike">
              <a:solidFill>
                <a:srgbClr val="FFFFFF"/>
              </a:solidFill>
              <a:latin typeface="Arial"/>
              <a:ea typeface="Arial"/>
              <a:cs typeface="Arial"/>
              <a:sym typeface="Arial"/>
            </a:endParaRPr>
          </a:p>
        </p:txBody>
      </p:sp>
      <p:sp>
        <p:nvSpPr>
          <p:cNvPr id="102" name="Google Shape;102;p13"/>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7200"/>
              <a:buFont typeface="Arial"/>
              <a:buNone/>
            </a:pPr>
            <a:r>
              <a:rPr b="0" i="1" lang="en-US" sz="7200" u="none" cap="none" strike="noStrike">
                <a:solidFill>
                  <a:srgbClr val="B6862C"/>
                </a:solidFill>
                <a:latin typeface="Arial"/>
                <a:ea typeface="Arial"/>
                <a:cs typeface="Arial"/>
                <a:sym typeface="Arial"/>
              </a:rPr>
              <a:t>Summer 2020 Senior Design Project</a:t>
            </a:r>
            <a:endParaRPr b="0" i="0" sz="1400" u="none" cap="none" strike="noStrike">
              <a:solidFill>
                <a:srgbClr val="000000"/>
              </a:solidFill>
              <a:latin typeface="Arial"/>
              <a:ea typeface="Arial"/>
              <a:cs typeface="Arial"/>
              <a:sym typeface="Arial"/>
            </a:endParaRPr>
          </a:p>
        </p:txBody>
      </p:sp>
      <p:pic>
        <p:nvPicPr>
          <p:cNvPr id="103" name="Google Shape;103;p13"/>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pic>
        <p:nvPicPr>
          <p:cNvPr id="104" name="Google Shape;104;p13"/>
          <p:cNvPicPr preferRelativeResize="0"/>
          <p:nvPr/>
        </p:nvPicPr>
        <p:blipFill rotWithShape="1">
          <a:blip r:embed="rId4">
            <a:alphaModFix/>
          </a:blip>
          <a:srcRect b="0" l="0" r="0" t="0"/>
          <a:stretch/>
        </p:blipFill>
        <p:spPr>
          <a:xfrm>
            <a:off x="27287538" y="-4762"/>
            <a:ext cx="4094162" cy="5254625"/>
          </a:xfrm>
          <a:prstGeom prst="rect">
            <a:avLst/>
          </a:prstGeom>
          <a:noFill/>
          <a:ln>
            <a:noFill/>
          </a:ln>
        </p:spPr>
      </p:pic>
      <p:sp>
        <p:nvSpPr>
          <p:cNvPr id="105" name="Google Shape;105;p13"/>
          <p:cNvSpPr txBox="1"/>
          <p:nvPr/>
        </p:nvSpPr>
        <p:spPr>
          <a:xfrm>
            <a:off x="914400" y="38347050"/>
            <a:ext cx="31089601" cy="2049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106" name="Google Shape;106;p13"/>
          <p:cNvSpPr txBox="1"/>
          <p:nvPr/>
        </p:nvSpPr>
        <p:spPr>
          <a:xfrm>
            <a:off x="1230312" y="37921350"/>
            <a:ext cx="4980000" cy="730200"/>
          </a:xfrm>
          <a:prstGeom prst="rect">
            <a:avLst/>
          </a:prstGeom>
          <a:solidFill>
            <a:srgbClr val="000000"/>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FFFFFF"/>
              </a:buClr>
              <a:buSzPts val="4100"/>
              <a:buFont typeface="Arial"/>
              <a:buNone/>
            </a:pPr>
            <a:r>
              <a:rPr b="1" i="0" lang="en-US" sz="4100" u="none" cap="none" strike="noStrike">
                <a:solidFill>
                  <a:srgbClr val="FFFFFF"/>
                </a:solidFill>
                <a:latin typeface="Arial"/>
                <a:ea typeface="Arial"/>
                <a:cs typeface="Arial"/>
                <a:sym typeface="Arial"/>
              </a:rPr>
              <a:t>Built With</a:t>
            </a:r>
            <a:endParaRPr b="0" i="0" sz="1400" u="none" cap="none" strike="noStrike">
              <a:solidFill>
                <a:srgbClr val="000000"/>
              </a:solidFill>
              <a:latin typeface="Arial"/>
              <a:ea typeface="Arial"/>
              <a:cs typeface="Arial"/>
              <a:sym typeface="Arial"/>
            </a:endParaRPr>
          </a:p>
        </p:txBody>
      </p:sp>
      <p:pic>
        <p:nvPicPr>
          <p:cNvPr id="107" name="Google Shape;107;p13"/>
          <p:cNvPicPr preferRelativeResize="0"/>
          <p:nvPr/>
        </p:nvPicPr>
        <p:blipFill rotWithShape="1">
          <a:blip r:embed="rId5">
            <a:alphaModFix/>
          </a:blip>
          <a:srcRect b="0" l="0" r="0" t="0"/>
          <a:stretch/>
        </p:blipFill>
        <p:spPr>
          <a:xfrm>
            <a:off x="6166650" y="38465388"/>
            <a:ext cx="1754187" cy="1831975"/>
          </a:xfrm>
          <a:prstGeom prst="rect">
            <a:avLst/>
          </a:prstGeom>
          <a:noFill/>
          <a:ln>
            <a:noFill/>
          </a:ln>
        </p:spPr>
      </p:pic>
      <p:pic>
        <p:nvPicPr>
          <p:cNvPr id="108" name="Google Shape;108;p13"/>
          <p:cNvPicPr preferRelativeResize="0"/>
          <p:nvPr/>
        </p:nvPicPr>
        <p:blipFill rotWithShape="1">
          <a:blip r:embed="rId6">
            <a:alphaModFix/>
          </a:blip>
          <a:srcRect b="0" l="0" r="0" t="0"/>
          <a:stretch/>
        </p:blipFill>
        <p:spPr>
          <a:xfrm>
            <a:off x="1739112" y="38701925"/>
            <a:ext cx="3860800" cy="1393825"/>
          </a:xfrm>
          <a:prstGeom prst="rect">
            <a:avLst/>
          </a:prstGeom>
          <a:noFill/>
          <a:ln>
            <a:noFill/>
          </a:ln>
        </p:spPr>
      </p:pic>
      <p:pic>
        <p:nvPicPr>
          <p:cNvPr id="109" name="Google Shape;109;p13"/>
          <p:cNvPicPr preferRelativeResize="0"/>
          <p:nvPr/>
        </p:nvPicPr>
        <p:blipFill rotWithShape="1">
          <a:blip r:embed="rId7">
            <a:alphaModFix/>
          </a:blip>
          <a:srcRect b="0" l="0" r="0" t="0"/>
          <a:stretch/>
        </p:blipFill>
        <p:spPr>
          <a:xfrm>
            <a:off x="8487575" y="38451100"/>
            <a:ext cx="1914524" cy="1862138"/>
          </a:xfrm>
          <a:prstGeom prst="rect">
            <a:avLst/>
          </a:prstGeom>
          <a:noFill/>
          <a:ln>
            <a:noFill/>
          </a:ln>
        </p:spPr>
      </p:pic>
      <p:pic>
        <p:nvPicPr>
          <p:cNvPr descr="GitHub Logos and Usage · GitHub" id="110" name="Google Shape;110;p13"/>
          <p:cNvPicPr preferRelativeResize="0"/>
          <p:nvPr/>
        </p:nvPicPr>
        <p:blipFill rotWithShape="1">
          <a:blip r:embed="rId8">
            <a:alphaModFix/>
          </a:blip>
          <a:srcRect b="0" l="0" r="0" t="11535"/>
          <a:stretch/>
        </p:blipFill>
        <p:spPr>
          <a:xfrm>
            <a:off x="10838662" y="38508250"/>
            <a:ext cx="2066925" cy="1827211"/>
          </a:xfrm>
          <a:prstGeom prst="rect">
            <a:avLst/>
          </a:prstGeom>
          <a:noFill/>
          <a:ln>
            <a:noFill/>
          </a:ln>
        </p:spPr>
      </p:pic>
      <p:pic>
        <p:nvPicPr>
          <p:cNvPr id="111" name="Google Shape;111;p13"/>
          <p:cNvPicPr preferRelativeResize="0"/>
          <p:nvPr/>
        </p:nvPicPr>
        <p:blipFill rotWithShape="1">
          <a:blip r:embed="rId9">
            <a:alphaModFix/>
          </a:blip>
          <a:srcRect b="0" l="0" r="0" t="0"/>
          <a:stretch/>
        </p:blipFill>
        <p:spPr>
          <a:xfrm>
            <a:off x="13221500" y="38551113"/>
            <a:ext cx="4205288" cy="1660525"/>
          </a:xfrm>
          <a:prstGeom prst="rect">
            <a:avLst/>
          </a:prstGeom>
          <a:noFill/>
          <a:ln>
            <a:noFill/>
          </a:ln>
        </p:spPr>
      </p:pic>
      <p:pic>
        <p:nvPicPr>
          <p:cNvPr id="112" name="Google Shape;112;p13"/>
          <p:cNvPicPr preferRelativeResize="0"/>
          <p:nvPr/>
        </p:nvPicPr>
        <p:blipFill rotWithShape="1">
          <a:blip r:embed="rId10">
            <a:alphaModFix/>
          </a:blip>
          <a:srcRect b="0" l="0" r="0" t="0"/>
          <a:stretch/>
        </p:blipFill>
        <p:spPr>
          <a:xfrm>
            <a:off x="17615700" y="38411413"/>
            <a:ext cx="1766887" cy="1789113"/>
          </a:xfrm>
          <a:prstGeom prst="rect">
            <a:avLst/>
          </a:prstGeom>
          <a:noFill/>
          <a:ln>
            <a:noFill/>
          </a:ln>
        </p:spPr>
      </p:pic>
      <p:pic>
        <p:nvPicPr>
          <p:cNvPr id="113" name="Google Shape;113;p13"/>
          <p:cNvPicPr preferRelativeResize="0"/>
          <p:nvPr/>
        </p:nvPicPr>
        <p:blipFill rotWithShape="1">
          <a:blip r:embed="rId11">
            <a:alphaModFix/>
          </a:blip>
          <a:srcRect b="0" l="0" r="0" t="0"/>
          <a:stretch/>
        </p:blipFill>
        <p:spPr>
          <a:xfrm>
            <a:off x="19930275" y="38668588"/>
            <a:ext cx="3743325" cy="1495425"/>
          </a:xfrm>
          <a:prstGeom prst="rect">
            <a:avLst/>
          </a:prstGeom>
          <a:noFill/>
          <a:ln>
            <a:noFill/>
          </a:ln>
        </p:spPr>
      </p:pic>
      <p:pic>
        <p:nvPicPr>
          <p:cNvPr id="114" name="Google Shape;114;p13"/>
          <p:cNvPicPr preferRelativeResize="0"/>
          <p:nvPr/>
        </p:nvPicPr>
        <p:blipFill rotWithShape="1">
          <a:blip r:embed="rId12">
            <a:alphaModFix/>
          </a:blip>
          <a:srcRect b="0" l="0" r="0" t="0"/>
          <a:stretch/>
        </p:blipFill>
        <p:spPr>
          <a:xfrm>
            <a:off x="24373688" y="38443163"/>
            <a:ext cx="2286002" cy="1670051"/>
          </a:xfrm>
          <a:prstGeom prst="rect">
            <a:avLst/>
          </a:prstGeom>
          <a:noFill/>
          <a:ln>
            <a:noFill/>
          </a:ln>
        </p:spPr>
      </p:pic>
      <p:pic>
        <p:nvPicPr>
          <p:cNvPr descr="Microsoft SQL Server Management Studio - Reviews, Pros &amp; Cons ..." id="115" name="Google Shape;115;p13"/>
          <p:cNvPicPr preferRelativeResize="0"/>
          <p:nvPr/>
        </p:nvPicPr>
        <p:blipFill rotWithShape="1">
          <a:blip r:embed="rId13">
            <a:alphaModFix/>
          </a:blip>
          <a:srcRect b="0" l="0" r="0" t="0"/>
          <a:stretch/>
        </p:blipFill>
        <p:spPr>
          <a:xfrm>
            <a:off x="26777163" y="38408238"/>
            <a:ext cx="1905000" cy="1905000"/>
          </a:xfrm>
          <a:prstGeom prst="rect">
            <a:avLst/>
          </a:prstGeom>
          <a:noFill/>
          <a:ln>
            <a:noFill/>
          </a:ln>
        </p:spPr>
      </p:pic>
      <p:pic>
        <p:nvPicPr>
          <p:cNvPr id="116" name="Google Shape;116;p13"/>
          <p:cNvPicPr preferRelativeResize="0"/>
          <p:nvPr/>
        </p:nvPicPr>
        <p:blipFill rotWithShape="1">
          <a:blip r:embed="rId14">
            <a:alphaModFix/>
          </a:blip>
          <a:srcRect b="0" l="0" r="0" t="0"/>
          <a:stretch/>
        </p:blipFill>
        <p:spPr>
          <a:xfrm>
            <a:off x="29191750" y="38587625"/>
            <a:ext cx="1538287" cy="1587501"/>
          </a:xfrm>
          <a:prstGeom prst="rect">
            <a:avLst/>
          </a:prstGeom>
          <a:noFill/>
          <a:ln>
            <a:noFill/>
          </a:ln>
        </p:spPr>
      </p:pic>
      <p:pic>
        <p:nvPicPr>
          <p:cNvPr id="117" name="Google Shape;117;p13"/>
          <p:cNvPicPr preferRelativeResize="0"/>
          <p:nvPr/>
        </p:nvPicPr>
        <p:blipFill rotWithShape="1">
          <a:blip r:embed="rId15">
            <a:alphaModFix/>
          </a:blip>
          <a:srcRect b="0" l="0" r="0" t="0"/>
          <a:stretch/>
        </p:blipFill>
        <p:spPr>
          <a:xfrm>
            <a:off x="23048113" y="6707522"/>
            <a:ext cx="1914525" cy="1719153"/>
          </a:xfrm>
          <a:prstGeom prst="rect">
            <a:avLst/>
          </a:prstGeom>
          <a:noFill/>
          <a:ln>
            <a:noFill/>
          </a:ln>
        </p:spPr>
      </p:pic>
      <p:pic>
        <p:nvPicPr>
          <p:cNvPr id="118" name="Google Shape;118;p13"/>
          <p:cNvPicPr preferRelativeResize="0"/>
          <p:nvPr/>
        </p:nvPicPr>
        <p:blipFill rotWithShape="1">
          <a:blip r:embed="rId16">
            <a:alphaModFix/>
          </a:blip>
          <a:srcRect b="0" l="0" r="0" t="0"/>
          <a:stretch/>
        </p:blipFill>
        <p:spPr>
          <a:xfrm>
            <a:off x="13917223" y="6843575"/>
            <a:ext cx="1419642" cy="1484715"/>
          </a:xfrm>
          <a:prstGeom prst="rect">
            <a:avLst/>
          </a:prstGeom>
          <a:noFill/>
          <a:ln>
            <a:noFill/>
          </a:ln>
        </p:spPr>
      </p:pic>
      <p:pic>
        <p:nvPicPr>
          <p:cNvPr id="119" name="Google Shape;119;p13"/>
          <p:cNvPicPr preferRelativeResize="0"/>
          <p:nvPr/>
        </p:nvPicPr>
        <p:blipFill rotWithShape="1">
          <a:blip r:embed="rId15">
            <a:alphaModFix/>
          </a:blip>
          <a:srcRect b="0" l="0" r="0" t="0"/>
          <a:stretch/>
        </p:blipFill>
        <p:spPr>
          <a:xfrm>
            <a:off x="13857900" y="9213234"/>
            <a:ext cx="1538275" cy="1393568"/>
          </a:xfrm>
          <a:prstGeom prst="rect">
            <a:avLst/>
          </a:prstGeom>
          <a:noFill/>
          <a:ln>
            <a:noFill/>
          </a:ln>
        </p:spPr>
      </p:pic>
      <p:pic>
        <p:nvPicPr>
          <p:cNvPr id="120" name="Google Shape;120;p13"/>
          <p:cNvPicPr preferRelativeResize="0"/>
          <p:nvPr/>
        </p:nvPicPr>
        <p:blipFill rotWithShape="1">
          <a:blip r:embed="rId17">
            <a:alphaModFix/>
          </a:blip>
          <a:srcRect b="0" l="0" r="0" t="0"/>
          <a:stretch/>
        </p:blipFill>
        <p:spPr>
          <a:xfrm>
            <a:off x="14004031" y="11599631"/>
            <a:ext cx="1235967" cy="1374894"/>
          </a:xfrm>
          <a:prstGeom prst="rect">
            <a:avLst/>
          </a:prstGeom>
          <a:noFill/>
          <a:ln>
            <a:noFill/>
          </a:ln>
        </p:spPr>
      </p:pic>
      <p:pic>
        <p:nvPicPr>
          <p:cNvPr id="121" name="Google Shape;121;p13"/>
          <p:cNvPicPr preferRelativeResize="0"/>
          <p:nvPr/>
        </p:nvPicPr>
        <p:blipFill rotWithShape="1">
          <a:blip r:embed="rId18">
            <a:alphaModFix/>
          </a:blip>
          <a:srcRect b="0" l="0" r="0" t="0"/>
          <a:stretch/>
        </p:blipFill>
        <p:spPr>
          <a:xfrm rot="5400000">
            <a:off x="14184571" y="8332184"/>
            <a:ext cx="884946" cy="877155"/>
          </a:xfrm>
          <a:prstGeom prst="rect">
            <a:avLst/>
          </a:prstGeom>
          <a:noFill/>
          <a:ln>
            <a:noFill/>
          </a:ln>
        </p:spPr>
      </p:pic>
      <p:pic>
        <p:nvPicPr>
          <p:cNvPr id="122" name="Google Shape;122;p13"/>
          <p:cNvPicPr preferRelativeResize="0"/>
          <p:nvPr/>
        </p:nvPicPr>
        <p:blipFill rotWithShape="1">
          <a:blip r:embed="rId18">
            <a:alphaModFix/>
          </a:blip>
          <a:srcRect b="0" l="0" r="0" t="0"/>
          <a:stretch/>
        </p:blipFill>
        <p:spPr>
          <a:xfrm rot="5400000">
            <a:off x="14179542" y="10610695"/>
            <a:ext cx="884946" cy="877155"/>
          </a:xfrm>
          <a:prstGeom prst="rect">
            <a:avLst/>
          </a:prstGeom>
          <a:noFill/>
          <a:ln>
            <a:noFill/>
          </a:ln>
        </p:spPr>
      </p:pic>
      <p:pic>
        <p:nvPicPr>
          <p:cNvPr id="123" name="Google Shape;123;p13"/>
          <p:cNvPicPr preferRelativeResize="0"/>
          <p:nvPr/>
        </p:nvPicPr>
        <p:blipFill rotWithShape="1">
          <a:blip r:embed="rId16">
            <a:alphaModFix/>
          </a:blip>
          <a:srcRect b="0" l="0" r="0" t="0"/>
          <a:stretch/>
        </p:blipFill>
        <p:spPr>
          <a:xfrm>
            <a:off x="18067345" y="6651292"/>
            <a:ext cx="1766875" cy="1831596"/>
          </a:xfrm>
          <a:prstGeom prst="rect">
            <a:avLst/>
          </a:prstGeom>
          <a:noFill/>
          <a:ln>
            <a:noFill/>
          </a:ln>
        </p:spPr>
      </p:pic>
      <p:pic>
        <p:nvPicPr>
          <p:cNvPr id="124" name="Google Shape;124;p13"/>
          <p:cNvPicPr preferRelativeResize="0"/>
          <p:nvPr/>
        </p:nvPicPr>
        <p:blipFill rotWithShape="1">
          <a:blip r:embed="rId12">
            <a:alphaModFix/>
          </a:blip>
          <a:srcRect b="0" l="0" r="0" t="0"/>
          <a:stretch/>
        </p:blipFill>
        <p:spPr>
          <a:xfrm>
            <a:off x="28176525" y="6732063"/>
            <a:ext cx="2286002" cy="1670051"/>
          </a:xfrm>
          <a:prstGeom prst="rect">
            <a:avLst/>
          </a:prstGeom>
          <a:noFill/>
          <a:ln>
            <a:noFill/>
          </a:ln>
        </p:spPr>
      </p:pic>
      <p:sp>
        <p:nvSpPr>
          <p:cNvPr id="125" name="Google Shape;125;p13"/>
          <p:cNvSpPr txBox="1"/>
          <p:nvPr/>
        </p:nvSpPr>
        <p:spPr>
          <a:xfrm>
            <a:off x="1219200" y="6454325"/>
            <a:ext cx="11176800" cy="68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rgbClr val="000000"/>
                </a:solidFill>
                <a:latin typeface="Arial"/>
                <a:ea typeface="Arial"/>
                <a:cs typeface="Arial"/>
                <a:sym typeface="Arial"/>
              </a:rPr>
              <a:t>Be On the Look Out (BOLO) flyers are used by Police Departments as a way of communicating information about crimes and suspicious activity. These flyers are currently being created and processed manually. There is a need for a robust and automated system which can handle the creation, organization, and distribution of BOLO flyers</a:t>
            </a:r>
            <a:endParaRPr b="0" i="0" sz="4800" u="none" cap="none" strike="noStrike">
              <a:solidFill>
                <a:srgbClr val="000000"/>
              </a:solidFill>
              <a:latin typeface="Arial"/>
              <a:ea typeface="Arial"/>
              <a:cs typeface="Arial"/>
              <a:sym typeface="Arial"/>
            </a:endParaRPr>
          </a:p>
        </p:txBody>
      </p:sp>
      <p:sp>
        <p:nvSpPr>
          <p:cNvPr id="126" name="Google Shape;126;p13"/>
          <p:cNvSpPr txBox="1"/>
          <p:nvPr/>
        </p:nvSpPr>
        <p:spPr>
          <a:xfrm>
            <a:off x="1230300" y="14369125"/>
            <a:ext cx="10972800" cy="5479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rgbClr val="000000"/>
                </a:solidFill>
                <a:latin typeface="Arial"/>
                <a:ea typeface="Arial"/>
                <a:cs typeface="Arial"/>
                <a:sym typeface="Arial"/>
              </a:rPr>
              <a:t>The BOLO application was designed and developed by previous FIU seniors who have worked to enhance the system. BOLO v15.0 worked In a set of features require to make the app fully functional, easy to use, and in compliance with federal laws.</a:t>
            </a:r>
            <a:endParaRPr b="0" i="0" sz="4800" u="none" cap="none" strike="noStrike">
              <a:solidFill>
                <a:srgbClr val="000000"/>
              </a:solidFill>
              <a:latin typeface="Arial"/>
              <a:ea typeface="Arial"/>
              <a:cs typeface="Arial"/>
              <a:sym typeface="Arial"/>
            </a:endParaRPr>
          </a:p>
        </p:txBody>
      </p:sp>
      <p:sp>
        <p:nvSpPr>
          <p:cNvPr id="127" name="Google Shape;127;p13"/>
          <p:cNvSpPr txBox="1"/>
          <p:nvPr/>
        </p:nvSpPr>
        <p:spPr>
          <a:xfrm>
            <a:off x="1230250" y="20855825"/>
            <a:ext cx="10972800" cy="10106700"/>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4800"/>
              <a:buFont typeface="Arial"/>
              <a:buNone/>
            </a:pPr>
            <a:r>
              <a:rPr b="0" i="0" lang="en-US" sz="4400" u="none" cap="none" strike="noStrike">
                <a:solidFill>
                  <a:srgbClr val="000000"/>
                </a:solidFill>
                <a:latin typeface="Arial"/>
                <a:ea typeface="Arial"/>
                <a:cs typeface="Arial"/>
                <a:sym typeface="Arial"/>
              </a:rPr>
              <a:t>The Product Owners required a beta testable product which was achieved with the following:</a:t>
            </a:r>
            <a:endParaRPr b="0" i="0" sz="4400" u="none" cap="none" strike="noStrike">
              <a:solidFill>
                <a:srgbClr val="000000"/>
              </a:solidFill>
              <a:latin typeface="Arial"/>
              <a:ea typeface="Arial"/>
              <a:cs typeface="Arial"/>
              <a:sym typeface="Arial"/>
            </a:endParaRPr>
          </a:p>
          <a:p>
            <a:pPr indent="-533400" lvl="0" marL="914400" marR="0" rtl="0" algn="l">
              <a:lnSpc>
                <a:spcPct val="100000"/>
              </a:lnSpc>
              <a:spcBef>
                <a:spcPts val="0"/>
              </a:spcBef>
              <a:spcAft>
                <a:spcPts val="0"/>
              </a:spcAft>
              <a:buClr>
                <a:srgbClr val="000000"/>
              </a:buClr>
              <a:buSzPts val="4800"/>
              <a:buFont typeface="Arial"/>
              <a:buChar char="●"/>
            </a:pPr>
            <a:r>
              <a:rPr b="0" i="0" lang="en-US" sz="4400" u="none" cap="none" strike="noStrike">
                <a:solidFill>
                  <a:srgbClr val="000000"/>
                </a:solidFill>
                <a:latin typeface="Arial"/>
                <a:ea typeface="Arial"/>
                <a:cs typeface="Arial"/>
                <a:sym typeface="Arial"/>
              </a:rPr>
              <a:t>Application must include a user guide, with detailed information about each functionality of the app and it must be editable by the system admin.</a:t>
            </a:r>
            <a:endParaRPr b="0" i="0" sz="4400" u="none" cap="none" strike="noStrike">
              <a:solidFill>
                <a:srgbClr val="000000"/>
              </a:solidFill>
              <a:latin typeface="Arial"/>
              <a:ea typeface="Arial"/>
              <a:cs typeface="Arial"/>
              <a:sym typeface="Arial"/>
            </a:endParaRPr>
          </a:p>
          <a:p>
            <a:pPr indent="-533400" lvl="0" marL="914400" marR="0" rtl="0" algn="l">
              <a:lnSpc>
                <a:spcPct val="100000"/>
              </a:lnSpc>
              <a:spcBef>
                <a:spcPts val="0"/>
              </a:spcBef>
              <a:spcAft>
                <a:spcPts val="0"/>
              </a:spcAft>
              <a:buClr>
                <a:srgbClr val="000000"/>
              </a:buClr>
              <a:buSzPts val="4800"/>
              <a:buFont typeface="Arial"/>
              <a:buChar char="●"/>
            </a:pPr>
            <a:r>
              <a:rPr b="0" i="0" lang="en-US" sz="4400" u="none" cap="none" strike="noStrike">
                <a:solidFill>
                  <a:srgbClr val="000000"/>
                </a:solidFill>
                <a:latin typeface="Arial"/>
                <a:ea typeface="Arial"/>
                <a:cs typeface="Arial"/>
                <a:sym typeface="Arial"/>
              </a:rPr>
              <a:t>Application must send email notifications thought the secure Police Department Exchange Server.</a:t>
            </a:r>
            <a:endParaRPr b="0" i="0" sz="4400" u="none" cap="none" strike="noStrike">
              <a:solidFill>
                <a:srgbClr val="000000"/>
              </a:solidFill>
              <a:latin typeface="Arial"/>
              <a:ea typeface="Arial"/>
              <a:cs typeface="Arial"/>
              <a:sym typeface="Arial"/>
            </a:endParaRPr>
          </a:p>
          <a:p>
            <a:pPr indent="-533400" lvl="0" marL="914400" marR="0" rtl="0" algn="l">
              <a:lnSpc>
                <a:spcPct val="100000"/>
              </a:lnSpc>
              <a:spcBef>
                <a:spcPts val="0"/>
              </a:spcBef>
              <a:spcAft>
                <a:spcPts val="0"/>
              </a:spcAft>
              <a:buClr>
                <a:srgbClr val="000000"/>
              </a:buClr>
              <a:buSzPts val="4800"/>
              <a:buFont typeface="Arial"/>
              <a:buChar char="●"/>
            </a:pPr>
            <a:r>
              <a:rPr b="0" i="0" lang="en-US" sz="4400" u="none" cap="none" strike="noStrike">
                <a:solidFill>
                  <a:srgbClr val="000000"/>
                </a:solidFill>
                <a:latin typeface="Arial"/>
                <a:ea typeface="Arial"/>
                <a:cs typeface="Arial"/>
                <a:sym typeface="Arial"/>
              </a:rPr>
              <a:t>System allow the creation, edition, and lazy deletion of comment in the Bolos. An option to disable the ability to comment must be present during the BOLO creation.</a:t>
            </a:r>
            <a:endParaRPr b="0" i="0" sz="4400" u="none" cap="none" strike="noStrike">
              <a:solidFill>
                <a:srgbClr val="000000"/>
              </a:solidFill>
              <a:latin typeface="Arial"/>
              <a:ea typeface="Arial"/>
              <a:cs typeface="Arial"/>
              <a:sym typeface="Arial"/>
            </a:endParaRPr>
          </a:p>
        </p:txBody>
      </p:sp>
      <p:sp>
        <p:nvSpPr>
          <p:cNvPr id="128" name="Google Shape;128;p13"/>
          <p:cNvSpPr txBox="1"/>
          <p:nvPr/>
        </p:nvSpPr>
        <p:spPr>
          <a:xfrm>
            <a:off x="1230300" y="31939400"/>
            <a:ext cx="10972800" cy="54792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4800"/>
              <a:buFont typeface="Arial"/>
              <a:buNone/>
            </a:pPr>
            <a:r>
              <a:rPr b="0" i="0" lang="en-US" sz="4800" u="none" cap="none" strike="noStrike">
                <a:solidFill>
                  <a:srgbClr val="000000"/>
                </a:solidFill>
                <a:latin typeface="Arial"/>
                <a:ea typeface="Arial"/>
                <a:cs typeface="Arial"/>
                <a:sym typeface="Arial"/>
              </a:rPr>
              <a:t>We did not make major edits the overall architecture of the application, therefore the test cases from previous groups were used by manually executing unit, integration, and system tests. We have relied on SpringBoot and Angular for validation of requests. </a:t>
            </a:r>
            <a:endParaRPr b="0" i="0" sz="4800" u="none" cap="none" strike="noStrike">
              <a:solidFill>
                <a:srgbClr val="000000"/>
              </a:solidFill>
              <a:latin typeface="Arial"/>
              <a:ea typeface="Arial"/>
              <a:cs typeface="Arial"/>
              <a:sym typeface="Arial"/>
            </a:endParaRPr>
          </a:p>
        </p:txBody>
      </p:sp>
      <p:sp>
        <p:nvSpPr>
          <p:cNvPr id="129" name="Google Shape;129;p13"/>
          <p:cNvSpPr txBox="1"/>
          <p:nvPr/>
        </p:nvSpPr>
        <p:spPr>
          <a:xfrm>
            <a:off x="16994175" y="8751000"/>
            <a:ext cx="3913200" cy="4572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Angular 6</a:t>
            </a:r>
            <a:endParaRPr b="0"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HTML 5</a:t>
            </a:r>
            <a:endParaRPr b="0"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Bootstrap</a:t>
            </a:r>
            <a:endParaRPr b="0"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Angular Material</a:t>
            </a:r>
            <a:endParaRPr b="0" i="0" sz="4800" u="none" cap="none" strike="noStrike">
              <a:solidFill>
                <a:srgbClr val="000000"/>
              </a:solidFill>
              <a:latin typeface="Arial"/>
              <a:ea typeface="Arial"/>
              <a:cs typeface="Arial"/>
              <a:sym typeface="Arial"/>
            </a:endParaRPr>
          </a:p>
        </p:txBody>
      </p:sp>
      <p:sp>
        <p:nvSpPr>
          <p:cNvPr id="130" name="Google Shape;130;p13"/>
          <p:cNvSpPr txBox="1"/>
          <p:nvPr/>
        </p:nvSpPr>
        <p:spPr>
          <a:xfrm>
            <a:off x="21613100" y="8751000"/>
            <a:ext cx="5164200" cy="3142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t/>
            </a:r>
            <a:endParaRPr b="1"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SpringBoot</a:t>
            </a:r>
            <a:br>
              <a:rPr b="0" i="0" lang="en-US" sz="4800" u="none" cap="none" strike="noStrike">
                <a:solidFill>
                  <a:srgbClr val="000000"/>
                </a:solidFill>
                <a:latin typeface="Arial"/>
                <a:ea typeface="Arial"/>
                <a:cs typeface="Arial"/>
                <a:sym typeface="Arial"/>
              </a:rPr>
            </a:br>
            <a:r>
              <a:rPr b="0" i="0" lang="en-US" sz="4800" u="none" cap="none" strike="noStrike">
                <a:solidFill>
                  <a:srgbClr val="000000"/>
                </a:solidFill>
                <a:latin typeface="Arial"/>
                <a:ea typeface="Arial"/>
                <a:cs typeface="Arial"/>
                <a:sym typeface="Arial"/>
              </a:rPr>
              <a:t>Java Framework</a:t>
            </a:r>
            <a:endParaRPr b="0"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RESTful API</a:t>
            </a:r>
            <a:endParaRPr b="0" i="0" sz="4800" u="none" cap="none" strike="noStrike">
              <a:solidFill>
                <a:srgbClr val="000000"/>
              </a:solidFill>
              <a:latin typeface="Arial"/>
              <a:ea typeface="Arial"/>
              <a:cs typeface="Arial"/>
              <a:sym typeface="Arial"/>
            </a:endParaRPr>
          </a:p>
        </p:txBody>
      </p:sp>
      <p:sp>
        <p:nvSpPr>
          <p:cNvPr id="131" name="Google Shape;131;p13"/>
          <p:cNvSpPr txBox="1"/>
          <p:nvPr/>
        </p:nvSpPr>
        <p:spPr>
          <a:xfrm>
            <a:off x="17396175" y="8430588"/>
            <a:ext cx="3109200" cy="1091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4800" u="none" cap="none" strike="noStrike">
                <a:solidFill>
                  <a:schemeClr val="dk1"/>
                </a:solidFill>
                <a:latin typeface="Arial"/>
                <a:ea typeface="Arial"/>
                <a:cs typeface="Arial"/>
                <a:sym typeface="Arial"/>
              </a:rPr>
              <a:t>Frontend:</a:t>
            </a:r>
            <a:endParaRPr b="0" i="0" sz="1400" u="none" cap="none" strike="noStrike">
              <a:solidFill>
                <a:srgbClr val="000000"/>
              </a:solidFill>
              <a:latin typeface="Arial"/>
              <a:ea typeface="Arial"/>
              <a:cs typeface="Arial"/>
              <a:sym typeface="Arial"/>
            </a:endParaRPr>
          </a:p>
        </p:txBody>
      </p:sp>
      <p:sp>
        <p:nvSpPr>
          <p:cNvPr id="132" name="Google Shape;132;p13"/>
          <p:cNvSpPr txBox="1"/>
          <p:nvPr/>
        </p:nvSpPr>
        <p:spPr>
          <a:xfrm>
            <a:off x="22505375" y="8482900"/>
            <a:ext cx="3000000" cy="109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Arial"/>
                <a:ea typeface="Arial"/>
                <a:cs typeface="Arial"/>
                <a:sym typeface="Arial"/>
              </a:rPr>
              <a:t>Backend:</a:t>
            </a:r>
            <a:endParaRPr b="1" i="0" sz="4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800"/>
              <a:buFont typeface="Arial"/>
              <a:buNone/>
            </a:pPr>
            <a:r>
              <a:t/>
            </a:r>
            <a:endParaRPr b="1" i="0" sz="4800" u="none" cap="none" strike="noStrike">
              <a:solidFill>
                <a:schemeClr val="dk1"/>
              </a:solidFill>
              <a:latin typeface="Arial"/>
              <a:ea typeface="Arial"/>
              <a:cs typeface="Arial"/>
              <a:sym typeface="Arial"/>
            </a:endParaRPr>
          </a:p>
        </p:txBody>
      </p:sp>
      <p:sp>
        <p:nvSpPr>
          <p:cNvPr id="133" name="Google Shape;133;p13"/>
          <p:cNvSpPr txBox="1"/>
          <p:nvPr/>
        </p:nvSpPr>
        <p:spPr>
          <a:xfrm>
            <a:off x="27505375" y="8482900"/>
            <a:ext cx="3535200" cy="109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chemeClr val="dk1"/>
                </a:solidFill>
                <a:latin typeface="Arial"/>
                <a:ea typeface="Arial"/>
                <a:cs typeface="Arial"/>
                <a:sym typeface="Arial"/>
              </a:rPr>
              <a:t>Database:</a:t>
            </a:r>
            <a:endParaRPr b="1" i="0" sz="4800" u="none" cap="none" strike="noStrike">
              <a:solidFill>
                <a:schemeClr val="dk1"/>
              </a:solidFill>
              <a:latin typeface="Arial"/>
              <a:ea typeface="Arial"/>
              <a:cs typeface="Arial"/>
              <a:sym typeface="Arial"/>
            </a:endParaRPr>
          </a:p>
        </p:txBody>
      </p:sp>
      <p:sp>
        <p:nvSpPr>
          <p:cNvPr id="134" name="Google Shape;134;p13"/>
          <p:cNvSpPr txBox="1"/>
          <p:nvPr/>
        </p:nvSpPr>
        <p:spPr>
          <a:xfrm>
            <a:off x="26951175" y="9522300"/>
            <a:ext cx="4654500" cy="2928600"/>
          </a:xfrm>
          <a:prstGeom prst="rect">
            <a:avLst/>
          </a:prstGeom>
          <a:noFill/>
          <a:ln>
            <a:noFill/>
          </a:ln>
        </p:spPr>
        <p:txBody>
          <a:bodyPr anchorCtr="0" anchor="ctr" bIns="91425" lIns="91425" spcFirstLastPara="1" rIns="91425" wrap="square" tIns="91425">
            <a:noAutofit/>
          </a:bodyPr>
          <a:lstStyle/>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SQL</a:t>
            </a:r>
            <a:endParaRPr b="0" i="0" sz="48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MicroSoft SQL Server Management</a:t>
            </a:r>
            <a:endParaRPr b="0" i="0" sz="4800" u="none" cap="none" strike="noStrike">
              <a:solidFill>
                <a:srgbClr val="000000"/>
              </a:solidFill>
              <a:latin typeface="Arial"/>
              <a:ea typeface="Arial"/>
              <a:cs typeface="Arial"/>
              <a:sym typeface="Arial"/>
            </a:endParaRPr>
          </a:p>
        </p:txBody>
      </p:sp>
      <p:pic>
        <p:nvPicPr>
          <p:cNvPr id="135" name="Google Shape;135;p13"/>
          <p:cNvPicPr preferRelativeResize="0"/>
          <p:nvPr/>
        </p:nvPicPr>
        <p:blipFill rotWithShape="1">
          <a:blip r:embed="rId19">
            <a:alphaModFix/>
          </a:blip>
          <a:srcRect b="0" l="0" r="0" t="0"/>
          <a:stretch/>
        </p:blipFill>
        <p:spPr>
          <a:xfrm>
            <a:off x="23048114" y="31315313"/>
            <a:ext cx="7228383" cy="5479200"/>
          </a:xfrm>
          <a:prstGeom prst="rect">
            <a:avLst/>
          </a:prstGeom>
          <a:noFill/>
          <a:ln>
            <a:noFill/>
          </a:ln>
        </p:spPr>
      </p:pic>
      <p:pic>
        <p:nvPicPr>
          <p:cNvPr id="136" name="Google Shape;136;p13"/>
          <p:cNvPicPr preferRelativeResize="0"/>
          <p:nvPr/>
        </p:nvPicPr>
        <p:blipFill rotWithShape="1">
          <a:blip r:embed="rId20">
            <a:alphaModFix/>
          </a:blip>
          <a:srcRect b="0" l="0" r="0" t="0"/>
          <a:stretch/>
        </p:blipFill>
        <p:spPr>
          <a:xfrm>
            <a:off x="13740050" y="31315300"/>
            <a:ext cx="7228375" cy="5823188"/>
          </a:xfrm>
          <a:prstGeom prst="rect">
            <a:avLst/>
          </a:prstGeom>
          <a:noFill/>
          <a:ln>
            <a:noFill/>
          </a:ln>
        </p:spPr>
      </p:pic>
      <p:sp>
        <p:nvSpPr>
          <p:cNvPr id="137" name="Google Shape;137;p13"/>
          <p:cNvSpPr txBox="1"/>
          <p:nvPr/>
        </p:nvSpPr>
        <p:spPr>
          <a:xfrm>
            <a:off x="12828528" y="14831995"/>
            <a:ext cx="9924300" cy="63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rgbClr val="000000"/>
                </a:solidFill>
                <a:latin typeface="Arial"/>
                <a:ea typeface="Arial"/>
                <a:cs typeface="Arial"/>
                <a:sym typeface="Arial"/>
              </a:rPr>
              <a:t>The BOLO v15.0 is now a beta testable product that can be deployed to other Police Departments in South Florida. I worked on the user stories related to the BOLO Comments feature and I assisted in fixing existed bug in the back-end</a:t>
            </a:r>
            <a:endParaRPr b="0" i="0" sz="4800" u="none" cap="none" strike="noStrike">
              <a:solidFill>
                <a:srgbClr val="000000"/>
              </a:solidFill>
              <a:latin typeface="Arial"/>
              <a:ea typeface="Arial"/>
              <a:cs typeface="Arial"/>
              <a:sym typeface="Arial"/>
            </a:endParaRPr>
          </a:p>
        </p:txBody>
      </p:sp>
      <p:pic>
        <p:nvPicPr>
          <p:cNvPr descr="A screenshot of a cell phone&#10;&#10;Description automatically generated" id="138" name="Google Shape;138;p13"/>
          <p:cNvPicPr preferRelativeResize="0"/>
          <p:nvPr/>
        </p:nvPicPr>
        <p:blipFill rotWithShape="1">
          <a:blip r:embed="rId21">
            <a:alphaModFix/>
          </a:blip>
          <a:srcRect b="0" l="0" r="0" t="0"/>
          <a:stretch/>
        </p:blipFill>
        <p:spPr>
          <a:xfrm>
            <a:off x="12667479" y="22340625"/>
            <a:ext cx="9203433" cy="5364736"/>
          </a:xfrm>
          <a:prstGeom prst="rect">
            <a:avLst/>
          </a:prstGeom>
          <a:noFill/>
          <a:ln>
            <a:noFill/>
          </a:ln>
        </p:spPr>
      </p:pic>
      <p:sp>
        <p:nvSpPr>
          <p:cNvPr id="139" name="Google Shape;139;p13"/>
          <p:cNvSpPr txBox="1"/>
          <p:nvPr/>
        </p:nvSpPr>
        <p:spPr>
          <a:xfrm>
            <a:off x="23107983" y="13796238"/>
            <a:ext cx="835911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None/>
            </a:pPr>
            <a:r>
              <a:rPr b="1" i="0" lang="en-US" sz="4100" u="none" cap="none" strike="noStrike">
                <a:solidFill>
                  <a:srgbClr val="FFFFFF"/>
                </a:solidFill>
                <a:latin typeface="Arial"/>
                <a:ea typeface="Arial"/>
                <a:cs typeface="Arial"/>
                <a:sym typeface="Arial"/>
              </a:rPr>
              <a:t>DEPLOYMENT DIAGRAM</a:t>
            </a:r>
            <a:endParaRPr b="0" i="0" sz="1400" u="none" cap="none" strike="noStrike">
              <a:solidFill>
                <a:srgbClr val="FFFFFF"/>
              </a:solidFill>
              <a:latin typeface="Arial"/>
              <a:ea typeface="Arial"/>
              <a:cs typeface="Arial"/>
              <a:sym typeface="Arial"/>
            </a:endParaRPr>
          </a:p>
        </p:txBody>
      </p:sp>
      <p:sp>
        <p:nvSpPr>
          <p:cNvPr id="140" name="Google Shape;140;p13"/>
          <p:cNvSpPr txBox="1"/>
          <p:nvPr/>
        </p:nvSpPr>
        <p:spPr>
          <a:xfrm>
            <a:off x="22993695" y="18769728"/>
            <a:ext cx="8359110" cy="731700"/>
          </a:xfrm>
          <a:prstGeom prst="rect">
            <a:avLst/>
          </a:prstGeom>
          <a:solidFill>
            <a:schemeClr val="dk1"/>
          </a:solid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None/>
            </a:pPr>
            <a:r>
              <a:rPr b="1" i="0" lang="en-US" sz="4100" u="none" cap="none" strike="noStrike">
                <a:solidFill>
                  <a:srgbClr val="FFFFFF"/>
                </a:solidFill>
                <a:latin typeface="Arial"/>
                <a:ea typeface="Arial"/>
                <a:cs typeface="Arial"/>
                <a:sym typeface="Arial"/>
              </a:rPr>
              <a:t>Object Design</a:t>
            </a:r>
            <a:endParaRPr b="0" i="0" sz="1400" u="none" cap="none" strike="noStrike">
              <a:solidFill>
                <a:srgbClr val="FFFFFF"/>
              </a:solidFill>
              <a:latin typeface="Arial"/>
              <a:ea typeface="Arial"/>
              <a:cs typeface="Arial"/>
              <a:sym typeface="Arial"/>
            </a:endParaRPr>
          </a:p>
        </p:txBody>
      </p:sp>
      <p:pic>
        <p:nvPicPr>
          <p:cNvPr descr="A screenshot of a cell phone&#10;&#10;Description automatically generated" id="141" name="Google Shape;141;p13"/>
          <p:cNvPicPr preferRelativeResize="0"/>
          <p:nvPr/>
        </p:nvPicPr>
        <p:blipFill rotWithShape="1">
          <a:blip r:embed="rId22">
            <a:alphaModFix/>
          </a:blip>
          <a:srcRect b="0" l="0" r="0" t="0"/>
          <a:stretch/>
        </p:blipFill>
        <p:spPr>
          <a:xfrm>
            <a:off x="22658400" y="14953638"/>
            <a:ext cx="9029700" cy="3302000"/>
          </a:xfrm>
          <a:prstGeom prst="rect">
            <a:avLst/>
          </a:prstGeom>
          <a:noFill/>
          <a:ln>
            <a:noFill/>
          </a:ln>
        </p:spPr>
      </p:pic>
      <p:pic>
        <p:nvPicPr>
          <p:cNvPr descr="A screenshot of a cell phone&#10;&#10;Description automatically generated" id="142" name="Google Shape;142;p13"/>
          <p:cNvPicPr preferRelativeResize="0"/>
          <p:nvPr/>
        </p:nvPicPr>
        <p:blipFill rotWithShape="1">
          <a:blip r:embed="rId23">
            <a:alphaModFix/>
          </a:blip>
          <a:srcRect b="0" l="0" r="0" t="0"/>
          <a:stretch/>
        </p:blipFill>
        <p:spPr>
          <a:xfrm>
            <a:off x="21709863" y="19848325"/>
            <a:ext cx="10134600" cy="5994400"/>
          </a:xfrm>
          <a:prstGeom prst="rect">
            <a:avLst/>
          </a:prstGeom>
          <a:noFill/>
          <a:ln>
            <a:noFill/>
          </a:ln>
        </p:spPr>
      </p:pic>
      <p:pic>
        <p:nvPicPr>
          <p:cNvPr descr="A screenshot of a social media post&#10;&#10;Description automatically generated" id="143" name="Google Shape;143;p13"/>
          <p:cNvPicPr preferRelativeResize="0"/>
          <p:nvPr/>
        </p:nvPicPr>
        <p:blipFill rotWithShape="1">
          <a:blip r:embed="rId24">
            <a:alphaModFix/>
          </a:blip>
          <a:srcRect b="0" l="0" r="0" t="0"/>
          <a:stretch/>
        </p:blipFill>
        <p:spPr>
          <a:xfrm>
            <a:off x="23228578" y="25752831"/>
            <a:ext cx="7523669" cy="468923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