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8" roundtripDataSignature="AMtx7mg5nCxl+YGWtVysTX99+KFYDCfBJ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AA40BC1-AF15-4DB8-9439-261E78888894}">
  <a:tblStyle styleId="{FAA40BC1-AF15-4DB8-9439-261E78888894}" styleName="Table_0">
    <a:wholeTbl>
      <a:tcTxStyle b="off" i="off">
        <a:font>
          <a:latin typeface="Arial"/>
          <a:ea typeface="Arial"/>
          <a:cs typeface="Arial"/>
        </a:font>
        <a:schemeClr val="dk1"/>
      </a:tcTxStyle>
      <a:tcStyle>
        <a:tcBdr>
          <a:left>
            <a:ln cap="flat" cmpd="sng" w="12700">
              <a:solidFill>
                <a:schemeClr val="accent6"/>
              </a:solidFill>
              <a:prstDash val="solid"/>
              <a:round/>
              <a:headEnd len="sm" w="sm" type="none"/>
              <a:tailEnd len="sm" w="sm" type="none"/>
            </a:ln>
          </a:left>
          <a:right>
            <a:ln cap="flat" cmpd="sng" w="12700">
              <a:solidFill>
                <a:schemeClr val="accent6"/>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12700">
              <a:solidFill>
                <a:schemeClr val="accent6"/>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7E7ED"/>
          </a:solidFill>
        </a:fill>
      </a:tcStyle>
    </a:band1H>
    <a:band2H>
      <a:tcTxStyle/>
    </a:band2H>
    <a:band1V>
      <a:tcTxStyle/>
      <a:tcStyle>
        <a:fill>
          <a:solidFill>
            <a:srgbClr val="E7E7ED"/>
          </a:solidFill>
        </a:fill>
      </a:tcStyle>
    </a:band1V>
    <a:band2V>
      <a:tcTx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fill>
          <a:solidFill>
            <a:schemeClr val="lt1"/>
          </a:solidFill>
        </a:fill>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2240"/>
              </a:spcBef>
              <a:spcAft>
                <a:spcPts val="0"/>
              </a:spcAft>
              <a:buClr>
                <a:schemeClr val="dk1"/>
              </a:buClr>
              <a:buSzPts val="11200"/>
              <a:buFont typeface="Arial"/>
              <a:buNone/>
              <a:defRPr/>
            </a:lvl1pPr>
            <a:lvl2pPr lvl="1" algn="ctr">
              <a:lnSpc>
                <a:spcPct val="100000"/>
              </a:lnSpc>
              <a:spcBef>
                <a:spcPts val="1940"/>
              </a:spcBef>
              <a:spcAft>
                <a:spcPts val="0"/>
              </a:spcAft>
              <a:buClr>
                <a:schemeClr val="dk1"/>
              </a:buClr>
              <a:buSzPts val="9700"/>
              <a:buFont typeface="Arial"/>
              <a:buNone/>
              <a:defRPr/>
            </a:lvl2pPr>
            <a:lvl3pPr lvl="2" algn="ctr">
              <a:lnSpc>
                <a:spcPct val="100000"/>
              </a:lnSpc>
              <a:spcBef>
                <a:spcPts val="1680"/>
              </a:spcBef>
              <a:spcAft>
                <a:spcPts val="0"/>
              </a:spcAft>
              <a:buClr>
                <a:schemeClr val="dk1"/>
              </a:buClr>
              <a:buSzPts val="8400"/>
              <a:buFont typeface="Arial"/>
              <a:buNone/>
              <a:defRPr/>
            </a:lvl3pPr>
            <a:lvl4pPr lvl="3" algn="ctr">
              <a:lnSpc>
                <a:spcPct val="100000"/>
              </a:lnSpc>
              <a:spcBef>
                <a:spcPts val="1400"/>
              </a:spcBef>
              <a:spcAft>
                <a:spcPts val="0"/>
              </a:spcAft>
              <a:buClr>
                <a:schemeClr val="dk1"/>
              </a:buClr>
              <a:buSzPts val="7000"/>
              <a:buFont typeface="Arial"/>
              <a:buNone/>
              <a:defRPr/>
            </a:lvl4pPr>
            <a:lvl5pPr lvl="4" algn="ctr">
              <a:lnSpc>
                <a:spcPct val="100000"/>
              </a:lnSpc>
              <a:spcBef>
                <a:spcPts val="1400"/>
              </a:spcBef>
              <a:spcAft>
                <a:spcPts val="0"/>
              </a:spcAft>
              <a:buClr>
                <a:schemeClr val="dk1"/>
              </a:buClr>
              <a:buSzPts val="7000"/>
              <a:buFont typeface="Arial"/>
              <a:buNone/>
              <a:defRPr/>
            </a:lvl5pPr>
            <a:lvl6pPr lvl="5" algn="ctr">
              <a:lnSpc>
                <a:spcPct val="100000"/>
              </a:lnSpc>
              <a:spcBef>
                <a:spcPts val="1410"/>
              </a:spcBef>
              <a:spcAft>
                <a:spcPts val="0"/>
              </a:spcAft>
              <a:buClr>
                <a:schemeClr val="dk1"/>
              </a:buClr>
              <a:buSzPts val="7050"/>
              <a:buFont typeface="Arial"/>
              <a:buNone/>
              <a:defRPr/>
            </a:lvl6pPr>
            <a:lvl7pPr lvl="6" algn="ctr">
              <a:lnSpc>
                <a:spcPct val="100000"/>
              </a:lnSpc>
              <a:spcBef>
                <a:spcPts val="1410"/>
              </a:spcBef>
              <a:spcAft>
                <a:spcPts val="0"/>
              </a:spcAft>
              <a:buClr>
                <a:schemeClr val="dk1"/>
              </a:buClr>
              <a:buSzPts val="7050"/>
              <a:buFont typeface="Arial"/>
              <a:buNone/>
              <a:defRPr/>
            </a:lvl7pPr>
            <a:lvl8pPr lvl="7" algn="ctr">
              <a:lnSpc>
                <a:spcPct val="100000"/>
              </a:lnSpc>
              <a:spcBef>
                <a:spcPts val="1410"/>
              </a:spcBef>
              <a:spcAft>
                <a:spcPts val="0"/>
              </a:spcAft>
              <a:buClr>
                <a:schemeClr val="dk1"/>
              </a:buClr>
              <a:buSzPts val="7050"/>
              <a:buFont typeface="Arial"/>
              <a:buNone/>
              <a:defRPr/>
            </a:lvl8pPr>
            <a:lvl9pPr lvl="8" algn="ctr">
              <a:lnSpc>
                <a:spcPct val="100000"/>
              </a:lnSpc>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lnSpc>
                <a:spcPct val="100000"/>
              </a:lnSpc>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61950" lvl="1" marL="914400" algn="l">
              <a:lnSpc>
                <a:spcPct val="100000"/>
              </a:lnSpc>
              <a:spcBef>
                <a:spcPts val="420"/>
              </a:spcBef>
              <a:spcAft>
                <a:spcPts val="0"/>
              </a:spcAft>
              <a:buClr>
                <a:schemeClr val="dk1"/>
              </a:buClr>
              <a:buSzPts val="2100"/>
              <a:buFont typeface="Arial"/>
              <a:buChar char="–"/>
              <a:defRPr sz="2100"/>
            </a:lvl2pPr>
            <a:lvl3pPr indent="-342900" lvl="2" marL="1371600" algn="l">
              <a:lnSpc>
                <a:spcPct val="100000"/>
              </a:lnSpc>
              <a:spcBef>
                <a:spcPts val="360"/>
              </a:spcBef>
              <a:spcAft>
                <a:spcPts val="0"/>
              </a:spcAft>
              <a:buClr>
                <a:schemeClr val="dk1"/>
              </a:buClr>
              <a:buSzPts val="1800"/>
              <a:buFont typeface="Arial"/>
              <a:buChar char="•"/>
              <a:defRPr sz="1800"/>
            </a:lvl3pPr>
            <a:lvl4pPr indent="-323850" lvl="3" marL="1828800" algn="l">
              <a:lnSpc>
                <a:spcPct val="100000"/>
              </a:lnSpc>
              <a:spcBef>
                <a:spcPts val="300"/>
              </a:spcBef>
              <a:spcAft>
                <a:spcPts val="0"/>
              </a:spcAft>
              <a:buClr>
                <a:schemeClr val="dk1"/>
              </a:buClr>
              <a:buSzPts val="1500"/>
              <a:buFont typeface="Arial"/>
              <a:buChar char="–"/>
              <a:defRPr sz="1500"/>
            </a:lvl4pPr>
            <a:lvl5pPr indent="-323850" lvl="4" marL="2286000" algn="l">
              <a:lnSpc>
                <a:spcPct val="100000"/>
              </a:lnSpc>
              <a:spcBef>
                <a:spcPts val="300"/>
              </a:spcBef>
              <a:spcAft>
                <a:spcPts val="0"/>
              </a:spcAft>
              <a:buClr>
                <a:schemeClr val="dk1"/>
              </a:buClr>
              <a:buSzPts val="1500"/>
              <a:buFont typeface="Arial"/>
              <a:buChar char="»"/>
              <a:defRPr sz="1500"/>
            </a:lvl5pPr>
            <a:lvl6pPr indent="-323850" lvl="5" marL="2743200" algn="l">
              <a:lnSpc>
                <a:spcPct val="100000"/>
              </a:lnSpc>
              <a:spcBef>
                <a:spcPts val="300"/>
              </a:spcBef>
              <a:spcAft>
                <a:spcPts val="0"/>
              </a:spcAft>
              <a:buClr>
                <a:schemeClr val="dk1"/>
              </a:buClr>
              <a:buSzPts val="1500"/>
              <a:buFont typeface="Arial"/>
              <a:buChar char="»"/>
              <a:defRPr sz="1500"/>
            </a:lvl6pPr>
            <a:lvl7pPr indent="-323850" lvl="6" marL="3200400" algn="l">
              <a:lnSpc>
                <a:spcPct val="100000"/>
              </a:lnSpc>
              <a:spcBef>
                <a:spcPts val="300"/>
              </a:spcBef>
              <a:spcAft>
                <a:spcPts val="0"/>
              </a:spcAft>
              <a:buClr>
                <a:schemeClr val="dk1"/>
              </a:buClr>
              <a:buSzPts val="1500"/>
              <a:buFont typeface="Arial"/>
              <a:buChar char="»"/>
              <a:defRPr sz="1500"/>
            </a:lvl7pPr>
            <a:lvl8pPr indent="-323850" lvl="7" marL="3657600" algn="l">
              <a:lnSpc>
                <a:spcPct val="100000"/>
              </a:lnSpc>
              <a:spcBef>
                <a:spcPts val="300"/>
              </a:spcBef>
              <a:spcAft>
                <a:spcPts val="0"/>
              </a:spcAft>
              <a:buClr>
                <a:schemeClr val="dk1"/>
              </a:buClr>
              <a:buSzPts val="1500"/>
              <a:buFont typeface="Arial"/>
              <a:buChar char="»"/>
              <a:defRPr sz="1500"/>
            </a:lvl8pPr>
            <a:lvl9pPr indent="-323850" lvl="8" marL="4114800" algn="l">
              <a:lnSpc>
                <a:spcPct val="100000"/>
              </a:lnSpc>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3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00"/>
              </a:spcBef>
              <a:spcAft>
                <a:spcPts val="0"/>
              </a:spcAft>
              <a:buClr>
                <a:schemeClr val="dk1"/>
              </a:buClr>
              <a:buSzPts val="1500"/>
              <a:buFont typeface="Arial"/>
              <a:buNone/>
              <a:defRPr sz="1500"/>
            </a:lvl1pPr>
            <a:lvl2pPr indent="-228600" lvl="1" marL="914400" algn="l">
              <a:lnSpc>
                <a:spcPct val="100000"/>
              </a:lnSpc>
              <a:spcBef>
                <a:spcPts val="270"/>
              </a:spcBef>
              <a:spcAft>
                <a:spcPts val="0"/>
              </a:spcAft>
              <a:buClr>
                <a:schemeClr val="dk1"/>
              </a:buClr>
              <a:buSzPts val="1350"/>
              <a:buFont typeface="Arial"/>
              <a:buNone/>
              <a:defRPr sz="1350"/>
            </a:lvl2pPr>
            <a:lvl3pPr indent="-228600" lvl="2" marL="1371600" algn="l">
              <a:lnSpc>
                <a:spcPct val="100000"/>
              </a:lnSpc>
              <a:spcBef>
                <a:spcPts val="240"/>
              </a:spcBef>
              <a:spcAft>
                <a:spcPts val="0"/>
              </a:spcAft>
              <a:buClr>
                <a:schemeClr val="dk1"/>
              </a:buClr>
              <a:buSzPts val="1200"/>
              <a:buFont typeface="Arial"/>
              <a:buNone/>
              <a:defRPr sz="1200"/>
            </a:lvl3pPr>
            <a:lvl4pPr indent="-228600" lvl="3" marL="1828800" algn="l">
              <a:lnSpc>
                <a:spcPct val="100000"/>
              </a:lnSpc>
              <a:spcBef>
                <a:spcPts val="210"/>
              </a:spcBef>
              <a:spcAft>
                <a:spcPts val="0"/>
              </a:spcAft>
              <a:buClr>
                <a:schemeClr val="dk1"/>
              </a:buClr>
              <a:buSzPts val="1050"/>
              <a:buFont typeface="Arial"/>
              <a:buNone/>
              <a:defRPr sz="1050"/>
            </a:lvl4pPr>
            <a:lvl5pPr indent="-228600" lvl="4" marL="2286000" algn="l">
              <a:lnSpc>
                <a:spcPct val="100000"/>
              </a:lnSpc>
              <a:spcBef>
                <a:spcPts val="210"/>
              </a:spcBef>
              <a:spcAft>
                <a:spcPts val="0"/>
              </a:spcAft>
              <a:buClr>
                <a:schemeClr val="dk1"/>
              </a:buClr>
              <a:buSzPts val="1050"/>
              <a:buFont typeface="Arial"/>
              <a:buNone/>
              <a:defRPr sz="1050"/>
            </a:lvl5pPr>
            <a:lvl6pPr indent="-228600" lvl="5" marL="2743200" algn="l">
              <a:lnSpc>
                <a:spcPct val="100000"/>
              </a:lnSpc>
              <a:spcBef>
                <a:spcPts val="210"/>
              </a:spcBef>
              <a:spcAft>
                <a:spcPts val="0"/>
              </a:spcAft>
              <a:buClr>
                <a:schemeClr val="dk1"/>
              </a:buClr>
              <a:buSzPts val="1050"/>
              <a:buFont typeface="Arial"/>
              <a:buNone/>
              <a:defRPr sz="1050"/>
            </a:lvl6pPr>
            <a:lvl7pPr indent="-228600" lvl="6" marL="3200400" algn="l">
              <a:lnSpc>
                <a:spcPct val="100000"/>
              </a:lnSpc>
              <a:spcBef>
                <a:spcPts val="210"/>
              </a:spcBef>
              <a:spcAft>
                <a:spcPts val="0"/>
              </a:spcAft>
              <a:buClr>
                <a:schemeClr val="dk1"/>
              </a:buClr>
              <a:buSzPts val="1050"/>
              <a:buFont typeface="Arial"/>
              <a:buNone/>
              <a:defRPr sz="1050"/>
            </a:lvl7pPr>
            <a:lvl8pPr indent="-228600" lvl="7" marL="3657600" algn="l">
              <a:lnSpc>
                <a:spcPct val="100000"/>
              </a:lnSpc>
              <a:spcBef>
                <a:spcPts val="210"/>
              </a:spcBef>
              <a:spcAft>
                <a:spcPts val="0"/>
              </a:spcAft>
              <a:buClr>
                <a:schemeClr val="dk1"/>
              </a:buClr>
              <a:buSzPts val="1050"/>
              <a:buFont typeface="Arial"/>
              <a:buNone/>
              <a:defRPr sz="1050"/>
            </a:lvl8pPr>
            <a:lvl9pPr indent="-228600" lvl="8" marL="4114800" algn="l">
              <a:lnSpc>
                <a:spcPct val="100000"/>
              </a:lnSpc>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lnSpc>
                <a:spcPct val="100000"/>
              </a:lnSpc>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lnSpc>
                <a:spcPct val="100000"/>
              </a:lnSpc>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0.png"/><Relationship Id="rId11" Type="http://schemas.openxmlformats.org/officeDocument/2006/relationships/image" Target="../media/image7.png"/><Relationship Id="rId22" Type="http://schemas.openxmlformats.org/officeDocument/2006/relationships/image" Target="../media/image18.png"/><Relationship Id="rId10" Type="http://schemas.openxmlformats.org/officeDocument/2006/relationships/image" Target="../media/image4.png"/><Relationship Id="rId21" Type="http://schemas.openxmlformats.org/officeDocument/2006/relationships/image" Target="../media/image19.png"/><Relationship Id="rId13" Type="http://schemas.openxmlformats.org/officeDocument/2006/relationships/image" Target="../media/image8.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3.png"/><Relationship Id="rId15" Type="http://schemas.openxmlformats.org/officeDocument/2006/relationships/image" Target="../media/image16.png"/><Relationship Id="rId14" Type="http://schemas.openxmlformats.org/officeDocument/2006/relationships/image" Target="../media/image11.png"/><Relationship Id="rId17" Type="http://schemas.openxmlformats.org/officeDocument/2006/relationships/image" Target="../media/image13.png"/><Relationship Id="rId16" Type="http://schemas.openxmlformats.org/officeDocument/2006/relationships/image" Target="../media/image9.png"/><Relationship Id="rId5" Type="http://schemas.openxmlformats.org/officeDocument/2006/relationships/image" Target="../media/image15.jpg"/><Relationship Id="rId19" Type="http://schemas.openxmlformats.org/officeDocument/2006/relationships/image" Target="../media/image2.png"/><Relationship Id="rId6" Type="http://schemas.openxmlformats.org/officeDocument/2006/relationships/image" Target="../media/image1.png"/><Relationship Id="rId18" Type="http://schemas.openxmlformats.org/officeDocument/2006/relationships/image" Target="../media/image12.png"/><Relationship Id="rId7" Type="http://schemas.openxmlformats.org/officeDocument/2006/relationships/image" Target="../media/image17.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1131185" y="31445263"/>
            <a:ext cx="41605199" cy="995362"/>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t/>
            </a:r>
            <a:endParaRPr b="0" i="0" sz="7200" u="none" cap="none" strike="noStrike">
              <a:solidFill>
                <a:schemeClr val="dk1"/>
              </a:solidFill>
              <a:latin typeface="Arial"/>
              <a:ea typeface="Arial"/>
              <a:cs typeface="Arial"/>
              <a:sym typeface="Arial"/>
            </a:endParaRPr>
          </a:p>
        </p:txBody>
      </p:sp>
      <p:sp>
        <p:nvSpPr>
          <p:cNvPr id="90" name="Google Shape;90;p1"/>
          <p:cNvSpPr/>
          <p:nvPr/>
        </p:nvSpPr>
        <p:spPr>
          <a:xfrm>
            <a:off x="1236498" y="4931887"/>
            <a:ext cx="41335150" cy="1456533"/>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1" name="Google Shape;91;p1"/>
          <p:cNvSpPr txBox="1"/>
          <p:nvPr/>
        </p:nvSpPr>
        <p:spPr>
          <a:xfrm>
            <a:off x="3254467" y="31545794"/>
            <a:ext cx="41344849" cy="729038"/>
          </a:xfrm>
          <a:prstGeom prst="rect">
            <a:avLst/>
          </a:prstGeom>
          <a:noFill/>
          <a:ln>
            <a:noFill/>
          </a:ln>
        </p:spPr>
        <p:txBody>
          <a:bodyPr anchorCtr="0" anchor="t" bIns="36975" lIns="73975" spcFirstLastPara="1" rIns="73975" wrap="square" tIns="36975">
            <a:noAutofit/>
          </a:bodyPr>
          <a:lstStyle/>
          <a:p>
            <a:pPr indent="-493712" lvl="0" marL="493712" marR="0" rtl="0" algn="ctr">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The material presented in this poster is based upon the work supported by FIU. I thank Massoud Sadjadi for the guidance he has provided, I thank Jason Cohen &amp; Frank Alvarado from the Pinecrest Police Department for allowing me to work on their vision, </a:t>
            </a:r>
            <a:endParaRPr/>
          </a:p>
          <a:p>
            <a:pPr indent="-493712" lvl="0" marL="493712" marR="0" rtl="0" algn="ctr">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and a special thanks to my senior team Roland Aroche, Janeth Arriola and Anthony Benitez, as well as the capstone team, Ismael Peña, Zachary Garcia, Adriano Herrera, and Akeem Lake for their equally dedicated work towards this project.</a:t>
            </a:r>
            <a:endParaRPr b="0" i="0" sz="2400" u="none" cap="none" strike="noStrike">
              <a:solidFill>
                <a:srgbClr val="000000"/>
              </a:solidFill>
              <a:latin typeface="Arial"/>
              <a:ea typeface="Arial"/>
              <a:cs typeface="Arial"/>
              <a:sym typeface="Arial"/>
            </a:endParaRPr>
          </a:p>
        </p:txBody>
      </p:sp>
      <p:sp>
        <p:nvSpPr>
          <p:cNvPr id="92" name="Google Shape;92;p1"/>
          <p:cNvSpPr txBox="1"/>
          <p:nvPr/>
        </p:nvSpPr>
        <p:spPr>
          <a:xfrm>
            <a:off x="6877414" y="5265544"/>
            <a:ext cx="4114800" cy="103226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5400" u="none" cap="none" strike="noStrike">
                <a:solidFill>
                  <a:schemeClr val="lt1"/>
                </a:solidFill>
                <a:latin typeface="Arial"/>
                <a:ea typeface="Arial"/>
                <a:cs typeface="Arial"/>
                <a:sym typeface="Arial"/>
              </a:rPr>
              <a:t>PROBLEM</a:t>
            </a:r>
            <a:endParaRPr b="0" i="0" sz="5400" u="none" cap="none" strike="noStrike">
              <a:solidFill>
                <a:schemeClr val="lt1"/>
              </a:solidFill>
              <a:latin typeface="Arial"/>
              <a:ea typeface="Arial"/>
              <a:cs typeface="Arial"/>
              <a:sym typeface="Arial"/>
            </a:endParaRPr>
          </a:p>
        </p:txBody>
      </p:sp>
      <p:sp>
        <p:nvSpPr>
          <p:cNvPr id="93" name="Google Shape;93;p1"/>
          <p:cNvSpPr txBox="1"/>
          <p:nvPr/>
        </p:nvSpPr>
        <p:spPr>
          <a:xfrm>
            <a:off x="1236497" y="31611056"/>
            <a:ext cx="4818204" cy="66377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600" u="none" cap="none" strike="noStrike">
                <a:solidFill>
                  <a:srgbClr val="B6862C"/>
                </a:solidFill>
                <a:latin typeface="Arial"/>
                <a:ea typeface="Arial"/>
                <a:cs typeface="Arial"/>
                <a:sym typeface="Arial"/>
              </a:rPr>
              <a:t>Acknowledgement</a:t>
            </a:r>
            <a:endParaRPr b="0" i="0" sz="3600" u="none" cap="none" strike="noStrike">
              <a:solidFill>
                <a:srgbClr val="000000"/>
              </a:solidFill>
              <a:latin typeface="Arial"/>
              <a:ea typeface="Arial"/>
              <a:cs typeface="Arial"/>
              <a:sym typeface="Arial"/>
            </a:endParaRPr>
          </a:p>
        </p:txBody>
      </p:sp>
      <p:pic>
        <p:nvPicPr>
          <p:cNvPr id="94" name="Google Shape;94;p1"/>
          <p:cNvPicPr preferRelativeResize="0"/>
          <p:nvPr/>
        </p:nvPicPr>
        <p:blipFill rotWithShape="1">
          <a:blip r:embed="rId3">
            <a:alphaModFix/>
          </a:blip>
          <a:srcRect b="0" l="0" r="0" t="0"/>
          <a:stretch/>
        </p:blipFill>
        <p:spPr>
          <a:xfrm>
            <a:off x="1176337" y="622300"/>
            <a:ext cx="7667625" cy="2632075"/>
          </a:xfrm>
          <a:prstGeom prst="rect">
            <a:avLst/>
          </a:prstGeom>
          <a:noFill/>
          <a:ln>
            <a:noFill/>
          </a:ln>
        </p:spPr>
      </p:pic>
      <p:sp>
        <p:nvSpPr>
          <p:cNvPr id="95" name="Google Shape;95;p1"/>
          <p:cNvSpPr txBox="1"/>
          <p:nvPr/>
        </p:nvSpPr>
        <p:spPr>
          <a:xfrm>
            <a:off x="13493748" y="230982"/>
            <a:ext cx="19346862" cy="2278063"/>
          </a:xfrm>
          <a:prstGeom prst="rect">
            <a:avLst/>
          </a:prstGeom>
          <a:solidFill>
            <a:schemeClr val="lt1"/>
          </a:solidFill>
          <a:ln cap="flat" cmpd="sng" w="25400">
            <a:solidFill>
              <a:schemeClr val="accent3"/>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7000" u="none" cap="none" strike="noStrik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None/>
            </a:pPr>
            <a:r>
              <a:rPr b="0" i="1" lang="en-US" sz="7200" u="none" cap="none" strike="noStrike">
                <a:solidFill>
                  <a:srgbClr val="B6862C"/>
                </a:solidFill>
                <a:latin typeface="Arial"/>
                <a:ea typeface="Arial"/>
                <a:cs typeface="Arial"/>
                <a:sym typeface="Arial"/>
              </a:rPr>
              <a:t>Summer 2020 Senior Design Project</a:t>
            </a:r>
            <a:endParaRPr/>
          </a:p>
        </p:txBody>
      </p:sp>
      <p:sp>
        <p:nvSpPr>
          <p:cNvPr id="96" name="Google Shape;96;p1"/>
          <p:cNvSpPr txBox="1"/>
          <p:nvPr/>
        </p:nvSpPr>
        <p:spPr>
          <a:xfrm>
            <a:off x="12768374" y="2730900"/>
            <a:ext cx="10134600" cy="2254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9600" u="none" cap="none" strike="noStrike">
                <a:solidFill>
                  <a:srgbClr val="081E3F"/>
                </a:solidFill>
                <a:latin typeface="Arial"/>
                <a:ea typeface="Arial"/>
                <a:cs typeface="Arial"/>
                <a:sym typeface="Arial"/>
              </a:rPr>
              <a:t>BOLO v15.0</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20254280" y="2804945"/>
            <a:ext cx="14587438" cy="1715444"/>
          </a:xfrm>
          <a:prstGeom prst="rect">
            <a:avLst/>
          </a:prstGeom>
          <a:solidFill>
            <a:schemeClr val="lt1"/>
          </a:solidFill>
          <a:ln>
            <a:noFill/>
          </a:ln>
        </p:spPr>
        <p:txBody>
          <a:bodyPr anchorCtr="0" anchor="t" bIns="49325" lIns="98650" spcFirstLastPara="1" rIns="98650" wrap="square" tIns="49325">
            <a:spAutoFit/>
          </a:bodyPr>
          <a:lstStyle/>
          <a:p>
            <a:pPr indent="0" lvl="0" marL="0" marR="0" rtl="0" algn="l">
              <a:lnSpc>
                <a:spcPct val="100000"/>
              </a:lnSpc>
              <a:spcBef>
                <a:spcPts val="0"/>
              </a:spcBef>
              <a:spcAft>
                <a:spcPts val="0"/>
              </a:spcAft>
              <a:buClr>
                <a:srgbClr val="000000"/>
              </a:buClr>
              <a:buSzPts val="3500"/>
              <a:buFont typeface="Arial"/>
              <a:buNone/>
            </a:pPr>
            <a:r>
              <a:rPr b="1" i="0" lang="en-US" sz="3500" u="none" cap="none" strike="noStrike">
                <a:solidFill>
                  <a:srgbClr val="081E3F"/>
                </a:solidFill>
                <a:latin typeface="Arial"/>
                <a:ea typeface="Arial"/>
                <a:cs typeface="Arial"/>
                <a:sym typeface="Arial"/>
              </a:rPr>
              <a:t>Student: Ekaterina Banks</a:t>
            </a:r>
            <a:endParaRPr b="0" i="0" sz="3500" u="none" cap="none" strike="noStrike">
              <a:solidFill>
                <a:srgbClr val="081E3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1" i="0" lang="en-US" sz="3500" u="none" cap="none" strike="noStrike">
                <a:solidFill>
                  <a:srgbClr val="161645"/>
                </a:solidFill>
                <a:latin typeface="Arial"/>
                <a:ea typeface="Arial"/>
                <a:cs typeface="Arial"/>
                <a:sym typeface="Arial"/>
              </a:rPr>
              <a:t>Jason Cohen, Frank Alvarado</a:t>
            </a:r>
            <a:endParaRPr b="0" i="0" sz="3500" u="none" cap="none" strike="noStrike">
              <a:solidFill>
                <a:srgbClr val="161645"/>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Dr. Masoud Sadjadi</a:t>
            </a:r>
            <a:r>
              <a:rPr b="1" i="0" lang="en-US" sz="3500" u="none" cap="none" strike="noStrike">
                <a:solidFill>
                  <a:srgbClr val="081E3F"/>
                </a:solidFill>
                <a:latin typeface="Arial"/>
                <a:ea typeface="Arial"/>
                <a:cs typeface="Arial"/>
                <a:sym typeface="Arial"/>
              </a:rPr>
              <a:t>, Florida International University</a:t>
            </a:r>
            <a:endParaRPr/>
          </a:p>
        </p:txBody>
      </p:sp>
      <p:pic>
        <p:nvPicPr>
          <p:cNvPr id="98" name="Google Shape;98;p1"/>
          <p:cNvPicPr preferRelativeResize="0"/>
          <p:nvPr/>
        </p:nvPicPr>
        <p:blipFill rotWithShape="1">
          <a:blip r:embed="rId4">
            <a:alphaModFix/>
          </a:blip>
          <a:srcRect b="0" l="0" r="0" t="0"/>
          <a:stretch/>
        </p:blipFill>
        <p:spPr>
          <a:xfrm>
            <a:off x="38766128" y="275351"/>
            <a:ext cx="3120778" cy="4005343"/>
          </a:xfrm>
          <a:prstGeom prst="rect">
            <a:avLst/>
          </a:prstGeom>
          <a:noFill/>
          <a:ln>
            <a:noFill/>
          </a:ln>
        </p:spPr>
      </p:pic>
      <p:sp>
        <p:nvSpPr>
          <p:cNvPr id="99" name="Google Shape;99;p1"/>
          <p:cNvSpPr/>
          <p:nvPr/>
        </p:nvSpPr>
        <p:spPr>
          <a:xfrm>
            <a:off x="1138388" y="4972677"/>
            <a:ext cx="3327337" cy="26167554"/>
          </a:xfrm>
          <a:prstGeom prst="rect">
            <a:avLst/>
          </a:prstGeom>
          <a:solidFill>
            <a:schemeClr val="lt1"/>
          </a:solidFill>
          <a:ln cap="flat" cmpd="sng" w="762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A picture containing drawing, food&#10;&#10;Description automatically generated" id="100" name="Google Shape;100;p1"/>
          <p:cNvPicPr preferRelativeResize="0"/>
          <p:nvPr/>
        </p:nvPicPr>
        <p:blipFill rotWithShape="1">
          <a:blip r:embed="rId5">
            <a:alphaModFix/>
          </a:blip>
          <a:srcRect b="0" l="0" r="0" t="0"/>
          <a:stretch/>
        </p:blipFill>
        <p:spPr>
          <a:xfrm>
            <a:off x="1676035" y="7070389"/>
            <a:ext cx="2196994" cy="2153054"/>
          </a:xfrm>
          <a:prstGeom prst="ellipse">
            <a:avLst/>
          </a:prstGeom>
          <a:noFill/>
          <a:ln cap="flat" cmpd="sng" w="38100">
            <a:solidFill>
              <a:schemeClr val="lt1"/>
            </a:solidFill>
            <a:prstDash val="solid"/>
            <a:round/>
            <a:headEnd len="sm" w="sm" type="none"/>
            <a:tailEnd len="sm" w="sm" type="none"/>
          </a:ln>
        </p:spPr>
      </p:pic>
      <p:sp>
        <p:nvSpPr>
          <p:cNvPr id="101" name="Google Shape;101;p1"/>
          <p:cNvSpPr txBox="1"/>
          <p:nvPr/>
        </p:nvSpPr>
        <p:spPr>
          <a:xfrm>
            <a:off x="1535553" y="5120470"/>
            <a:ext cx="2533007" cy="175432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5400" u="none" cap="none" strike="noStrike">
                <a:solidFill>
                  <a:schemeClr val="dk1"/>
                </a:solidFill>
                <a:latin typeface="Arial"/>
                <a:ea typeface="Arial"/>
                <a:cs typeface="Arial"/>
                <a:sym typeface="Arial"/>
              </a:rPr>
              <a:t>BUILT</a:t>
            </a:r>
            <a:endParaRPr/>
          </a:p>
          <a:p>
            <a:pPr indent="0" lvl="0" marL="0" marR="0" rtl="0" algn="ctr">
              <a:lnSpc>
                <a:spcPct val="100000"/>
              </a:lnSpc>
              <a:spcBef>
                <a:spcPts val="0"/>
              </a:spcBef>
              <a:spcAft>
                <a:spcPts val="0"/>
              </a:spcAft>
              <a:buNone/>
            </a:pPr>
            <a:r>
              <a:rPr b="1" i="0" lang="en-US" sz="5400" u="none" cap="none" strike="noStrike">
                <a:solidFill>
                  <a:schemeClr val="dk1"/>
                </a:solidFill>
                <a:latin typeface="Arial"/>
                <a:ea typeface="Arial"/>
                <a:cs typeface="Arial"/>
                <a:sym typeface="Arial"/>
              </a:rPr>
              <a:t>WITH</a:t>
            </a:r>
            <a:endParaRPr/>
          </a:p>
        </p:txBody>
      </p:sp>
      <p:pic>
        <p:nvPicPr>
          <p:cNvPr descr="A stop sign&#10;&#10;Description automatically generated" id="102" name="Google Shape;102;p1"/>
          <p:cNvPicPr preferRelativeResize="0"/>
          <p:nvPr/>
        </p:nvPicPr>
        <p:blipFill rotWithShape="1">
          <a:blip r:embed="rId6">
            <a:alphaModFix/>
          </a:blip>
          <a:srcRect b="0" l="0" r="0" t="0"/>
          <a:stretch/>
        </p:blipFill>
        <p:spPr>
          <a:xfrm>
            <a:off x="403840" y="9423299"/>
            <a:ext cx="4805503" cy="2594971"/>
          </a:xfrm>
          <a:prstGeom prst="rect">
            <a:avLst/>
          </a:prstGeom>
          <a:noFill/>
          <a:ln>
            <a:noFill/>
          </a:ln>
        </p:spPr>
      </p:pic>
      <p:pic>
        <p:nvPicPr>
          <p:cNvPr descr="GitHub Logos and Usage · GitHub" id="103" name="Google Shape;103;p1"/>
          <p:cNvPicPr preferRelativeResize="0"/>
          <p:nvPr/>
        </p:nvPicPr>
        <p:blipFill rotWithShape="1">
          <a:blip r:embed="rId7">
            <a:alphaModFix/>
          </a:blip>
          <a:srcRect b="12371" l="12586" r="12991" t="14505"/>
          <a:stretch/>
        </p:blipFill>
        <p:spPr>
          <a:xfrm>
            <a:off x="1653913" y="14475269"/>
            <a:ext cx="2160513" cy="2121408"/>
          </a:xfrm>
          <a:prstGeom prst="ellipse">
            <a:avLst/>
          </a:prstGeom>
          <a:noFill/>
          <a:ln cap="flat" cmpd="sng" w="38100">
            <a:solidFill>
              <a:schemeClr val="lt1"/>
            </a:solidFill>
            <a:prstDash val="solid"/>
            <a:miter lim="800000"/>
            <a:headEnd len="sm" w="sm" type="none"/>
            <a:tailEnd len="sm" w="sm" type="none"/>
          </a:ln>
        </p:spPr>
      </p:pic>
      <p:pic>
        <p:nvPicPr>
          <p:cNvPr descr="A close up of a sign&#10;&#10;Description automatically generated" id="104" name="Google Shape;104;p1"/>
          <p:cNvPicPr preferRelativeResize="0"/>
          <p:nvPr/>
        </p:nvPicPr>
        <p:blipFill rotWithShape="1">
          <a:blip r:embed="rId8">
            <a:alphaModFix/>
          </a:blip>
          <a:srcRect b="0" l="0" r="0" t="0"/>
          <a:stretch/>
        </p:blipFill>
        <p:spPr>
          <a:xfrm>
            <a:off x="1676035" y="12085929"/>
            <a:ext cx="2164053" cy="2164053"/>
          </a:xfrm>
          <a:prstGeom prst="rect">
            <a:avLst/>
          </a:prstGeom>
          <a:noFill/>
          <a:ln>
            <a:noFill/>
          </a:ln>
        </p:spPr>
      </p:pic>
      <p:sp>
        <p:nvSpPr>
          <p:cNvPr id="105" name="Google Shape;105;p1"/>
          <p:cNvSpPr/>
          <p:nvPr/>
        </p:nvSpPr>
        <p:spPr>
          <a:xfrm rot="2653796">
            <a:off x="2417653" y="18458909"/>
            <a:ext cx="1673628" cy="1607030"/>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A picture containing clock&#10;&#10;Description automatically generated" id="106" name="Google Shape;106;p1"/>
          <p:cNvPicPr preferRelativeResize="0"/>
          <p:nvPr/>
        </p:nvPicPr>
        <p:blipFill rotWithShape="1">
          <a:blip r:embed="rId9">
            <a:alphaModFix/>
          </a:blip>
          <a:srcRect b="0" l="0" r="0" t="0"/>
          <a:stretch/>
        </p:blipFill>
        <p:spPr>
          <a:xfrm>
            <a:off x="1303756" y="17134884"/>
            <a:ext cx="3226763" cy="3226763"/>
          </a:xfrm>
          <a:prstGeom prst="rect">
            <a:avLst/>
          </a:prstGeom>
          <a:noFill/>
          <a:ln>
            <a:noFill/>
          </a:ln>
        </p:spPr>
      </p:pic>
      <p:pic>
        <p:nvPicPr>
          <p:cNvPr id="107" name="Google Shape;107;p1"/>
          <p:cNvPicPr preferRelativeResize="0"/>
          <p:nvPr/>
        </p:nvPicPr>
        <p:blipFill rotWithShape="1">
          <a:blip r:embed="rId10">
            <a:alphaModFix/>
          </a:blip>
          <a:srcRect b="6810" l="9870" r="6032" t="9821"/>
          <a:stretch/>
        </p:blipFill>
        <p:spPr>
          <a:xfrm>
            <a:off x="1921998" y="20675506"/>
            <a:ext cx="1790802" cy="1797622"/>
          </a:xfrm>
          <a:prstGeom prst="roundRect">
            <a:avLst>
              <a:gd fmla="val 16667" name="adj"/>
            </a:avLst>
          </a:prstGeom>
          <a:noFill/>
          <a:ln cap="flat" cmpd="sng" w="38100">
            <a:solidFill>
              <a:schemeClr val="lt1"/>
            </a:solidFill>
            <a:prstDash val="solid"/>
            <a:miter lim="800000"/>
            <a:headEnd len="sm" w="sm" type="none"/>
            <a:tailEnd len="sm" w="sm" type="none"/>
          </a:ln>
        </p:spPr>
      </p:pic>
      <p:pic>
        <p:nvPicPr>
          <p:cNvPr id="108" name="Google Shape;108;p1"/>
          <p:cNvPicPr preferRelativeResize="0"/>
          <p:nvPr/>
        </p:nvPicPr>
        <p:blipFill rotWithShape="1">
          <a:blip r:embed="rId11">
            <a:alphaModFix/>
          </a:blip>
          <a:srcRect b="0" l="0" r="0" t="0"/>
          <a:stretch/>
        </p:blipFill>
        <p:spPr>
          <a:xfrm>
            <a:off x="1293364" y="22831042"/>
            <a:ext cx="3036459" cy="1177096"/>
          </a:xfrm>
          <a:prstGeom prst="rect">
            <a:avLst/>
          </a:prstGeom>
          <a:noFill/>
          <a:ln>
            <a:noFill/>
          </a:ln>
        </p:spPr>
      </p:pic>
      <p:pic>
        <p:nvPicPr>
          <p:cNvPr descr="Microsoft SQL Server Management Studio - Reviews, Pros &amp; Cons ..." id="109" name="Google Shape;109;p1"/>
          <p:cNvPicPr preferRelativeResize="0"/>
          <p:nvPr/>
        </p:nvPicPr>
        <p:blipFill rotWithShape="1">
          <a:blip r:embed="rId12">
            <a:alphaModFix/>
          </a:blip>
          <a:srcRect b="0" l="0" r="0" t="0"/>
          <a:stretch/>
        </p:blipFill>
        <p:spPr>
          <a:xfrm>
            <a:off x="1858959" y="26452647"/>
            <a:ext cx="1786640" cy="1786640"/>
          </a:xfrm>
          <a:prstGeom prst="rect">
            <a:avLst/>
          </a:prstGeom>
          <a:noFill/>
          <a:ln>
            <a:noFill/>
          </a:ln>
        </p:spPr>
      </p:pic>
      <p:pic>
        <p:nvPicPr>
          <p:cNvPr descr="A close up of a sign&#10;&#10;Description automatically generated" id="110" name="Google Shape;110;p1"/>
          <p:cNvPicPr preferRelativeResize="0"/>
          <p:nvPr/>
        </p:nvPicPr>
        <p:blipFill rotWithShape="1">
          <a:blip r:embed="rId13">
            <a:alphaModFix/>
          </a:blip>
          <a:srcRect b="0" l="0" r="0" t="0"/>
          <a:stretch/>
        </p:blipFill>
        <p:spPr>
          <a:xfrm>
            <a:off x="1750898" y="24281188"/>
            <a:ext cx="1894702" cy="1889453"/>
          </a:xfrm>
          <a:prstGeom prst="rect">
            <a:avLst/>
          </a:prstGeom>
          <a:noFill/>
          <a:ln>
            <a:noFill/>
          </a:ln>
        </p:spPr>
      </p:pic>
      <p:pic>
        <p:nvPicPr>
          <p:cNvPr descr="A close up of a logo&#10;&#10;Description automatically generated" id="111" name="Google Shape;111;p1"/>
          <p:cNvPicPr preferRelativeResize="0"/>
          <p:nvPr/>
        </p:nvPicPr>
        <p:blipFill rotWithShape="1">
          <a:blip r:embed="rId14">
            <a:alphaModFix/>
          </a:blip>
          <a:srcRect b="0" l="0" r="0" t="0"/>
          <a:stretch/>
        </p:blipFill>
        <p:spPr>
          <a:xfrm>
            <a:off x="1653913" y="28701953"/>
            <a:ext cx="2048293" cy="2048293"/>
          </a:xfrm>
          <a:prstGeom prst="rect">
            <a:avLst/>
          </a:prstGeom>
          <a:noFill/>
          <a:ln>
            <a:noFill/>
          </a:ln>
        </p:spPr>
      </p:pic>
      <p:graphicFrame>
        <p:nvGraphicFramePr>
          <p:cNvPr id="112" name="Google Shape;112;p1"/>
          <p:cNvGraphicFramePr/>
          <p:nvPr/>
        </p:nvGraphicFramePr>
        <p:xfrm>
          <a:off x="4540610" y="6441567"/>
          <a:ext cx="3000000" cy="3000000"/>
        </p:xfrm>
        <a:graphic>
          <a:graphicData uri="http://schemas.openxmlformats.org/drawingml/2006/table">
            <a:tbl>
              <a:tblPr bandRow="1" firstRow="1">
                <a:noFill/>
                <a:tableStyleId>{FAA40BC1-AF15-4DB8-9439-261E78888894}</a:tableStyleId>
              </a:tblPr>
              <a:tblGrid>
                <a:gridCol w="1047200"/>
                <a:gridCol w="7388925"/>
                <a:gridCol w="938025"/>
                <a:gridCol w="9780100"/>
                <a:gridCol w="634250"/>
                <a:gridCol w="9174475"/>
                <a:gridCol w="1097275"/>
                <a:gridCol w="8059325"/>
              </a:tblGrid>
              <a:tr h="5296075">
                <a:tc>
                  <a:txBody>
                    <a:bodyPr/>
                    <a:lstStyle/>
                    <a:p>
                      <a:pPr indent="0" lvl="0" marL="0" marR="0" rtl="0" algn="l">
                        <a:lnSpc>
                          <a:spcPct val="100000"/>
                        </a:lnSpc>
                        <a:spcBef>
                          <a:spcPts val="0"/>
                        </a:spcBef>
                        <a:spcAft>
                          <a:spcPts val="0"/>
                        </a:spcAft>
                        <a:buNone/>
                      </a:pPr>
                      <a:r>
                        <a:t/>
                      </a:r>
                      <a:endParaRPr sz="2800" u="none" cap="none" strike="noStrike">
                        <a:solidFill>
                          <a:schemeClr val="dk1"/>
                        </a:solidFil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600"/>
                        </a:spcBef>
                        <a:spcAft>
                          <a:spcPts val="0"/>
                        </a:spcAft>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600"/>
                        </a:spcBef>
                        <a:spcAft>
                          <a:spcPts val="0"/>
                        </a:spcAft>
                        <a:buNone/>
                      </a:pPr>
                      <a:r>
                        <a:rPr b="0" i="0" lang="en-US" sz="2800" u="none" cap="none" strike="noStrike">
                          <a:solidFill>
                            <a:schemeClr val="dk1"/>
                          </a:solidFill>
                          <a:latin typeface="Arial"/>
                          <a:ea typeface="Arial"/>
                          <a:cs typeface="Arial"/>
                          <a:sym typeface="Arial"/>
                        </a:rPr>
                        <a:t>Be On the Look Out (BOLO) flyers are used by Police Departments as a way of communicating information about crimes and suspicious activity. These flyers are currently being created and processed manually. There is a need for a robust and automated system which can handle the creation, organization, and distribution of BOLO flyers</a:t>
                      </a:r>
                      <a:endParaRPr sz="2800" u="none" cap="none" strike="noStrike">
                        <a:solidFill>
                          <a:schemeClr val="dk1"/>
                        </a:solidFill>
                      </a:endParaRPr>
                    </a:p>
                    <a:p>
                      <a:pPr indent="0" lvl="0" marL="0" marR="0" rtl="0" algn="l">
                        <a:lnSpc>
                          <a:spcPct val="100000"/>
                        </a:lnSpc>
                        <a:spcBef>
                          <a:spcPts val="600"/>
                        </a:spcBef>
                        <a:spcAft>
                          <a:spcPts val="0"/>
                        </a:spcAft>
                        <a:buNone/>
                      </a:pPr>
                      <a:r>
                        <a:t/>
                      </a:r>
                      <a:endParaRPr sz="2800" u="none" cap="none" strike="noStrike">
                        <a:solidFill>
                          <a:schemeClr val="dk1"/>
                        </a:solidFil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2800" u="none" cap="none" strike="noStrike">
                        <a:solidFill>
                          <a:schemeClr val="dk1"/>
                        </a:solidFil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b="1" i="0" sz="2800" u="none" cap="none" strike="noStrike">
                        <a:solidFill>
                          <a:schemeClr val="dk1"/>
                        </a:solidFill>
                        <a:latin typeface="Arial"/>
                        <a:ea typeface="Arial"/>
                        <a:cs typeface="Arial"/>
                        <a:sym typeface="Arial"/>
                      </a:endParaRPr>
                    </a:p>
                    <a:p>
                      <a:pPr indent="0" lvl="0" marL="0" marR="0" rtl="0" algn="l">
                        <a:lnSpc>
                          <a:spcPct val="100000"/>
                        </a:lnSpc>
                        <a:spcBef>
                          <a:spcPts val="600"/>
                        </a:spcBef>
                        <a:spcAft>
                          <a:spcPts val="0"/>
                        </a:spcAft>
                        <a:buNone/>
                      </a:pPr>
                      <a:r>
                        <a:rPr b="1" i="0" lang="en-US" sz="2800" u="none" cap="none" strike="noStrike">
                          <a:solidFill>
                            <a:schemeClr val="dk1"/>
                          </a:solidFill>
                          <a:latin typeface="Arial"/>
                          <a:ea typeface="Arial"/>
                          <a:cs typeface="Arial"/>
                          <a:sym typeface="Arial"/>
                        </a:rPr>
                        <a:t>Deliver Beta Testable product with following features:</a:t>
                      </a:r>
                      <a:endParaRPr b="1" sz="2800" u="none" cap="none" strike="noStrike">
                        <a:solidFill>
                          <a:schemeClr val="dk1"/>
                        </a:solidFill>
                      </a:endParaRPr>
                    </a:p>
                    <a:p>
                      <a:pPr indent="-457200" lvl="0" marL="457200" marR="0" rtl="0" algn="l">
                        <a:lnSpc>
                          <a:spcPct val="100000"/>
                        </a:lnSpc>
                        <a:spcBef>
                          <a:spcPts val="600"/>
                        </a:spcBef>
                        <a:spcAft>
                          <a:spcPts val="0"/>
                        </a:spcAft>
                        <a:buClr>
                          <a:srgbClr val="000000"/>
                        </a:buClr>
                        <a:buSzPts val="2800"/>
                        <a:buFont typeface="Arial"/>
                        <a:buChar char="-"/>
                      </a:pPr>
                      <a:r>
                        <a:rPr b="0" i="0" lang="en-US" sz="2800" u="none" cap="none" strike="noStrike">
                          <a:solidFill>
                            <a:schemeClr val="dk1"/>
                          </a:solidFill>
                          <a:latin typeface="Arial"/>
                          <a:ea typeface="Arial"/>
                          <a:cs typeface="Arial"/>
                          <a:sym typeface="Arial"/>
                        </a:rPr>
                        <a:t>Comprehensive and detailed user guide with ability to store images and being fully editable by the system admin.</a:t>
                      </a:r>
                      <a:endParaRPr/>
                    </a:p>
                    <a:p>
                      <a:pPr indent="-457200" lvl="0" marL="457200" marR="0" rtl="0" algn="l">
                        <a:lnSpc>
                          <a:spcPct val="100000"/>
                        </a:lnSpc>
                        <a:spcBef>
                          <a:spcPts val="600"/>
                        </a:spcBef>
                        <a:spcAft>
                          <a:spcPts val="0"/>
                        </a:spcAft>
                        <a:buClr>
                          <a:srgbClr val="000000"/>
                        </a:buClr>
                        <a:buSzPts val="2800"/>
                        <a:buFont typeface="Arial"/>
                        <a:buChar char="-"/>
                      </a:pPr>
                      <a:r>
                        <a:rPr b="0" i="0" lang="en-US" sz="2800" u="none" cap="none" strike="noStrike">
                          <a:solidFill>
                            <a:schemeClr val="dk1"/>
                          </a:solidFill>
                          <a:latin typeface="Arial"/>
                          <a:ea typeface="Arial"/>
                          <a:cs typeface="Arial"/>
                          <a:sym typeface="Arial"/>
                        </a:rPr>
                        <a:t>Email notification feature with ability to send notifications through the secure Police Department Exchange Server.</a:t>
                      </a:r>
                      <a:endParaRPr/>
                    </a:p>
                    <a:p>
                      <a:pPr indent="-457200" lvl="0" marL="457200" marR="0" rtl="0" algn="l">
                        <a:lnSpc>
                          <a:spcPct val="100000"/>
                        </a:lnSpc>
                        <a:spcBef>
                          <a:spcPts val="600"/>
                        </a:spcBef>
                        <a:spcAft>
                          <a:spcPts val="0"/>
                        </a:spcAft>
                        <a:buClr>
                          <a:srgbClr val="000000"/>
                        </a:buClr>
                        <a:buSzPts val="2800"/>
                        <a:buFont typeface="Arial"/>
                        <a:buChar char="-"/>
                      </a:pPr>
                      <a:r>
                        <a:rPr b="0" i="0" lang="en-US" sz="2800" u="none" cap="none" strike="noStrike">
                          <a:solidFill>
                            <a:schemeClr val="dk1"/>
                          </a:solidFill>
                          <a:latin typeface="Arial"/>
                          <a:ea typeface="Arial"/>
                          <a:cs typeface="Arial"/>
                          <a:sym typeface="Arial"/>
                        </a:rPr>
                        <a:t>BOLO Comments feature with abilities for creation, edition, lazy deletion and option to disable the ability to comment on a specific BOLO inside the BOLO creation form.</a:t>
                      </a:r>
                      <a:endParaRPr/>
                    </a:p>
                    <a:p>
                      <a:pPr indent="0" lvl="0" marL="0" marR="0" rtl="0" algn="l">
                        <a:lnSpc>
                          <a:spcPct val="100000"/>
                        </a:lnSpc>
                        <a:spcBef>
                          <a:spcPts val="600"/>
                        </a:spcBef>
                        <a:spcAft>
                          <a:spcPts val="0"/>
                        </a:spcAft>
                        <a:buNone/>
                      </a:pPr>
                      <a:r>
                        <a:t/>
                      </a:r>
                      <a:endParaRPr sz="2800" u="none" cap="none" strike="noStrike">
                        <a:solidFill>
                          <a:schemeClr val="dk1"/>
                        </a:solidFil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b="0" i="0" sz="2800" u="none" cap="none" strike="noStrike">
                        <a:solidFill>
                          <a:schemeClr val="dk1"/>
                        </a:solidFill>
                        <a:latin typeface="Arial"/>
                        <a:ea typeface="Arial"/>
                        <a:cs typeface="Arial"/>
                        <a:sym typeface="Aria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dk1"/>
                          </a:solidFill>
                          <a:latin typeface="Arial"/>
                          <a:ea typeface="Arial"/>
                          <a:cs typeface="Arial"/>
                          <a:sym typeface="Arial"/>
                        </a:rPr>
                        <a:t>The BOLO application was designed and developed by previous FIU seniors who have worked to enhance the system. BOLO v15.0 built with principles of progress, efficiency and in compliance with federal laws with purpose of further moving the product towards a deployment phase. It includes improvements to the existing functionality and brings new set of features that enhance the User experience and applicability of the application.</a:t>
                      </a:r>
                      <a:endParaRPr b="0" i="0" sz="2000" u="none" cap="none" strike="noStrike">
                        <a:solidFill>
                          <a:schemeClr val="dk1"/>
                        </a:solidFill>
                        <a:latin typeface="Arial"/>
                        <a:ea typeface="Arial"/>
                        <a:cs typeface="Arial"/>
                        <a:sym typeface="Aria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2400" u="none" cap="none" strike="noStrike">
                        <a:solidFill>
                          <a:schemeClr val="dk1"/>
                        </a:solidFill>
                        <a:latin typeface="Arial"/>
                        <a:ea typeface="Arial"/>
                        <a:cs typeface="Arial"/>
                        <a:sym typeface="Arial"/>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just">
                        <a:lnSpc>
                          <a:spcPct val="100000"/>
                        </a:lnSpc>
                        <a:spcBef>
                          <a:spcPts val="0"/>
                        </a:spcBef>
                        <a:spcAft>
                          <a:spcPts val="0"/>
                        </a:spcAft>
                        <a:buNone/>
                      </a:pPr>
                      <a:r>
                        <a:t/>
                      </a:r>
                      <a:endParaRPr b="0" sz="20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None/>
                      </a:pPr>
                      <a:r>
                        <a:t/>
                      </a:r>
                      <a:endParaRPr b="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lang="en-US" sz="2800" u="none" cap="none" strike="noStrike">
                          <a:solidFill>
                            <a:schemeClr val="dk1"/>
                          </a:solidFill>
                          <a:latin typeface="Arial"/>
                          <a:ea typeface="Arial"/>
                          <a:cs typeface="Arial"/>
                          <a:sym typeface="Arial"/>
                        </a:rPr>
                        <a:t>No major changes were made to the architecture, therefore the test </a:t>
                      </a:r>
                      <a:r>
                        <a:rPr b="0" lang="en-US" sz="2800" u="none" cap="none" strike="noStrike">
                          <a:solidFill>
                            <a:schemeClr val="dk1"/>
                          </a:solidFill>
                        </a:rPr>
                        <a:t>cases from previous groups were used by manually executing unit, integration, and system tests. </a:t>
                      </a:r>
                      <a:endParaRPr b="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lang="en-US" sz="2800" u="none" cap="none" strike="noStrike">
                          <a:solidFill>
                            <a:schemeClr val="dk1"/>
                          </a:solidFill>
                          <a:latin typeface="Arial"/>
                          <a:ea typeface="Arial"/>
                          <a:cs typeface="Arial"/>
                          <a:sym typeface="Arial"/>
                        </a:rPr>
                        <a:t>SpringBoot and Angular are responsible for validation of request in BOLO application. Where the first takes care of in-app validation by</a:t>
                      </a:r>
                      <a:endParaRPr/>
                    </a:p>
                    <a:p>
                      <a:pPr indent="0" lvl="0" marL="0" marR="0" rtl="0" algn="l">
                        <a:lnSpc>
                          <a:spcPct val="100000"/>
                        </a:lnSpc>
                        <a:spcBef>
                          <a:spcPts val="0"/>
                        </a:spcBef>
                        <a:spcAft>
                          <a:spcPts val="0"/>
                        </a:spcAft>
                        <a:buClr>
                          <a:srgbClr val="000000"/>
                        </a:buClr>
                        <a:buSzPts val="2800"/>
                        <a:buFont typeface="Arial"/>
                        <a:buNone/>
                      </a:pPr>
                      <a:r>
                        <a:rPr b="0" lang="en-US" sz="2800" u="none" cap="none" strike="noStrike">
                          <a:solidFill>
                            <a:schemeClr val="dk1"/>
                          </a:solidFill>
                          <a:latin typeface="Arial"/>
                          <a:ea typeface="Arial"/>
                          <a:cs typeface="Arial"/>
                          <a:sym typeface="Arial"/>
                        </a:rPr>
                        <a:t>handling and returning error requests, that in turn are transmitted to the user via Angular.</a:t>
                      </a:r>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bl>
          </a:graphicData>
        </a:graphic>
      </p:graphicFrame>
      <p:sp>
        <p:nvSpPr>
          <p:cNvPr id="113" name="Google Shape;113;p1"/>
          <p:cNvSpPr txBox="1"/>
          <p:nvPr/>
        </p:nvSpPr>
        <p:spPr>
          <a:xfrm>
            <a:off x="15629980" y="5224746"/>
            <a:ext cx="5810273" cy="103226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5400" u="none" cap="none" strike="noStrike">
                <a:solidFill>
                  <a:schemeClr val="lt1"/>
                </a:solidFill>
                <a:latin typeface="Arial"/>
                <a:ea typeface="Arial"/>
                <a:cs typeface="Arial"/>
                <a:sym typeface="Arial"/>
              </a:rPr>
              <a:t>REQUIREMENTS</a:t>
            </a:r>
            <a:endParaRPr b="0" i="0" sz="5400" u="none" cap="none" strike="noStrike">
              <a:solidFill>
                <a:schemeClr val="lt1"/>
              </a:solidFill>
              <a:latin typeface="Arial"/>
              <a:ea typeface="Arial"/>
              <a:cs typeface="Arial"/>
              <a:sym typeface="Arial"/>
            </a:endParaRPr>
          </a:p>
        </p:txBody>
      </p:sp>
      <p:sp>
        <p:nvSpPr>
          <p:cNvPr id="114" name="Google Shape;114;p1"/>
          <p:cNvSpPr txBox="1"/>
          <p:nvPr/>
        </p:nvSpPr>
        <p:spPr>
          <a:xfrm>
            <a:off x="25096288" y="5221512"/>
            <a:ext cx="7085952" cy="103226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5400" u="none" cap="none" strike="noStrike">
                <a:solidFill>
                  <a:schemeClr val="lt1"/>
                </a:solidFill>
                <a:latin typeface="Arial"/>
                <a:ea typeface="Arial"/>
                <a:cs typeface="Arial"/>
                <a:sym typeface="Arial"/>
              </a:rPr>
              <a:t>CURRENT SYSTEM</a:t>
            </a:r>
            <a:endParaRPr b="0" i="0" sz="5400" u="none" cap="none" strike="noStrike">
              <a:solidFill>
                <a:schemeClr val="lt1"/>
              </a:solidFill>
              <a:latin typeface="Arial"/>
              <a:ea typeface="Arial"/>
              <a:cs typeface="Arial"/>
              <a:sym typeface="Arial"/>
            </a:endParaRPr>
          </a:p>
        </p:txBody>
      </p:sp>
      <p:sp>
        <p:nvSpPr>
          <p:cNvPr id="115" name="Google Shape;115;p1"/>
          <p:cNvSpPr txBox="1"/>
          <p:nvPr/>
        </p:nvSpPr>
        <p:spPr>
          <a:xfrm>
            <a:off x="35129213" y="5262065"/>
            <a:ext cx="7085952" cy="103226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5400" u="none" cap="none" strike="noStrike">
                <a:solidFill>
                  <a:schemeClr val="lt1"/>
                </a:solidFill>
                <a:latin typeface="Arial"/>
                <a:ea typeface="Arial"/>
                <a:cs typeface="Arial"/>
                <a:sym typeface="Arial"/>
              </a:rPr>
              <a:t>VERIFICATION</a:t>
            </a:r>
            <a:endParaRPr/>
          </a:p>
          <a:p>
            <a:pPr indent="0" lvl="0" marL="0" marR="0" rtl="0" algn="ctr">
              <a:lnSpc>
                <a:spcPct val="100000"/>
              </a:lnSpc>
              <a:spcBef>
                <a:spcPts val="0"/>
              </a:spcBef>
              <a:spcAft>
                <a:spcPts val="0"/>
              </a:spcAft>
              <a:buClr>
                <a:srgbClr val="B6862C"/>
              </a:buClr>
              <a:buSzPts val="3000"/>
              <a:buFont typeface="Arial"/>
              <a:buNone/>
            </a:pPr>
            <a:r>
              <a:t/>
            </a:r>
            <a:endParaRPr b="0" i="0" sz="5400" u="none" cap="none" strike="noStrike">
              <a:solidFill>
                <a:schemeClr val="lt1"/>
              </a:solidFill>
              <a:latin typeface="Arial"/>
              <a:ea typeface="Arial"/>
              <a:cs typeface="Arial"/>
              <a:sym typeface="Arial"/>
            </a:endParaRPr>
          </a:p>
        </p:txBody>
      </p:sp>
      <p:grpSp>
        <p:nvGrpSpPr>
          <p:cNvPr id="116" name="Google Shape;116;p1"/>
          <p:cNvGrpSpPr/>
          <p:nvPr/>
        </p:nvGrpSpPr>
        <p:grpSpPr>
          <a:xfrm>
            <a:off x="4981250" y="12200439"/>
            <a:ext cx="8733324" cy="11912195"/>
            <a:chOff x="4872016" y="12780587"/>
            <a:chExt cx="8733324" cy="11912195"/>
          </a:xfrm>
        </p:grpSpPr>
        <p:grpSp>
          <p:nvGrpSpPr>
            <p:cNvPr id="117" name="Google Shape;117;p1"/>
            <p:cNvGrpSpPr/>
            <p:nvPr/>
          </p:nvGrpSpPr>
          <p:grpSpPr>
            <a:xfrm>
              <a:off x="4872016" y="12780587"/>
              <a:ext cx="8687959" cy="11912195"/>
              <a:chOff x="5417091" y="14101633"/>
              <a:chExt cx="7351283" cy="8371495"/>
            </a:xfrm>
          </p:grpSpPr>
          <p:sp>
            <p:nvSpPr>
              <p:cNvPr id="118" name="Google Shape;118;p1"/>
              <p:cNvSpPr txBox="1"/>
              <p:nvPr/>
            </p:nvSpPr>
            <p:spPr>
              <a:xfrm>
                <a:off x="5417091" y="14101633"/>
                <a:ext cx="7351283" cy="8371495"/>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t/>
                </a:r>
                <a:endParaRPr b="1" i="0" sz="30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3000"/>
                  <a:buFont typeface="Arial"/>
                  <a:buNone/>
                </a:pPr>
                <a:r>
                  <a:rPr b="1" i="0" lang="en-US" sz="3600" u="none" cap="none" strike="noStrike">
                    <a:solidFill>
                      <a:schemeClr val="lt1"/>
                    </a:solidFill>
                    <a:latin typeface="Arial"/>
                    <a:ea typeface="Arial"/>
                    <a:cs typeface="Arial"/>
                    <a:sym typeface="Arial"/>
                  </a:rPr>
                  <a:t>System Design and Implementation</a:t>
                </a:r>
                <a:endParaRPr b="0" i="0" sz="3600" u="none" cap="none" strike="noStrike">
                  <a:solidFill>
                    <a:schemeClr val="lt1"/>
                  </a:solidFill>
                  <a:latin typeface="Arial"/>
                  <a:ea typeface="Arial"/>
                  <a:cs typeface="Arial"/>
                  <a:sym typeface="Arial"/>
                </a:endParaRPr>
              </a:p>
            </p:txBody>
          </p:sp>
          <p:sp>
            <p:nvSpPr>
              <p:cNvPr id="119" name="Google Shape;119;p1"/>
              <p:cNvSpPr/>
              <p:nvPr/>
            </p:nvSpPr>
            <p:spPr>
              <a:xfrm>
                <a:off x="5471916" y="14977350"/>
                <a:ext cx="7204279" cy="738007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pic>
          <p:nvPicPr>
            <p:cNvPr descr="A stop sign&#10;&#10;Description automatically generated" id="120" name="Google Shape;120;p1"/>
            <p:cNvPicPr preferRelativeResize="0"/>
            <p:nvPr/>
          </p:nvPicPr>
          <p:blipFill rotWithShape="1">
            <a:blip r:embed="rId6">
              <a:alphaModFix/>
            </a:blip>
            <a:srcRect b="0" l="0" r="0" t="0"/>
            <a:stretch/>
          </p:blipFill>
          <p:spPr>
            <a:xfrm>
              <a:off x="4890572" y="14514755"/>
              <a:ext cx="4446458" cy="2401086"/>
            </a:xfrm>
            <a:prstGeom prst="rect">
              <a:avLst/>
            </a:prstGeom>
            <a:noFill/>
            <a:ln>
              <a:noFill/>
            </a:ln>
          </p:spPr>
        </p:pic>
        <p:pic>
          <p:nvPicPr>
            <p:cNvPr descr="A picture containing drawing, food&#10;&#10;Description automatically generated" id="121" name="Google Shape;121;p1"/>
            <p:cNvPicPr preferRelativeResize="0"/>
            <p:nvPr/>
          </p:nvPicPr>
          <p:blipFill rotWithShape="1">
            <a:blip r:embed="rId5">
              <a:alphaModFix/>
            </a:blip>
            <a:srcRect b="0" l="0" r="0" t="0"/>
            <a:stretch/>
          </p:blipFill>
          <p:spPr>
            <a:xfrm>
              <a:off x="6156618" y="18280153"/>
              <a:ext cx="1914366" cy="1876079"/>
            </a:xfrm>
            <a:prstGeom prst="ellipse">
              <a:avLst/>
            </a:prstGeom>
            <a:noFill/>
            <a:ln cap="flat" cmpd="sng" w="38100">
              <a:solidFill>
                <a:schemeClr val="lt1"/>
              </a:solidFill>
              <a:prstDash val="solid"/>
              <a:round/>
              <a:headEnd len="sm" w="sm" type="none"/>
              <a:tailEnd len="sm" w="sm" type="none"/>
            </a:ln>
          </p:spPr>
        </p:pic>
        <p:pic>
          <p:nvPicPr>
            <p:cNvPr descr="A close up of a sign&#10;&#10;Description automatically generated" id="122" name="Google Shape;122;p1"/>
            <p:cNvPicPr preferRelativeResize="0"/>
            <p:nvPr/>
          </p:nvPicPr>
          <p:blipFill rotWithShape="1">
            <a:blip r:embed="rId13">
              <a:alphaModFix/>
            </a:blip>
            <a:srcRect b="0" l="0" r="0" t="0"/>
            <a:stretch/>
          </p:blipFill>
          <p:spPr>
            <a:xfrm>
              <a:off x="6199134" y="22158822"/>
              <a:ext cx="1881291" cy="1876079"/>
            </a:xfrm>
            <a:prstGeom prst="rect">
              <a:avLst/>
            </a:prstGeom>
            <a:noFill/>
            <a:ln>
              <a:noFill/>
            </a:ln>
          </p:spPr>
        </p:pic>
        <p:grpSp>
          <p:nvGrpSpPr>
            <p:cNvPr id="123" name="Google Shape;123;p1"/>
            <p:cNvGrpSpPr/>
            <p:nvPr/>
          </p:nvGrpSpPr>
          <p:grpSpPr>
            <a:xfrm>
              <a:off x="6489417" y="16798798"/>
              <a:ext cx="1202376" cy="1359078"/>
              <a:chOff x="6034390" y="18413239"/>
              <a:chExt cx="335261" cy="1169173"/>
            </a:xfrm>
          </p:grpSpPr>
          <p:cxnSp>
            <p:nvCxnSpPr>
              <p:cNvPr id="124" name="Google Shape;124;p1"/>
              <p:cNvCxnSpPr/>
              <p:nvPr/>
            </p:nvCxnSpPr>
            <p:spPr>
              <a:xfrm>
                <a:off x="6034390" y="18429988"/>
                <a:ext cx="0" cy="1152425"/>
              </a:xfrm>
              <a:prstGeom prst="straightConnector1">
                <a:avLst/>
              </a:prstGeom>
              <a:noFill/>
              <a:ln cap="flat" cmpd="sng" w="76200">
                <a:solidFill>
                  <a:schemeClr val="accent2"/>
                </a:solidFill>
                <a:prstDash val="solid"/>
                <a:round/>
                <a:headEnd len="sm" w="sm" type="none"/>
                <a:tailEnd len="med" w="med" type="stealth"/>
              </a:ln>
            </p:spPr>
          </p:cxnSp>
          <p:cxnSp>
            <p:nvCxnSpPr>
              <p:cNvPr id="125" name="Google Shape;125;p1"/>
              <p:cNvCxnSpPr/>
              <p:nvPr/>
            </p:nvCxnSpPr>
            <p:spPr>
              <a:xfrm rot="10800000">
                <a:off x="6369651" y="18413239"/>
                <a:ext cx="0" cy="1169173"/>
              </a:xfrm>
              <a:prstGeom prst="straightConnector1">
                <a:avLst/>
              </a:prstGeom>
              <a:noFill/>
              <a:ln cap="flat" cmpd="sng" w="76200">
                <a:solidFill>
                  <a:schemeClr val="accent2"/>
                </a:solidFill>
                <a:prstDash val="solid"/>
                <a:round/>
                <a:headEnd len="sm" w="sm" type="none"/>
                <a:tailEnd len="med" w="med" type="stealth"/>
              </a:ln>
            </p:spPr>
          </p:cxnSp>
        </p:grpSp>
        <p:grpSp>
          <p:nvGrpSpPr>
            <p:cNvPr id="126" name="Google Shape;126;p1"/>
            <p:cNvGrpSpPr/>
            <p:nvPr/>
          </p:nvGrpSpPr>
          <p:grpSpPr>
            <a:xfrm>
              <a:off x="6562476" y="20336728"/>
              <a:ext cx="1129317" cy="1588366"/>
              <a:chOff x="6034390" y="18413239"/>
              <a:chExt cx="335261" cy="1169173"/>
            </a:xfrm>
          </p:grpSpPr>
          <p:cxnSp>
            <p:nvCxnSpPr>
              <p:cNvPr id="127" name="Google Shape;127;p1"/>
              <p:cNvCxnSpPr/>
              <p:nvPr/>
            </p:nvCxnSpPr>
            <p:spPr>
              <a:xfrm>
                <a:off x="6034390" y="18429988"/>
                <a:ext cx="0" cy="1152425"/>
              </a:xfrm>
              <a:prstGeom prst="straightConnector1">
                <a:avLst/>
              </a:prstGeom>
              <a:noFill/>
              <a:ln cap="flat" cmpd="sng" w="76200">
                <a:solidFill>
                  <a:schemeClr val="accent2"/>
                </a:solidFill>
                <a:prstDash val="solid"/>
                <a:round/>
                <a:headEnd len="sm" w="sm" type="none"/>
                <a:tailEnd len="med" w="med" type="stealth"/>
              </a:ln>
            </p:spPr>
          </p:cxnSp>
          <p:cxnSp>
            <p:nvCxnSpPr>
              <p:cNvPr id="128" name="Google Shape;128;p1"/>
              <p:cNvCxnSpPr/>
              <p:nvPr/>
            </p:nvCxnSpPr>
            <p:spPr>
              <a:xfrm rot="10800000">
                <a:off x="6369651" y="18413239"/>
                <a:ext cx="0" cy="1169173"/>
              </a:xfrm>
              <a:prstGeom prst="straightConnector1">
                <a:avLst/>
              </a:prstGeom>
              <a:noFill/>
              <a:ln cap="flat" cmpd="sng" w="76200">
                <a:solidFill>
                  <a:schemeClr val="accent2"/>
                </a:solidFill>
                <a:prstDash val="solid"/>
                <a:round/>
                <a:headEnd len="sm" w="sm" type="none"/>
                <a:tailEnd len="med" w="med" type="stealth"/>
              </a:ln>
            </p:spPr>
          </p:cxnSp>
        </p:grpSp>
        <p:sp>
          <p:nvSpPr>
            <p:cNvPr id="129" name="Google Shape;129;p1"/>
            <p:cNvSpPr txBox="1"/>
            <p:nvPr/>
          </p:nvSpPr>
          <p:spPr>
            <a:xfrm>
              <a:off x="9215995" y="14730253"/>
              <a:ext cx="4381889" cy="20621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200" u="none" cap="none" strike="noStrike">
                  <a:solidFill>
                    <a:srgbClr val="000000"/>
                  </a:solidFill>
                  <a:latin typeface="Arial"/>
                  <a:ea typeface="Arial"/>
                  <a:cs typeface="Arial"/>
                  <a:sym typeface="Arial"/>
                </a:rPr>
                <a:t>FRONT END: </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Components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Services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Models</a:t>
              </a:r>
              <a:endParaRPr/>
            </a:p>
          </p:txBody>
        </p:sp>
        <p:sp>
          <p:nvSpPr>
            <p:cNvPr id="130" name="Google Shape;130;p1"/>
            <p:cNvSpPr txBox="1"/>
            <p:nvPr/>
          </p:nvSpPr>
          <p:spPr>
            <a:xfrm>
              <a:off x="9223451" y="18048680"/>
              <a:ext cx="4381889" cy="30469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200" u="none" cap="none" strike="noStrike">
                  <a:solidFill>
                    <a:srgbClr val="000000"/>
                  </a:solidFill>
                  <a:latin typeface="Arial"/>
                  <a:ea typeface="Arial"/>
                  <a:cs typeface="Arial"/>
                  <a:sym typeface="Arial"/>
                </a:rPr>
                <a:t>BACK END: </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Controllers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Models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Repositories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Services</a:t>
              </a:r>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Security</a:t>
              </a:r>
              <a:endParaRPr/>
            </a:p>
          </p:txBody>
        </p:sp>
        <p:sp>
          <p:nvSpPr>
            <p:cNvPr id="131" name="Google Shape;131;p1"/>
            <p:cNvSpPr txBox="1"/>
            <p:nvPr/>
          </p:nvSpPr>
          <p:spPr>
            <a:xfrm>
              <a:off x="9169133" y="22804473"/>
              <a:ext cx="4381889"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200" u="none" cap="none" strike="noStrike">
                  <a:solidFill>
                    <a:srgbClr val="000000"/>
                  </a:solidFill>
                  <a:latin typeface="Arial"/>
                  <a:ea typeface="Arial"/>
                  <a:cs typeface="Arial"/>
                  <a:sym typeface="Arial"/>
                </a:rPr>
                <a:t>DATABASE</a:t>
              </a:r>
              <a:endParaRPr/>
            </a:p>
          </p:txBody>
        </p:sp>
      </p:grpSp>
      <p:sp>
        <p:nvSpPr>
          <p:cNvPr id="132" name="Google Shape;132;p1"/>
          <p:cNvSpPr txBox="1"/>
          <p:nvPr/>
        </p:nvSpPr>
        <p:spPr>
          <a:xfrm>
            <a:off x="4895881" y="24956763"/>
            <a:ext cx="8655141" cy="5630394"/>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The BOLO v15.0 is now a beta testable product that can be deployed to other Police Departments in South Florida. I worked on the user stories related to the BOLO Comments feature and I assisted in fixing existed bug in the back-end</a:t>
            </a:r>
            <a:endParaRPr b="1" i="0" sz="30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3000"/>
              <a:buFont typeface="Arial"/>
              <a:buNone/>
            </a:pPr>
            <a:r>
              <a:rPr b="1" i="0" lang="en-US" sz="3600" u="none" cap="none" strike="noStrike">
                <a:solidFill>
                  <a:schemeClr val="lt1"/>
                </a:solidFill>
                <a:latin typeface="Arial"/>
                <a:ea typeface="Arial"/>
                <a:cs typeface="Arial"/>
                <a:sym typeface="Arial"/>
              </a:rPr>
              <a:t>System Design and Implementation</a:t>
            </a:r>
            <a:endParaRPr b="0" i="0" sz="3600" u="none" cap="none" strike="noStrike">
              <a:solidFill>
                <a:schemeClr val="lt1"/>
              </a:solidFill>
              <a:latin typeface="Arial"/>
              <a:ea typeface="Arial"/>
              <a:cs typeface="Arial"/>
              <a:sym typeface="Arial"/>
            </a:endParaRPr>
          </a:p>
        </p:txBody>
      </p:sp>
      <p:grpSp>
        <p:nvGrpSpPr>
          <p:cNvPr id="133" name="Google Shape;133;p1"/>
          <p:cNvGrpSpPr/>
          <p:nvPr/>
        </p:nvGrpSpPr>
        <p:grpSpPr>
          <a:xfrm>
            <a:off x="4953455" y="25008380"/>
            <a:ext cx="8434805" cy="5459823"/>
            <a:chOff x="5242103" y="25799513"/>
            <a:chExt cx="8187756" cy="5097464"/>
          </a:xfrm>
        </p:grpSpPr>
        <p:sp>
          <p:nvSpPr>
            <p:cNvPr id="134" name="Google Shape;134;p1"/>
            <p:cNvSpPr/>
            <p:nvPr/>
          </p:nvSpPr>
          <p:spPr>
            <a:xfrm>
              <a:off x="5242103" y="25799513"/>
              <a:ext cx="8187756" cy="5097464"/>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35" name="Google Shape;135;p1"/>
            <p:cNvSpPr txBox="1"/>
            <p:nvPr/>
          </p:nvSpPr>
          <p:spPr>
            <a:xfrm>
              <a:off x="5678292" y="26045780"/>
              <a:ext cx="534678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rgbClr val="000000"/>
                  </a:solidFill>
                  <a:latin typeface="Arial"/>
                  <a:ea typeface="Arial"/>
                  <a:cs typeface="Arial"/>
                  <a:sym typeface="Arial"/>
                </a:rPr>
                <a:t>SUMMARY</a:t>
              </a:r>
              <a:endParaRPr/>
            </a:p>
          </p:txBody>
        </p:sp>
        <p:sp>
          <p:nvSpPr>
            <p:cNvPr id="136" name="Google Shape;136;p1"/>
            <p:cNvSpPr txBox="1"/>
            <p:nvPr/>
          </p:nvSpPr>
          <p:spPr>
            <a:xfrm>
              <a:off x="5465925" y="26879713"/>
              <a:ext cx="7771484" cy="376428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Arial"/>
                  <a:ea typeface="Arial"/>
                  <a:cs typeface="Arial"/>
                  <a:sym typeface="Arial"/>
                </a:rPr>
                <a:t>The BOLO v15.0 is a beta testable product and can be deployed by other Police Departments in South Florida. Feature I contributed with is a comprehensive and detailed User Guide Page with all the tools needed for guide modifications available to admin and easy to follow navigation for other users.</a:t>
              </a:r>
              <a:endParaRPr/>
            </a:p>
          </p:txBody>
        </p:sp>
      </p:grpSp>
      <p:sp>
        <p:nvSpPr>
          <p:cNvPr id="137" name="Google Shape;137;p1"/>
          <p:cNvSpPr txBox="1"/>
          <p:nvPr/>
        </p:nvSpPr>
        <p:spPr>
          <a:xfrm>
            <a:off x="14129338" y="21394116"/>
            <a:ext cx="28468497" cy="9723254"/>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d </a:t>
            </a:r>
            <a:r>
              <a:rPr b="1" i="0" lang="en-US" sz="3600" u="none" cap="none" strike="noStrike">
                <a:solidFill>
                  <a:schemeClr val="lt1"/>
                </a:solidFill>
                <a:latin typeface="Arial"/>
                <a:ea typeface="Arial"/>
                <a:cs typeface="Arial"/>
                <a:sym typeface="Arial"/>
              </a:rPr>
              <a:t>Diagrams </a:t>
            </a:r>
            <a:r>
              <a:rPr b="0" i="0" lang="en-US" sz="3600" u="none" cap="none" strike="noStrike">
                <a:solidFill>
                  <a:schemeClr val="lt1"/>
                </a:solidFill>
                <a:latin typeface="Arial"/>
                <a:ea typeface="Arial"/>
                <a:cs typeface="Arial"/>
                <a:sym typeface="Arial"/>
              </a:rPr>
              <a:t>(Appendix A)</a:t>
            </a:r>
            <a:endParaRPr b="0" i="0" sz="3600" u="none" cap="none" strike="noStrike">
              <a:solidFill>
                <a:schemeClr val="lt1"/>
              </a:solidFill>
              <a:latin typeface="Arial"/>
              <a:ea typeface="Arial"/>
              <a:cs typeface="Arial"/>
              <a:sym typeface="Arial"/>
            </a:endParaRPr>
          </a:p>
        </p:txBody>
      </p:sp>
      <p:sp>
        <p:nvSpPr>
          <p:cNvPr id="138" name="Google Shape;138;p1"/>
          <p:cNvSpPr/>
          <p:nvPr/>
        </p:nvSpPr>
        <p:spPr>
          <a:xfrm>
            <a:off x="14277273" y="22231973"/>
            <a:ext cx="28167852" cy="8738155"/>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39" name="Google Shape;139;p1"/>
          <p:cNvPicPr preferRelativeResize="0"/>
          <p:nvPr/>
        </p:nvPicPr>
        <p:blipFill rotWithShape="1">
          <a:blip r:embed="rId15">
            <a:alphaModFix/>
          </a:blip>
          <a:srcRect b="0" l="0" r="0" t="0"/>
          <a:stretch/>
        </p:blipFill>
        <p:spPr>
          <a:xfrm>
            <a:off x="14569741" y="23077566"/>
            <a:ext cx="6692172" cy="7699067"/>
          </a:xfrm>
          <a:prstGeom prst="rect">
            <a:avLst/>
          </a:prstGeom>
          <a:noFill/>
          <a:ln>
            <a:noFill/>
          </a:ln>
        </p:spPr>
      </p:pic>
      <p:sp>
        <p:nvSpPr>
          <p:cNvPr id="140" name="Google Shape;140;p1"/>
          <p:cNvSpPr txBox="1"/>
          <p:nvPr/>
        </p:nvSpPr>
        <p:spPr>
          <a:xfrm>
            <a:off x="14761980" y="22449030"/>
            <a:ext cx="7311767"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1. </a:t>
            </a:r>
            <a:r>
              <a:rPr b="0" i="0" lang="en-US" sz="2400" u="none" cap="none" strike="noStrike">
                <a:solidFill>
                  <a:srgbClr val="000000"/>
                </a:solidFill>
                <a:latin typeface="Arial"/>
                <a:ea typeface="Arial"/>
                <a:cs typeface="Arial"/>
                <a:sym typeface="Arial"/>
              </a:rPr>
              <a:t>Complete Use Case Diagram of the User Guide Page for the Root - Tier 4 User </a:t>
            </a:r>
            <a:endParaRPr/>
          </a:p>
        </p:txBody>
      </p:sp>
      <p:pic>
        <p:nvPicPr>
          <p:cNvPr id="141" name="Google Shape;141;p1"/>
          <p:cNvPicPr preferRelativeResize="0"/>
          <p:nvPr/>
        </p:nvPicPr>
        <p:blipFill rotWithShape="1">
          <a:blip r:embed="rId16">
            <a:alphaModFix/>
          </a:blip>
          <a:srcRect b="0" l="0" r="0" t="0"/>
          <a:stretch/>
        </p:blipFill>
        <p:spPr>
          <a:xfrm>
            <a:off x="22827111" y="23184397"/>
            <a:ext cx="9068261" cy="7616243"/>
          </a:xfrm>
          <a:prstGeom prst="rect">
            <a:avLst/>
          </a:prstGeom>
          <a:noFill/>
          <a:ln>
            <a:noFill/>
          </a:ln>
        </p:spPr>
      </p:pic>
      <p:pic>
        <p:nvPicPr>
          <p:cNvPr id="142" name="Google Shape;142;p1"/>
          <p:cNvPicPr preferRelativeResize="0"/>
          <p:nvPr/>
        </p:nvPicPr>
        <p:blipFill rotWithShape="1">
          <a:blip r:embed="rId17">
            <a:alphaModFix/>
          </a:blip>
          <a:srcRect b="0" l="0" r="0" t="0"/>
          <a:stretch/>
        </p:blipFill>
        <p:spPr>
          <a:xfrm>
            <a:off x="33045213" y="23073280"/>
            <a:ext cx="8513771" cy="7817934"/>
          </a:xfrm>
          <a:prstGeom prst="rect">
            <a:avLst/>
          </a:prstGeom>
          <a:noFill/>
          <a:ln>
            <a:noFill/>
          </a:ln>
        </p:spPr>
      </p:pic>
      <p:grpSp>
        <p:nvGrpSpPr>
          <p:cNvPr id="143" name="Google Shape;143;p1"/>
          <p:cNvGrpSpPr/>
          <p:nvPr/>
        </p:nvGrpSpPr>
        <p:grpSpPr>
          <a:xfrm>
            <a:off x="14105445" y="11737633"/>
            <a:ext cx="28468497" cy="9436090"/>
            <a:chOff x="14105445" y="12815969"/>
            <a:chExt cx="28468497" cy="8357753"/>
          </a:xfrm>
        </p:grpSpPr>
        <p:sp>
          <p:nvSpPr>
            <p:cNvPr id="144" name="Google Shape;144;p1"/>
            <p:cNvSpPr txBox="1"/>
            <p:nvPr/>
          </p:nvSpPr>
          <p:spPr>
            <a:xfrm>
              <a:off x="14105445" y="12815969"/>
              <a:ext cx="28468497" cy="8357753"/>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d </a:t>
              </a:r>
              <a:r>
                <a:rPr b="1" i="0" lang="en-US" sz="3600" u="none" cap="none" strike="noStrike">
                  <a:solidFill>
                    <a:schemeClr val="lt1"/>
                  </a:solidFill>
                  <a:latin typeface="Arial"/>
                  <a:ea typeface="Arial"/>
                  <a:cs typeface="Arial"/>
                  <a:sym typeface="Arial"/>
                </a:rPr>
                <a:t>Snapshots </a:t>
              </a:r>
              <a:r>
                <a:rPr b="0" i="0" lang="en-US" sz="3600" u="none" cap="none" strike="noStrike">
                  <a:solidFill>
                    <a:schemeClr val="lt1"/>
                  </a:solidFill>
                  <a:latin typeface="Arial"/>
                  <a:ea typeface="Arial"/>
                  <a:cs typeface="Arial"/>
                  <a:sym typeface="Arial"/>
                </a:rPr>
                <a:t>(Appendix B)</a:t>
              </a:r>
              <a:endParaRPr/>
            </a:p>
            <a:p>
              <a:pPr indent="0" lvl="0" marL="0" marR="0" rtl="0" algn="ctr">
                <a:lnSpc>
                  <a:spcPct val="100000"/>
                </a:lnSpc>
                <a:spcBef>
                  <a:spcPts val="0"/>
                </a:spcBef>
                <a:spcAft>
                  <a:spcPts val="0"/>
                </a:spcAft>
                <a:buNone/>
              </a:pPr>
              <a:r>
                <a:t/>
              </a:r>
              <a:endParaRPr b="1" i="0" sz="3600" u="none" cap="none" strike="noStrike">
                <a:solidFill>
                  <a:schemeClr val="lt1"/>
                </a:solidFill>
                <a:latin typeface="Arial"/>
                <a:ea typeface="Arial"/>
                <a:cs typeface="Arial"/>
                <a:sym typeface="Arial"/>
              </a:endParaRPr>
            </a:p>
          </p:txBody>
        </p:sp>
        <p:sp>
          <p:nvSpPr>
            <p:cNvPr id="145" name="Google Shape;145;p1"/>
            <p:cNvSpPr/>
            <p:nvPr/>
          </p:nvSpPr>
          <p:spPr>
            <a:xfrm>
              <a:off x="14223964" y="13516623"/>
              <a:ext cx="28128201" cy="7484609"/>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pic>
        <p:nvPicPr>
          <p:cNvPr id="146" name="Google Shape;146;p1"/>
          <p:cNvPicPr preferRelativeResize="0"/>
          <p:nvPr/>
        </p:nvPicPr>
        <p:blipFill rotWithShape="1">
          <a:blip r:embed="rId18">
            <a:alphaModFix/>
          </a:blip>
          <a:srcRect b="0" l="1215" r="3048" t="0"/>
          <a:stretch/>
        </p:blipFill>
        <p:spPr>
          <a:xfrm>
            <a:off x="14345692" y="12661048"/>
            <a:ext cx="7140269" cy="3758975"/>
          </a:xfrm>
          <a:prstGeom prst="rect">
            <a:avLst/>
          </a:prstGeom>
          <a:noFill/>
          <a:ln>
            <a:noFill/>
          </a:ln>
        </p:spPr>
      </p:pic>
      <p:pic>
        <p:nvPicPr>
          <p:cNvPr id="147" name="Google Shape;147;p1"/>
          <p:cNvPicPr preferRelativeResize="0"/>
          <p:nvPr/>
        </p:nvPicPr>
        <p:blipFill rotWithShape="1">
          <a:blip r:embed="rId19">
            <a:alphaModFix/>
          </a:blip>
          <a:srcRect b="0" l="1260" r="1010" t="0"/>
          <a:stretch/>
        </p:blipFill>
        <p:spPr>
          <a:xfrm>
            <a:off x="14345692" y="17054898"/>
            <a:ext cx="7218011" cy="3101333"/>
          </a:xfrm>
          <a:prstGeom prst="rect">
            <a:avLst/>
          </a:prstGeom>
          <a:noFill/>
          <a:ln>
            <a:noFill/>
          </a:ln>
        </p:spPr>
      </p:pic>
      <p:pic>
        <p:nvPicPr>
          <p:cNvPr id="148" name="Google Shape;148;p1"/>
          <p:cNvPicPr preferRelativeResize="0"/>
          <p:nvPr/>
        </p:nvPicPr>
        <p:blipFill rotWithShape="1">
          <a:blip r:embed="rId20">
            <a:alphaModFix/>
          </a:blip>
          <a:srcRect b="0" l="0" r="0" t="0"/>
          <a:stretch/>
        </p:blipFill>
        <p:spPr>
          <a:xfrm>
            <a:off x="29050756" y="12886309"/>
            <a:ext cx="13164410" cy="6929124"/>
          </a:xfrm>
          <a:prstGeom prst="rect">
            <a:avLst/>
          </a:prstGeom>
          <a:noFill/>
          <a:ln>
            <a:noFill/>
          </a:ln>
        </p:spPr>
      </p:pic>
      <p:pic>
        <p:nvPicPr>
          <p:cNvPr id="149" name="Google Shape;149;p1"/>
          <p:cNvPicPr preferRelativeResize="0"/>
          <p:nvPr/>
        </p:nvPicPr>
        <p:blipFill rotWithShape="1">
          <a:blip r:embed="rId21">
            <a:alphaModFix/>
          </a:blip>
          <a:srcRect b="0" l="0" r="0" t="0"/>
          <a:stretch/>
        </p:blipFill>
        <p:spPr>
          <a:xfrm>
            <a:off x="21440252" y="17153019"/>
            <a:ext cx="7808695" cy="2605904"/>
          </a:xfrm>
          <a:prstGeom prst="rect">
            <a:avLst/>
          </a:prstGeom>
          <a:noFill/>
          <a:ln>
            <a:noFill/>
          </a:ln>
        </p:spPr>
      </p:pic>
      <p:sp>
        <p:nvSpPr>
          <p:cNvPr id="150" name="Google Shape;150;p1"/>
          <p:cNvSpPr txBox="1"/>
          <p:nvPr/>
        </p:nvSpPr>
        <p:spPr>
          <a:xfrm>
            <a:off x="23223588" y="22361445"/>
            <a:ext cx="8513771"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2. </a:t>
            </a:r>
            <a:r>
              <a:rPr b="0" i="0" lang="en-US" sz="2400" u="none" cap="none" strike="noStrike">
                <a:solidFill>
                  <a:srgbClr val="000000"/>
                </a:solidFill>
                <a:latin typeface="Arial"/>
                <a:ea typeface="Arial"/>
                <a:cs typeface="Arial"/>
                <a:sym typeface="Arial"/>
              </a:rPr>
              <a:t>Sequence Diagram representing guide editing procedure for the Root - Tier 4 User</a:t>
            </a:r>
            <a:endParaRPr/>
          </a:p>
        </p:txBody>
      </p:sp>
      <p:sp>
        <p:nvSpPr>
          <p:cNvPr id="151" name="Google Shape;151;p1"/>
          <p:cNvSpPr txBox="1"/>
          <p:nvPr/>
        </p:nvSpPr>
        <p:spPr>
          <a:xfrm>
            <a:off x="33045213" y="22448508"/>
            <a:ext cx="851377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3. </a:t>
            </a:r>
            <a:r>
              <a:rPr b="0" i="0" lang="en-US" sz="2400" u="none" cap="none" strike="noStrike">
                <a:solidFill>
                  <a:srgbClr val="000000"/>
                </a:solidFill>
                <a:latin typeface="Arial"/>
                <a:ea typeface="Arial"/>
                <a:cs typeface="Arial"/>
                <a:sym typeface="Arial"/>
              </a:rPr>
              <a:t>Complete Class Diagram for BOLO’s User Guide</a:t>
            </a:r>
            <a:endParaRPr/>
          </a:p>
        </p:txBody>
      </p:sp>
      <p:sp>
        <p:nvSpPr>
          <p:cNvPr id="152" name="Google Shape;152;p1"/>
          <p:cNvSpPr txBox="1"/>
          <p:nvPr/>
        </p:nvSpPr>
        <p:spPr>
          <a:xfrm>
            <a:off x="15625580" y="16225911"/>
            <a:ext cx="486036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1. </a:t>
            </a:r>
            <a:r>
              <a:rPr b="0" i="0" lang="en-US" sz="2400" u="none" cap="none" strike="noStrike">
                <a:solidFill>
                  <a:srgbClr val="000000"/>
                </a:solidFill>
                <a:latin typeface="Arial"/>
                <a:ea typeface="Arial"/>
                <a:cs typeface="Arial"/>
                <a:sym typeface="Arial"/>
              </a:rPr>
              <a:t>Delete Guide Form</a:t>
            </a:r>
            <a:endParaRPr/>
          </a:p>
        </p:txBody>
      </p:sp>
      <p:sp>
        <p:nvSpPr>
          <p:cNvPr id="153" name="Google Shape;153;p1"/>
          <p:cNvSpPr txBox="1"/>
          <p:nvPr/>
        </p:nvSpPr>
        <p:spPr>
          <a:xfrm>
            <a:off x="15461800" y="20341570"/>
            <a:ext cx="486036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2. </a:t>
            </a:r>
            <a:r>
              <a:rPr b="0" i="0" lang="en-US" sz="2400" u="none" cap="none" strike="noStrike">
                <a:solidFill>
                  <a:srgbClr val="000000"/>
                </a:solidFill>
                <a:latin typeface="Arial"/>
                <a:ea typeface="Arial"/>
                <a:cs typeface="Arial"/>
                <a:sym typeface="Arial"/>
              </a:rPr>
              <a:t>Delete Guide Step Form</a:t>
            </a:r>
            <a:endParaRPr/>
          </a:p>
        </p:txBody>
      </p:sp>
      <p:sp>
        <p:nvSpPr>
          <p:cNvPr id="154" name="Google Shape;154;p1"/>
          <p:cNvSpPr txBox="1"/>
          <p:nvPr/>
        </p:nvSpPr>
        <p:spPr>
          <a:xfrm>
            <a:off x="23223588" y="16292167"/>
            <a:ext cx="486036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3. </a:t>
            </a:r>
            <a:r>
              <a:rPr b="0" i="0" lang="en-US" sz="2400" u="none" cap="none" strike="noStrike">
                <a:solidFill>
                  <a:srgbClr val="000000"/>
                </a:solidFill>
                <a:latin typeface="Arial"/>
                <a:ea typeface="Arial"/>
                <a:cs typeface="Arial"/>
                <a:sym typeface="Arial"/>
              </a:rPr>
              <a:t>New Guide Form </a:t>
            </a:r>
            <a:endParaRPr/>
          </a:p>
        </p:txBody>
      </p:sp>
      <p:sp>
        <p:nvSpPr>
          <p:cNvPr id="155" name="Google Shape;155;p1"/>
          <p:cNvSpPr txBox="1"/>
          <p:nvPr/>
        </p:nvSpPr>
        <p:spPr>
          <a:xfrm>
            <a:off x="23015870" y="20318022"/>
            <a:ext cx="486036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4. </a:t>
            </a:r>
            <a:r>
              <a:rPr b="0" i="0" lang="en-US" sz="2400" u="none" cap="none" strike="noStrike">
                <a:solidFill>
                  <a:srgbClr val="000000"/>
                </a:solidFill>
                <a:latin typeface="Arial"/>
                <a:ea typeface="Arial"/>
                <a:cs typeface="Arial"/>
                <a:sym typeface="Arial"/>
              </a:rPr>
              <a:t>Edit Guide Step Form </a:t>
            </a:r>
            <a:endParaRPr/>
          </a:p>
        </p:txBody>
      </p:sp>
      <p:sp>
        <p:nvSpPr>
          <p:cNvPr id="156" name="Google Shape;156;p1"/>
          <p:cNvSpPr txBox="1"/>
          <p:nvPr/>
        </p:nvSpPr>
        <p:spPr>
          <a:xfrm>
            <a:off x="31560978" y="20415453"/>
            <a:ext cx="1095730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Figure 5. </a:t>
            </a:r>
            <a:r>
              <a:rPr b="0" i="0" lang="en-US" sz="2400" u="none" cap="none" strike="noStrike">
                <a:solidFill>
                  <a:srgbClr val="000000"/>
                </a:solidFill>
                <a:latin typeface="Arial"/>
                <a:ea typeface="Arial"/>
                <a:cs typeface="Arial"/>
                <a:sym typeface="Arial"/>
              </a:rPr>
              <a:t>User Guide page, Admin view, “How to create bolo” topic expanded</a:t>
            </a:r>
            <a:endParaRPr/>
          </a:p>
        </p:txBody>
      </p:sp>
      <p:pic>
        <p:nvPicPr>
          <p:cNvPr id="157" name="Google Shape;157;p1"/>
          <p:cNvPicPr preferRelativeResize="0"/>
          <p:nvPr/>
        </p:nvPicPr>
        <p:blipFill rotWithShape="1">
          <a:blip r:embed="rId22">
            <a:alphaModFix/>
          </a:blip>
          <a:srcRect b="0" l="1278" r="421" t="0"/>
          <a:stretch/>
        </p:blipFill>
        <p:spPr>
          <a:xfrm>
            <a:off x="21563703" y="12789657"/>
            <a:ext cx="7427793" cy="35344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