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000000"/>
          </p15:clr>
        </p15:guide>
        <p15:guide id="2" pos="13824">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CA6CF59-8154-4D7E-86B3-4FE8BCCB3116}">
  <a:tblStyle styleId="{CCA6CF59-8154-4D7E-86B3-4FE8BCCB3116}"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1"/>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1"/>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1"/>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2"/>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2"/>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p:txBody>
      </p:sp>
      <p:sp>
        <p:nvSpPr>
          <p:cNvPr id="81" name="Google Shape;81;p1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3"/>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3"/>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4"/>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4"/>
          <p:cNvSpPr txBox="1"/>
          <p:nvPr>
            <p:ph idx="1" type="body"/>
          </p:nvPr>
        </p:nvSpPr>
        <p:spPr>
          <a:xfrm rot="5400000">
            <a:off x="11084719" y="-1207295"/>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4"/>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5"/>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5"/>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34" name="Google Shape;34;p5"/>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35" name="Google Shape;35;p5"/>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6"/>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6"/>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61950" lvl="1" marL="914400" algn="l">
              <a:spcBef>
                <a:spcPts val="420"/>
              </a:spcBef>
              <a:spcAft>
                <a:spcPts val="0"/>
              </a:spcAft>
              <a:buClr>
                <a:schemeClr val="dk1"/>
              </a:buClr>
              <a:buSzPts val="2100"/>
              <a:buFont typeface="Arial"/>
              <a:buChar char="–"/>
              <a:defRPr sz="2100"/>
            </a:lvl2pPr>
            <a:lvl3pPr indent="-342900" lvl="2" marL="1371600" algn="l">
              <a:spcBef>
                <a:spcPts val="360"/>
              </a:spcBef>
              <a:spcAft>
                <a:spcPts val="0"/>
              </a:spcAft>
              <a:buClr>
                <a:schemeClr val="dk1"/>
              </a:buClr>
              <a:buSzPts val="1800"/>
              <a:buFont typeface="Arial"/>
              <a:buChar char="•"/>
              <a:defRPr sz="1800"/>
            </a:lvl3pPr>
            <a:lvl4pPr indent="-323850" lvl="3" marL="1828800" algn="l">
              <a:spcBef>
                <a:spcPts val="300"/>
              </a:spcBef>
              <a:spcAft>
                <a:spcPts val="0"/>
              </a:spcAft>
              <a:buClr>
                <a:schemeClr val="dk1"/>
              </a:buClr>
              <a:buSzPts val="1500"/>
              <a:buFont typeface="Arial"/>
              <a:buChar char="–"/>
              <a:defRPr sz="1500"/>
            </a:lvl4pPr>
            <a:lvl5pPr indent="-323850" lvl="4" marL="2286000" algn="l">
              <a:spcBef>
                <a:spcPts val="300"/>
              </a:spcBef>
              <a:spcAft>
                <a:spcPts val="0"/>
              </a:spcAft>
              <a:buClr>
                <a:schemeClr val="dk1"/>
              </a:buClr>
              <a:buSzPts val="1500"/>
              <a:buFont typeface="Arial"/>
              <a:buChar char="»"/>
              <a:defRPr sz="1500"/>
            </a:lvl5pPr>
            <a:lvl6pPr indent="-323850" lvl="5" marL="2743200" algn="l">
              <a:spcBef>
                <a:spcPts val="300"/>
              </a:spcBef>
              <a:spcAft>
                <a:spcPts val="0"/>
              </a:spcAft>
              <a:buClr>
                <a:schemeClr val="dk1"/>
              </a:buClr>
              <a:buSzPts val="1500"/>
              <a:buFont typeface="Arial"/>
              <a:buChar char="»"/>
              <a:defRPr sz="1500"/>
            </a:lvl6pPr>
            <a:lvl7pPr indent="-323850" lvl="6" marL="3200400" algn="l">
              <a:spcBef>
                <a:spcPts val="300"/>
              </a:spcBef>
              <a:spcAft>
                <a:spcPts val="0"/>
              </a:spcAft>
              <a:buClr>
                <a:schemeClr val="dk1"/>
              </a:buClr>
              <a:buSzPts val="1500"/>
              <a:buFont typeface="Arial"/>
              <a:buChar char="»"/>
              <a:defRPr sz="1500"/>
            </a:lvl7pPr>
            <a:lvl8pPr indent="-323850" lvl="7" marL="3657600" algn="l">
              <a:spcBef>
                <a:spcPts val="300"/>
              </a:spcBef>
              <a:spcAft>
                <a:spcPts val="0"/>
              </a:spcAft>
              <a:buClr>
                <a:schemeClr val="dk1"/>
              </a:buClr>
              <a:buSzPts val="1500"/>
              <a:buFont typeface="Arial"/>
              <a:buChar char="»"/>
              <a:defRPr sz="1500"/>
            </a:lvl8pPr>
            <a:lvl9pPr indent="-323850" lvl="8" marL="4114800" algn="l">
              <a:spcBef>
                <a:spcPts val="300"/>
              </a:spcBef>
              <a:spcAft>
                <a:spcPts val="0"/>
              </a:spcAft>
              <a:buClr>
                <a:schemeClr val="dk1"/>
              </a:buClr>
              <a:buSzPts val="1500"/>
              <a:buFont typeface="Arial"/>
              <a:buChar char="»"/>
              <a:defRPr sz="1500"/>
            </a:lvl9pPr>
          </a:lstStyle>
          <a:p/>
        </p:txBody>
      </p:sp>
      <p:sp>
        <p:nvSpPr>
          <p:cNvPr id="41" name="Google Shape;41;p6"/>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42" name="Google Shape;42;p6"/>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7"/>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8"/>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8"/>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3" name="Google Shape;53;p8"/>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4" name="Google Shape;54;p8"/>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5" name="Google Shape;55;p8"/>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6" name="Google Shape;56;p8"/>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9"/>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9"/>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2" name="Google Shape;62;p9"/>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3" name="Google Shape;63;p9"/>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0"/>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3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0"/>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spcBef>
                <a:spcPts val="300"/>
              </a:spcBef>
              <a:spcAft>
                <a:spcPts val="0"/>
              </a:spcAft>
              <a:buClr>
                <a:schemeClr val="dk1"/>
              </a:buClr>
              <a:buSzPts val="1500"/>
              <a:buFont typeface="Arial"/>
              <a:buNone/>
              <a:defRPr sz="1500"/>
            </a:lvl1pPr>
            <a:lvl2pPr indent="-228600" lvl="1" marL="914400" algn="l">
              <a:spcBef>
                <a:spcPts val="270"/>
              </a:spcBef>
              <a:spcAft>
                <a:spcPts val="0"/>
              </a:spcAft>
              <a:buClr>
                <a:schemeClr val="dk1"/>
              </a:buClr>
              <a:buSzPts val="1350"/>
              <a:buFont typeface="Arial"/>
              <a:buNone/>
              <a:defRPr sz="135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10"/>
              </a:spcBef>
              <a:spcAft>
                <a:spcPts val="0"/>
              </a:spcAft>
              <a:buClr>
                <a:schemeClr val="dk1"/>
              </a:buClr>
              <a:buSzPts val="1050"/>
              <a:buFont typeface="Arial"/>
              <a:buNone/>
              <a:defRPr sz="1050"/>
            </a:lvl4pPr>
            <a:lvl5pPr indent="-228600" lvl="4" marL="2286000" algn="l">
              <a:spcBef>
                <a:spcPts val="210"/>
              </a:spcBef>
              <a:spcAft>
                <a:spcPts val="0"/>
              </a:spcAft>
              <a:buClr>
                <a:schemeClr val="dk1"/>
              </a:buClr>
              <a:buSzPts val="1050"/>
              <a:buFont typeface="Arial"/>
              <a:buNone/>
              <a:defRPr sz="1050"/>
            </a:lvl5pPr>
            <a:lvl6pPr indent="-228600" lvl="5" marL="2743200" algn="l">
              <a:spcBef>
                <a:spcPts val="210"/>
              </a:spcBef>
              <a:spcAft>
                <a:spcPts val="0"/>
              </a:spcAft>
              <a:buClr>
                <a:schemeClr val="dk1"/>
              </a:buClr>
              <a:buSzPts val="1050"/>
              <a:buFont typeface="Arial"/>
              <a:buNone/>
              <a:defRPr sz="1050"/>
            </a:lvl6pPr>
            <a:lvl7pPr indent="-228600" lvl="6" marL="3200400" algn="l">
              <a:spcBef>
                <a:spcPts val="210"/>
              </a:spcBef>
              <a:spcAft>
                <a:spcPts val="0"/>
              </a:spcAft>
              <a:buClr>
                <a:schemeClr val="dk1"/>
              </a:buClr>
              <a:buSzPts val="1050"/>
              <a:buFont typeface="Arial"/>
              <a:buNone/>
              <a:defRPr sz="1050"/>
            </a:lvl7pPr>
            <a:lvl8pPr indent="-228600" lvl="7" marL="3657600" algn="l">
              <a:spcBef>
                <a:spcPts val="210"/>
              </a:spcBef>
              <a:spcAft>
                <a:spcPts val="0"/>
              </a:spcAft>
              <a:buClr>
                <a:schemeClr val="dk1"/>
              </a:buClr>
              <a:buSzPts val="1050"/>
              <a:buFont typeface="Arial"/>
              <a:buNone/>
              <a:defRPr sz="1050"/>
            </a:lvl8pPr>
            <a:lvl9pPr indent="-228600" lvl="8" marL="4114800" algn="l">
              <a:spcBef>
                <a:spcPts val="210"/>
              </a:spcBef>
              <a:spcAft>
                <a:spcPts val="0"/>
              </a:spcAft>
              <a:buClr>
                <a:schemeClr val="dk1"/>
              </a:buClr>
              <a:buSzPts val="1050"/>
              <a:buFont typeface="Arial"/>
              <a:buNone/>
              <a:defRPr sz="1050"/>
            </a:lvl9pPr>
          </a:lstStyle>
          <a:p/>
        </p:txBody>
      </p:sp>
      <p:sp>
        <p:nvSpPr>
          <p:cNvPr id="69" name="Google Shape;69;p10"/>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9pPr>
          </a:lstStyle>
          <a:p/>
        </p:txBody>
      </p:sp>
      <p:sp>
        <p:nvSpPr>
          <p:cNvPr id="11" name="Google Shape;11;p1"/>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1"/>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3" name="Google Shape;13;p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4" name="Google Shape;14;p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6.png"/><Relationship Id="rId13" Type="http://schemas.openxmlformats.org/officeDocument/2006/relationships/image" Target="../media/image9.png"/><Relationship Id="rId12"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image" Target="../media/image5.png"/><Relationship Id="rId14" Type="http://schemas.openxmlformats.org/officeDocument/2006/relationships/image" Target="../media/image11.png"/><Relationship Id="rId5" Type="http://schemas.openxmlformats.org/officeDocument/2006/relationships/image" Target="../media/image10.png"/><Relationship Id="rId6" Type="http://schemas.openxmlformats.org/officeDocument/2006/relationships/image" Target="../media/image12.png"/><Relationship Id="rId7" Type="http://schemas.openxmlformats.org/officeDocument/2006/relationships/image" Target="../media/image4.png"/><Relationship Id="rId8"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3"/>
          <p:cNvSpPr txBox="1"/>
          <p:nvPr/>
        </p:nvSpPr>
        <p:spPr>
          <a:xfrm>
            <a:off x="1176337" y="31470600"/>
            <a:ext cx="41605200" cy="9954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7200" u="none">
              <a:solidFill>
                <a:schemeClr val="dk1"/>
              </a:solidFill>
              <a:latin typeface="Arial"/>
              <a:ea typeface="Arial"/>
              <a:cs typeface="Arial"/>
              <a:sym typeface="Arial"/>
            </a:endParaRPr>
          </a:p>
        </p:txBody>
      </p:sp>
      <p:sp>
        <p:nvSpPr>
          <p:cNvPr id="90" name="Google Shape;90;p13"/>
          <p:cNvSpPr txBox="1"/>
          <p:nvPr/>
        </p:nvSpPr>
        <p:spPr>
          <a:xfrm>
            <a:off x="9601200" y="2054225"/>
            <a:ext cx="24688800" cy="1839912"/>
          </a:xfrm>
          <a:prstGeom prst="rect">
            <a:avLst/>
          </a:prstGeom>
          <a:no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081E3F"/>
              </a:buClr>
              <a:buSzPts val="3600"/>
              <a:buFont typeface="Arial"/>
              <a:buNone/>
            </a:pPr>
            <a:r>
              <a:rPr b="1" lang="en-US" sz="3600">
                <a:solidFill>
                  <a:srgbClr val="081E3F"/>
                </a:solidFill>
              </a:rPr>
              <a:t>Combo Counter 3.0</a:t>
            </a:r>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Students: </a:t>
            </a:r>
            <a:r>
              <a:rPr lang="en-US" sz="2600">
                <a:solidFill>
                  <a:srgbClr val="081E3F"/>
                </a:solidFill>
              </a:rPr>
              <a:t>Calvin Mark, Daniel Mato</a:t>
            </a:r>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Mentor:</a:t>
            </a:r>
            <a:r>
              <a:rPr b="1" i="1" lang="en-US" sz="2600" u="none" cap="none" strike="noStrike">
                <a:solidFill>
                  <a:srgbClr val="081E3F"/>
                </a:solidFill>
                <a:latin typeface="Arial"/>
                <a:ea typeface="Arial"/>
                <a:cs typeface="Arial"/>
                <a:sym typeface="Arial"/>
              </a:rPr>
              <a:t> </a:t>
            </a:r>
            <a:r>
              <a:rPr i="1" lang="en-US" sz="2600">
                <a:solidFill>
                  <a:srgbClr val="081E3F"/>
                </a:solidFill>
              </a:rPr>
              <a:t>Michael</a:t>
            </a:r>
            <a:r>
              <a:rPr i="1" lang="en-US" sz="2600">
                <a:solidFill>
                  <a:srgbClr val="081E3F"/>
                </a:solidFill>
              </a:rPr>
              <a:t> H. Bucar</a:t>
            </a:r>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Instructor:</a:t>
            </a:r>
            <a:r>
              <a:rPr b="1" i="1" lang="en-US" sz="2600" u="none" cap="none" strike="noStrike">
                <a:solidFill>
                  <a:srgbClr val="081E3F"/>
                </a:solidFill>
                <a:latin typeface="Arial"/>
                <a:ea typeface="Arial"/>
                <a:cs typeface="Arial"/>
                <a:sym typeface="Arial"/>
              </a:rPr>
              <a:t> </a:t>
            </a:r>
            <a:r>
              <a:rPr b="0" i="1" lang="en-US" sz="2600" u="none" cap="none" strike="noStrike">
                <a:solidFill>
                  <a:srgbClr val="081E3F"/>
                </a:solidFill>
                <a:latin typeface="Arial"/>
                <a:ea typeface="Arial"/>
                <a:cs typeface="Arial"/>
                <a:sym typeface="Arial"/>
              </a:rPr>
              <a:t>Dr. Masoud Sadjadi</a:t>
            </a:r>
            <a:r>
              <a:rPr b="0" i="0" lang="en-US" sz="2600" u="none" cap="none" strike="noStrike">
                <a:solidFill>
                  <a:srgbClr val="081E3F"/>
                </a:solidFill>
                <a:latin typeface="Arial"/>
                <a:ea typeface="Arial"/>
                <a:cs typeface="Arial"/>
                <a:sym typeface="Arial"/>
              </a:rPr>
              <a:t>,</a:t>
            </a:r>
            <a:r>
              <a:rPr b="0" i="1" lang="en-US" sz="2600" u="none" cap="none" strike="noStrike">
                <a:solidFill>
                  <a:srgbClr val="081E3F"/>
                </a:solidFill>
                <a:latin typeface="Arial"/>
                <a:ea typeface="Arial"/>
                <a:cs typeface="Arial"/>
                <a:sym typeface="Arial"/>
              </a:rPr>
              <a:t> </a:t>
            </a:r>
            <a:r>
              <a:rPr b="0" i="0" lang="en-US" sz="2600" u="none" cap="none" strike="noStrike">
                <a:solidFill>
                  <a:srgbClr val="081E3F"/>
                </a:solidFill>
                <a:latin typeface="Arial"/>
                <a:ea typeface="Arial"/>
                <a:cs typeface="Arial"/>
                <a:sym typeface="Arial"/>
              </a:rPr>
              <a:t>Florida International University</a:t>
            </a:r>
            <a:endParaRPr/>
          </a:p>
        </p:txBody>
      </p:sp>
      <p:sp>
        <p:nvSpPr>
          <p:cNvPr id="91" name="Google Shape;91;p13"/>
          <p:cNvSpPr txBox="1"/>
          <p:nvPr/>
        </p:nvSpPr>
        <p:spPr>
          <a:xfrm>
            <a:off x="1436687" y="31775400"/>
            <a:ext cx="41344849" cy="420687"/>
          </a:xfrm>
          <a:prstGeom prst="rect">
            <a:avLst/>
          </a:prstGeom>
          <a:noFill/>
          <a:ln>
            <a:noFill/>
          </a:ln>
        </p:spPr>
        <p:txBody>
          <a:bodyPr anchorCtr="0" anchor="t" bIns="36975" lIns="73975" spcFirstLastPara="1" rIns="73975" wrap="square" tIns="36975">
            <a:noAutofit/>
          </a:bodyPr>
          <a:lstStyle/>
          <a:p>
            <a:pPr indent="-493712" lvl="0" marL="493712" marR="0" rtl="0" algn="ctr">
              <a:lnSpc>
                <a:spcPct val="100000"/>
              </a:lnSpc>
              <a:spcBef>
                <a:spcPts val="0"/>
              </a:spcBef>
              <a:spcAft>
                <a:spcPts val="0"/>
              </a:spcAft>
              <a:buClr>
                <a:schemeClr val="dk1"/>
              </a:buClr>
              <a:buSzPts val="2200"/>
              <a:buFont typeface="Arial"/>
              <a:buNone/>
            </a:pPr>
            <a:r>
              <a:rPr b="0" i="0" lang="en-US" sz="2200" u="none" cap="none" strike="noStrike">
                <a:solidFill>
                  <a:schemeClr val="dk1"/>
                </a:solidFill>
                <a:latin typeface="Arial"/>
                <a:ea typeface="Arial"/>
                <a:cs typeface="Arial"/>
                <a:sym typeface="Arial"/>
              </a:rPr>
              <a:t>The material presented in this poster is based upon the work supported by </a:t>
            </a:r>
            <a:r>
              <a:rPr lang="en-US" sz="2200">
                <a:solidFill>
                  <a:srgbClr val="FF0000"/>
                </a:solidFill>
              </a:rPr>
              <a:t>Michael H. Bucar </a:t>
            </a:r>
            <a:r>
              <a:rPr b="0" i="0" lang="en-US" sz="2200" u="none" cap="none" strike="noStrike">
                <a:solidFill>
                  <a:srgbClr val="FF0000"/>
                </a:solidFill>
                <a:latin typeface="Arial"/>
                <a:ea typeface="Arial"/>
                <a:cs typeface="Arial"/>
                <a:sym typeface="Arial"/>
              </a:rPr>
              <a:t> </a:t>
            </a:r>
            <a:r>
              <a:rPr b="0" i="0" lang="en-US" sz="2200" u="none" cap="none" strike="noStrike">
                <a:solidFill>
                  <a:schemeClr val="dk1"/>
                </a:solidFill>
                <a:latin typeface="Arial"/>
                <a:ea typeface="Arial"/>
                <a:cs typeface="Arial"/>
                <a:sym typeface="Arial"/>
              </a:rPr>
              <a:t>We/I thank </a:t>
            </a:r>
            <a:r>
              <a:rPr lang="en-US" sz="2200">
                <a:solidFill>
                  <a:srgbClr val="FF0000"/>
                </a:solidFill>
              </a:rPr>
              <a:t>Michael H. Bucar </a:t>
            </a:r>
            <a:r>
              <a:rPr b="0" i="0" lang="en-US" sz="2200" u="none" cap="none" strike="noStrike">
                <a:solidFill>
                  <a:schemeClr val="dk1"/>
                </a:solidFill>
                <a:latin typeface="Arial"/>
                <a:ea typeface="Arial"/>
                <a:cs typeface="Arial"/>
                <a:sym typeface="Arial"/>
              </a:rPr>
              <a:t>for assistance, cooperation and mentorship that I/we received throughout this process</a:t>
            </a:r>
            <a:endParaRPr/>
          </a:p>
        </p:txBody>
      </p:sp>
      <p:sp>
        <p:nvSpPr>
          <p:cNvPr id="92" name="Google Shape;92;p13"/>
          <p:cNvSpPr txBox="1"/>
          <p:nvPr/>
        </p:nvSpPr>
        <p:spPr>
          <a:xfrm>
            <a:off x="1176337" y="4114800"/>
            <a:ext cx="41605200" cy="267462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Font typeface="Arial"/>
              <a:buNone/>
            </a:pPr>
            <a:r>
              <a:t/>
            </a:r>
            <a:endParaRPr b="0" i="0" sz="7500" u="none">
              <a:solidFill>
                <a:schemeClr val="dk1"/>
              </a:solidFill>
              <a:latin typeface="Arial"/>
              <a:ea typeface="Arial"/>
              <a:cs typeface="Arial"/>
              <a:sym typeface="Arial"/>
            </a:endParaRPr>
          </a:p>
        </p:txBody>
      </p:sp>
      <p:sp>
        <p:nvSpPr>
          <p:cNvPr id="93" name="Google Shape;93;p13"/>
          <p:cNvSpPr txBox="1"/>
          <p:nvPr/>
        </p:nvSpPr>
        <p:spPr>
          <a:xfrm>
            <a:off x="5620163" y="4586312"/>
            <a:ext cx="4114800" cy="54930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Problem</a:t>
            </a:r>
            <a:endParaRPr/>
          </a:p>
        </p:txBody>
      </p:sp>
      <p:sp>
        <p:nvSpPr>
          <p:cNvPr id="94" name="Google Shape;94;p13"/>
          <p:cNvSpPr txBox="1"/>
          <p:nvPr/>
        </p:nvSpPr>
        <p:spPr>
          <a:xfrm>
            <a:off x="1436687" y="31273750"/>
            <a:ext cx="3735387" cy="547687"/>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Acknowledgement</a:t>
            </a:r>
            <a:endParaRPr/>
          </a:p>
        </p:txBody>
      </p:sp>
      <p:sp>
        <p:nvSpPr>
          <p:cNvPr id="95" name="Google Shape;95;p13"/>
          <p:cNvSpPr txBox="1"/>
          <p:nvPr/>
        </p:nvSpPr>
        <p:spPr>
          <a:xfrm>
            <a:off x="19888200" y="4501613"/>
            <a:ext cx="4114800" cy="54780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Current System</a:t>
            </a:r>
            <a:endParaRPr/>
          </a:p>
        </p:txBody>
      </p:sp>
      <p:sp>
        <p:nvSpPr>
          <p:cNvPr id="96" name="Google Shape;96;p13"/>
          <p:cNvSpPr txBox="1"/>
          <p:nvPr/>
        </p:nvSpPr>
        <p:spPr>
          <a:xfrm>
            <a:off x="34325550" y="4500875"/>
            <a:ext cx="4114800" cy="54930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Requirements</a:t>
            </a:r>
            <a:endParaRPr/>
          </a:p>
        </p:txBody>
      </p:sp>
      <p:sp>
        <p:nvSpPr>
          <p:cNvPr id="97" name="Google Shape;97;p13"/>
          <p:cNvSpPr txBox="1"/>
          <p:nvPr/>
        </p:nvSpPr>
        <p:spPr>
          <a:xfrm>
            <a:off x="5620175" y="9950863"/>
            <a:ext cx="4114800" cy="54780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System Design</a:t>
            </a:r>
            <a:endParaRPr/>
          </a:p>
        </p:txBody>
      </p:sp>
      <p:sp>
        <p:nvSpPr>
          <p:cNvPr id="98" name="Google Shape;98;p13"/>
          <p:cNvSpPr txBox="1"/>
          <p:nvPr/>
        </p:nvSpPr>
        <p:spPr>
          <a:xfrm>
            <a:off x="19888200" y="10158513"/>
            <a:ext cx="4114800" cy="54780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Object Design</a:t>
            </a:r>
            <a:endParaRPr/>
          </a:p>
        </p:txBody>
      </p:sp>
      <p:sp>
        <p:nvSpPr>
          <p:cNvPr id="99" name="Google Shape;99;p13"/>
          <p:cNvSpPr txBox="1"/>
          <p:nvPr/>
        </p:nvSpPr>
        <p:spPr>
          <a:xfrm>
            <a:off x="34325538" y="10158513"/>
            <a:ext cx="4114800" cy="54780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Implementation</a:t>
            </a:r>
            <a:endParaRPr/>
          </a:p>
        </p:txBody>
      </p:sp>
      <p:sp>
        <p:nvSpPr>
          <p:cNvPr id="100" name="Google Shape;100;p13"/>
          <p:cNvSpPr txBox="1"/>
          <p:nvPr/>
        </p:nvSpPr>
        <p:spPr>
          <a:xfrm>
            <a:off x="5620163" y="21177513"/>
            <a:ext cx="4114800" cy="54780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Verification</a:t>
            </a:r>
            <a:endParaRPr/>
          </a:p>
        </p:txBody>
      </p:sp>
      <p:sp>
        <p:nvSpPr>
          <p:cNvPr id="101" name="Google Shape;101;p13"/>
          <p:cNvSpPr txBox="1"/>
          <p:nvPr/>
        </p:nvSpPr>
        <p:spPr>
          <a:xfrm>
            <a:off x="19888200" y="21177525"/>
            <a:ext cx="4114800" cy="54780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Screenshots</a:t>
            </a:r>
            <a:endParaRPr/>
          </a:p>
        </p:txBody>
      </p:sp>
      <p:sp>
        <p:nvSpPr>
          <p:cNvPr id="102" name="Google Shape;102;p13"/>
          <p:cNvSpPr txBox="1"/>
          <p:nvPr/>
        </p:nvSpPr>
        <p:spPr>
          <a:xfrm>
            <a:off x="34325538" y="21177513"/>
            <a:ext cx="4114800" cy="547800"/>
          </a:xfrm>
          <a:prstGeom prst="rect">
            <a:avLst/>
          </a:prstGeom>
          <a:solidFill>
            <a:schemeClr val="dk1"/>
          </a:solidFill>
          <a:ln>
            <a:noFill/>
          </a:ln>
        </p:spPr>
        <p:txBody>
          <a:bodyPr anchorCtr="0" anchor="t" bIns="36975" lIns="73975" spcFirstLastPara="1" rIns="73975" wrap="square" tIns="36975">
            <a:no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Summary</a:t>
            </a:r>
            <a:endParaRPr/>
          </a:p>
        </p:txBody>
      </p:sp>
      <p:sp>
        <p:nvSpPr>
          <p:cNvPr id="103" name="Google Shape;103;p13"/>
          <p:cNvSpPr txBox="1"/>
          <p:nvPr/>
        </p:nvSpPr>
        <p:spPr>
          <a:xfrm>
            <a:off x="9601200" y="0"/>
            <a:ext cx="24688800" cy="1938337"/>
          </a:xfrm>
          <a:prstGeom prst="rect">
            <a:avLst/>
          </a:prstGeom>
          <a:solidFill>
            <a:srgbClr val="081E3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B6862C"/>
              </a:buClr>
              <a:buSzPts val="6600"/>
              <a:buFont typeface="Arial"/>
              <a:buNone/>
            </a:pPr>
            <a:r>
              <a:rPr b="1" i="0" lang="en-US" sz="6600" u="none">
                <a:solidFill>
                  <a:srgbClr val="B6862C"/>
                </a:solidFill>
                <a:latin typeface="Arial"/>
                <a:ea typeface="Arial"/>
                <a:cs typeface="Arial"/>
                <a:sym typeface="Arial"/>
              </a:rPr>
              <a:t>School of Computing &amp; Information Sciences</a:t>
            </a:r>
            <a:endParaRPr/>
          </a:p>
          <a:p>
            <a:pPr indent="0" lvl="0" marL="0" marR="0" rtl="0" algn="ctr">
              <a:lnSpc>
                <a:spcPct val="100000"/>
              </a:lnSpc>
              <a:spcBef>
                <a:spcPts val="0"/>
              </a:spcBef>
              <a:spcAft>
                <a:spcPts val="0"/>
              </a:spcAft>
              <a:buClr>
                <a:srgbClr val="B6862C"/>
              </a:buClr>
              <a:buSzPts val="5400"/>
              <a:buFont typeface="Arial"/>
              <a:buNone/>
            </a:pPr>
            <a:r>
              <a:rPr b="0" i="1" lang="en-US" sz="5400" u="none">
                <a:solidFill>
                  <a:srgbClr val="B6862C"/>
                </a:solidFill>
                <a:latin typeface="Arial"/>
                <a:ea typeface="Arial"/>
                <a:cs typeface="Arial"/>
                <a:sym typeface="Arial"/>
              </a:rPr>
              <a:t>S</a:t>
            </a:r>
            <a:r>
              <a:rPr i="1" lang="en-US" sz="5400">
                <a:solidFill>
                  <a:srgbClr val="B6862C"/>
                </a:solidFill>
              </a:rPr>
              <a:t>ummer </a:t>
            </a:r>
            <a:r>
              <a:rPr b="0" i="1" lang="en-US" sz="5400" u="none">
                <a:solidFill>
                  <a:srgbClr val="B6862C"/>
                </a:solidFill>
                <a:latin typeface="Arial"/>
                <a:ea typeface="Arial"/>
                <a:cs typeface="Arial"/>
                <a:sym typeface="Arial"/>
              </a:rPr>
              <a:t>2020 Senior Design Project</a:t>
            </a:r>
            <a:endParaRPr/>
          </a:p>
        </p:txBody>
      </p:sp>
      <p:pic>
        <p:nvPicPr>
          <p:cNvPr id="104" name="Google Shape;104;p13"/>
          <p:cNvPicPr preferRelativeResize="0"/>
          <p:nvPr/>
        </p:nvPicPr>
        <p:blipFill rotWithShape="1">
          <a:blip r:embed="rId3">
            <a:alphaModFix/>
          </a:blip>
          <a:srcRect b="0" l="0" r="0" t="0"/>
          <a:stretch/>
        </p:blipFill>
        <p:spPr>
          <a:xfrm>
            <a:off x="1176337" y="622300"/>
            <a:ext cx="7667625" cy="2632075"/>
          </a:xfrm>
          <a:prstGeom prst="rect">
            <a:avLst/>
          </a:prstGeom>
          <a:noFill/>
          <a:ln>
            <a:noFill/>
          </a:ln>
        </p:spPr>
      </p:pic>
      <p:pic>
        <p:nvPicPr>
          <p:cNvPr id="105" name="Google Shape;105;p13"/>
          <p:cNvPicPr preferRelativeResize="0"/>
          <p:nvPr/>
        </p:nvPicPr>
        <p:blipFill rotWithShape="1">
          <a:blip r:embed="rId4">
            <a:alphaModFix/>
          </a:blip>
          <a:srcRect b="0" l="0" r="29463" t="0"/>
          <a:stretch/>
        </p:blipFill>
        <p:spPr>
          <a:xfrm>
            <a:off x="34742425" y="622300"/>
            <a:ext cx="4810251" cy="2209800"/>
          </a:xfrm>
          <a:prstGeom prst="rect">
            <a:avLst/>
          </a:prstGeom>
          <a:noFill/>
          <a:ln>
            <a:noFill/>
          </a:ln>
        </p:spPr>
      </p:pic>
      <p:sp>
        <p:nvSpPr>
          <p:cNvPr id="106" name="Google Shape;106;p13"/>
          <p:cNvSpPr txBox="1"/>
          <p:nvPr/>
        </p:nvSpPr>
        <p:spPr>
          <a:xfrm>
            <a:off x="2291125" y="5375575"/>
            <a:ext cx="10729800" cy="4214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2800">
                <a:solidFill>
                  <a:schemeClr val="dk1"/>
                </a:solidFill>
              </a:rPr>
              <a:t>With the </a:t>
            </a:r>
            <a:r>
              <a:rPr lang="en-US" sz="2800">
                <a:solidFill>
                  <a:schemeClr val="dk1"/>
                </a:solidFill>
              </a:rPr>
              <a:t>rise</a:t>
            </a:r>
            <a:r>
              <a:rPr lang="en-US" sz="2800">
                <a:solidFill>
                  <a:schemeClr val="dk1"/>
                </a:solidFill>
              </a:rPr>
              <a:t> of “Smart” workout technology, no current option exists for those who desire an impacted, high energy cardio based workout similar to what one would find in a training gym/ fight club. </a:t>
            </a:r>
            <a:r>
              <a:rPr lang="en-US" sz="2800">
                <a:solidFill>
                  <a:schemeClr val="dk1"/>
                </a:solidFill>
              </a:rPr>
              <a:t>Combo Counter is designed to be a workout application which is connected to a “smart” punching bag. This bag will be able to track data metrics such as force and combo effectiveness. The goal of Combo Counter is to connect socially with others while achieving real goals and improving stamina, strength and form!</a:t>
            </a:r>
            <a:endParaRPr sz="2800">
              <a:solidFill>
                <a:schemeClr val="dk1"/>
              </a:solidFill>
            </a:endParaRPr>
          </a:p>
          <a:p>
            <a:pPr indent="0" lvl="0" marL="0" rtl="0" algn="l">
              <a:spcBef>
                <a:spcPts val="0"/>
              </a:spcBef>
              <a:spcAft>
                <a:spcPts val="0"/>
              </a:spcAft>
              <a:buNone/>
            </a:pPr>
            <a:r>
              <a:t/>
            </a:r>
            <a:endParaRPr/>
          </a:p>
        </p:txBody>
      </p:sp>
      <p:pic>
        <p:nvPicPr>
          <p:cNvPr id="107" name="Google Shape;107;p13"/>
          <p:cNvPicPr preferRelativeResize="0"/>
          <p:nvPr/>
        </p:nvPicPr>
        <p:blipFill>
          <a:blip r:embed="rId5">
            <a:alphaModFix/>
          </a:blip>
          <a:stretch>
            <a:fillRect/>
          </a:stretch>
        </p:blipFill>
        <p:spPr>
          <a:xfrm>
            <a:off x="2312662" y="11281213"/>
            <a:ext cx="10729838" cy="1839900"/>
          </a:xfrm>
          <a:prstGeom prst="rect">
            <a:avLst/>
          </a:prstGeom>
          <a:noFill/>
          <a:ln>
            <a:noFill/>
          </a:ln>
        </p:spPr>
      </p:pic>
      <p:sp>
        <p:nvSpPr>
          <p:cNvPr id="108" name="Google Shape;108;p13"/>
          <p:cNvSpPr txBox="1"/>
          <p:nvPr/>
        </p:nvSpPr>
        <p:spPr>
          <a:xfrm>
            <a:off x="15812700" y="5350350"/>
            <a:ext cx="12265800" cy="4313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2800">
                <a:solidFill>
                  <a:schemeClr val="dk1"/>
                </a:solidFill>
              </a:rPr>
              <a:t>The user interface was tweaked to give a sleek look and emphasize what the user would want to focus on. Additionally, with more modes and ways to compete with others, there are far more ways to enjoy one’s exercising experience. Inspiration was taken from the initial rough drafts accompanied by our design ideas to bring about a great user experience with audio and visual cues and detailed information. </a:t>
            </a:r>
            <a:endParaRPr sz="5200"/>
          </a:p>
        </p:txBody>
      </p:sp>
      <p:sp>
        <p:nvSpPr>
          <p:cNvPr id="109" name="Google Shape;109;p13"/>
          <p:cNvSpPr txBox="1"/>
          <p:nvPr/>
        </p:nvSpPr>
        <p:spPr>
          <a:xfrm>
            <a:off x="33073650" y="11855663"/>
            <a:ext cx="6618600" cy="3570000"/>
          </a:xfrm>
          <a:prstGeom prst="rect">
            <a:avLst/>
          </a:prstGeom>
          <a:noFill/>
          <a:ln>
            <a:noFill/>
          </a:ln>
        </p:spPr>
        <p:txBody>
          <a:bodyPr anchorCtr="0" anchor="t" bIns="91425" lIns="91425" spcFirstLastPara="1" rIns="91425" wrap="square" tIns="91425">
            <a:noAutofit/>
          </a:bodyPr>
          <a:lstStyle/>
          <a:p>
            <a:pPr indent="-406400" lvl="0" marL="457200" rtl="0" algn="l">
              <a:spcBef>
                <a:spcPts val="0"/>
              </a:spcBef>
              <a:spcAft>
                <a:spcPts val="0"/>
              </a:spcAft>
              <a:buClr>
                <a:schemeClr val="dk1"/>
              </a:buClr>
              <a:buSzPts val="2800"/>
              <a:buChar char="●"/>
            </a:pPr>
            <a:r>
              <a:rPr lang="en-US" sz="2800">
                <a:solidFill>
                  <a:schemeClr val="dk1"/>
                </a:solidFill>
              </a:rPr>
              <a:t>Visual Studio Stack Utilized</a:t>
            </a:r>
            <a:endParaRPr sz="2800">
              <a:solidFill>
                <a:schemeClr val="dk1"/>
              </a:solidFill>
            </a:endParaRPr>
          </a:p>
          <a:p>
            <a:pPr indent="-406400" lvl="0" marL="457200" rtl="0" algn="l">
              <a:spcBef>
                <a:spcPts val="0"/>
              </a:spcBef>
              <a:spcAft>
                <a:spcPts val="0"/>
              </a:spcAft>
              <a:buClr>
                <a:schemeClr val="dk1"/>
              </a:buClr>
              <a:buSzPts val="2800"/>
              <a:buChar char="●"/>
            </a:pPr>
            <a:r>
              <a:rPr lang="en-US" sz="2800">
                <a:solidFill>
                  <a:schemeClr val="dk1"/>
                </a:solidFill>
              </a:rPr>
              <a:t>C# / C++</a:t>
            </a:r>
            <a:endParaRPr sz="2800">
              <a:solidFill>
                <a:schemeClr val="dk1"/>
              </a:solidFill>
            </a:endParaRPr>
          </a:p>
          <a:p>
            <a:pPr indent="-406400" lvl="0" marL="457200" rtl="0" algn="l">
              <a:spcBef>
                <a:spcPts val="0"/>
              </a:spcBef>
              <a:spcAft>
                <a:spcPts val="0"/>
              </a:spcAft>
              <a:buClr>
                <a:schemeClr val="dk1"/>
              </a:buClr>
              <a:buSzPts val="2800"/>
              <a:buChar char="●"/>
            </a:pPr>
            <a:r>
              <a:rPr lang="en-US" sz="2800">
                <a:solidFill>
                  <a:schemeClr val="dk1"/>
                </a:solidFill>
              </a:rPr>
              <a:t>Arduino IDE</a:t>
            </a:r>
            <a:endParaRPr sz="2800">
              <a:solidFill>
                <a:schemeClr val="dk1"/>
              </a:solidFill>
            </a:endParaRPr>
          </a:p>
          <a:p>
            <a:pPr indent="-406400" lvl="0" marL="457200" rtl="0" algn="l">
              <a:spcBef>
                <a:spcPts val="0"/>
              </a:spcBef>
              <a:spcAft>
                <a:spcPts val="0"/>
              </a:spcAft>
              <a:buClr>
                <a:schemeClr val="dk1"/>
              </a:buClr>
              <a:buSzPts val="2800"/>
              <a:buChar char="●"/>
            </a:pPr>
            <a:r>
              <a:rPr lang="en-US" sz="2800">
                <a:solidFill>
                  <a:schemeClr val="dk1"/>
                </a:solidFill>
              </a:rPr>
              <a:t>Visual Studio IDE</a:t>
            </a:r>
            <a:endParaRPr sz="2800">
              <a:solidFill>
                <a:schemeClr val="dk1"/>
              </a:solidFill>
            </a:endParaRPr>
          </a:p>
          <a:p>
            <a:pPr indent="-406400" lvl="0" marL="457200" rtl="0" algn="l">
              <a:spcBef>
                <a:spcPts val="0"/>
              </a:spcBef>
              <a:spcAft>
                <a:spcPts val="0"/>
              </a:spcAft>
              <a:buClr>
                <a:schemeClr val="dk1"/>
              </a:buClr>
              <a:buSzPts val="2800"/>
              <a:buChar char="●"/>
            </a:pPr>
            <a:r>
              <a:rPr lang="en-US" sz="2800">
                <a:solidFill>
                  <a:schemeClr val="dk1"/>
                </a:solidFill>
              </a:rPr>
              <a:t>MySQL Database  Server</a:t>
            </a:r>
            <a:endParaRPr sz="2800">
              <a:solidFill>
                <a:schemeClr val="dk1"/>
              </a:solidFill>
            </a:endParaRPr>
          </a:p>
          <a:p>
            <a:pPr indent="-406400" lvl="0" marL="457200" rtl="0" algn="l">
              <a:spcBef>
                <a:spcPts val="0"/>
              </a:spcBef>
              <a:spcAft>
                <a:spcPts val="0"/>
              </a:spcAft>
              <a:buClr>
                <a:schemeClr val="dk1"/>
              </a:buClr>
              <a:buSzPts val="2800"/>
              <a:buChar char="●"/>
            </a:pPr>
            <a:r>
              <a:rPr lang="en-US" sz="2800">
                <a:solidFill>
                  <a:schemeClr val="dk1"/>
                </a:solidFill>
              </a:rPr>
              <a:t>MySQL Database Connector for C#</a:t>
            </a:r>
            <a:endParaRPr sz="2800">
              <a:solidFill>
                <a:schemeClr val="dk1"/>
              </a:solidFill>
            </a:endParaRPr>
          </a:p>
          <a:p>
            <a:pPr indent="-406400" lvl="0" marL="457200" rtl="0" algn="l">
              <a:spcBef>
                <a:spcPts val="0"/>
              </a:spcBef>
              <a:spcAft>
                <a:spcPts val="0"/>
              </a:spcAft>
              <a:buClr>
                <a:schemeClr val="dk1"/>
              </a:buClr>
              <a:buSzPts val="2800"/>
              <a:buChar char="●"/>
            </a:pPr>
            <a:r>
              <a:rPr lang="en-US" sz="2800">
                <a:solidFill>
                  <a:schemeClr val="dk1"/>
                </a:solidFill>
              </a:rPr>
              <a:t>Windows Forms / Controls</a:t>
            </a:r>
            <a:endParaRPr sz="2800">
              <a:solidFill>
                <a:schemeClr val="dk1"/>
              </a:solidFill>
            </a:endParaRPr>
          </a:p>
          <a:p>
            <a:pPr indent="-406400" lvl="0" marL="457200" rtl="0" algn="l">
              <a:spcBef>
                <a:spcPts val="0"/>
              </a:spcBef>
              <a:spcAft>
                <a:spcPts val="0"/>
              </a:spcAft>
              <a:buClr>
                <a:schemeClr val="dk1"/>
              </a:buClr>
              <a:buSzPts val="2800"/>
              <a:buChar char="●"/>
            </a:pPr>
            <a:r>
              <a:rPr lang="en-US" sz="2800">
                <a:solidFill>
                  <a:schemeClr val="dk1"/>
                </a:solidFill>
              </a:rPr>
              <a:t>Github</a:t>
            </a:r>
            <a:endParaRPr sz="2800">
              <a:solidFill>
                <a:schemeClr val="dk1"/>
              </a:solidFill>
            </a:endParaRPr>
          </a:p>
          <a:p>
            <a:pPr indent="0" lvl="0" marL="457200" rtl="0" algn="l">
              <a:spcBef>
                <a:spcPts val="0"/>
              </a:spcBef>
              <a:spcAft>
                <a:spcPts val="0"/>
              </a:spcAft>
              <a:buClr>
                <a:schemeClr val="dk1"/>
              </a:buClr>
              <a:buSzPts val="1100"/>
              <a:buFont typeface="Arial"/>
              <a:buNone/>
            </a:pPr>
            <a:r>
              <a:t/>
            </a:r>
            <a:endParaRPr sz="2800">
              <a:solidFill>
                <a:schemeClr val="dk1"/>
              </a:solidFill>
            </a:endParaRPr>
          </a:p>
          <a:p>
            <a:pPr indent="0" lvl="0" marL="0" rtl="0" algn="l">
              <a:spcBef>
                <a:spcPts val="0"/>
              </a:spcBef>
              <a:spcAft>
                <a:spcPts val="0"/>
              </a:spcAft>
              <a:buNone/>
            </a:pPr>
            <a:r>
              <a:t/>
            </a:r>
            <a:endParaRPr/>
          </a:p>
        </p:txBody>
      </p:sp>
      <p:sp>
        <p:nvSpPr>
          <p:cNvPr id="110" name="Google Shape;110;p13"/>
          <p:cNvSpPr txBox="1"/>
          <p:nvPr/>
        </p:nvSpPr>
        <p:spPr>
          <a:xfrm>
            <a:off x="2291125" y="10651075"/>
            <a:ext cx="10729800" cy="420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i="1" lang="en-US">
                <a:solidFill>
                  <a:schemeClr val="dk1"/>
                </a:solidFill>
              </a:rPr>
              <a:t>Combo Counter implements a 3-tier system consisting of frontend, backend and database as well as a hardware arduino component.</a:t>
            </a:r>
            <a:endParaRPr i="1" sz="3000">
              <a:solidFill>
                <a:schemeClr val="dk1"/>
              </a:solidFill>
            </a:endParaRPr>
          </a:p>
          <a:p>
            <a:pPr indent="0" lvl="0" marL="0" rtl="0" algn="l">
              <a:spcBef>
                <a:spcPts val="0"/>
              </a:spcBef>
              <a:spcAft>
                <a:spcPts val="0"/>
              </a:spcAft>
              <a:buNone/>
            </a:pPr>
            <a:r>
              <a:t/>
            </a:r>
            <a:endParaRPr sz="1600"/>
          </a:p>
        </p:txBody>
      </p:sp>
      <p:sp>
        <p:nvSpPr>
          <p:cNvPr id="111" name="Google Shape;111;p13"/>
          <p:cNvSpPr txBox="1"/>
          <p:nvPr/>
        </p:nvSpPr>
        <p:spPr>
          <a:xfrm>
            <a:off x="10414250" y="13881625"/>
            <a:ext cx="3125700" cy="4005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1600">
                <a:solidFill>
                  <a:schemeClr val="dk1"/>
                </a:solidFill>
              </a:rPr>
              <a:t>Communication to the database was called from a single class that would be handled by a manager (UserManager.cs) before being sent to DBConnection where calls to SQL database are made.. Before sending, user input is cleaned and verified for use.</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600">
                <a:solidFill>
                  <a:schemeClr val="dk1"/>
                </a:solidFill>
              </a:rPr>
              <a:t>Changes in user settings, themes and user account info are now handled dynamically and consistently.</a:t>
            </a:r>
            <a:endParaRPr sz="1600"/>
          </a:p>
        </p:txBody>
      </p:sp>
      <p:sp>
        <p:nvSpPr>
          <p:cNvPr id="112" name="Google Shape;112;p13"/>
          <p:cNvSpPr txBox="1"/>
          <p:nvPr/>
        </p:nvSpPr>
        <p:spPr>
          <a:xfrm>
            <a:off x="2291125" y="13919988"/>
            <a:ext cx="3125700" cy="4750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sz="1700">
                <a:solidFill>
                  <a:schemeClr val="dk1"/>
                </a:solidFill>
              </a:rPr>
              <a:t>The front end was presented by Windows Forms manager which allowed for native design of most of the UI. Additional APIs were developed to foster custom form elements that could be uniform throughout the program. Forcing forms to only have one instance solved memory issues down the road while allowing for dynamic user themes to exist.</a:t>
            </a:r>
            <a:endParaRPr sz="1700"/>
          </a:p>
        </p:txBody>
      </p:sp>
      <p:pic>
        <p:nvPicPr>
          <p:cNvPr id="113" name="Google Shape;113;p13"/>
          <p:cNvPicPr preferRelativeResize="0"/>
          <p:nvPr/>
        </p:nvPicPr>
        <p:blipFill>
          <a:blip r:embed="rId6">
            <a:alphaModFix/>
          </a:blip>
          <a:stretch>
            <a:fillRect/>
          </a:stretch>
        </p:blipFill>
        <p:spPr>
          <a:xfrm>
            <a:off x="5438225" y="19130275"/>
            <a:ext cx="4478701" cy="1471371"/>
          </a:xfrm>
          <a:prstGeom prst="rect">
            <a:avLst/>
          </a:prstGeom>
          <a:noFill/>
          <a:ln>
            <a:noFill/>
          </a:ln>
        </p:spPr>
      </p:pic>
      <p:sp>
        <p:nvSpPr>
          <p:cNvPr id="114" name="Google Shape;114;p13"/>
          <p:cNvSpPr txBox="1"/>
          <p:nvPr/>
        </p:nvSpPr>
        <p:spPr>
          <a:xfrm>
            <a:off x="3564325" y="21823888"/>
            <a:ext cx="8183400" cy="1337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200">
                <a:solidFill>
                  <a:schemeClr val="dk1"/>
                </a:solidFill>
              </a:rPr>
              <a:t>Application was tested manually as more features were added or old features were changed. Primary focuses were fluidity of User Interface and the handling and implementation of data to and from the Database</a:t>
            </a:r>
            <a:endParaRPr sz="1200">
              <a:solidFill>
                <a:schemeClr val="dk1"/>
              </a:solidFill>
            </a:endParaRPr>
          </a:p>
          <a:p>
            <a:pPr indent="0" lvl="0" marL="0" rtl="0" algn="l">
              <a:lnSpc>
                <a:spcPct val="115000"/>
              </a:lnSpc>
              <a:spcBef>
                <a:spcPts val="0"/>
              </a:spcBef>
              <a:spcAft>
                <a:spcPts val="0"/>
              </a:spcAft>
              <a:buNone/>
            </a:pPr>
            <a:r>
              <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US" sz="1200">
                <a:solidFill>
                  <a:schemeClr val="dk1"/>
                </a:solidFill>
              </a:rPr>
              <a:t>This was done with test scenarios of test cases to determine that the application was behaving according to the requirements of the product owner.</a:t>
            </a:r>
            <a:endParaRPr i="1" sz="1200">
              <a:solidFill>
                <a:schemeClr val="dk1"/>
              </a:solidFill>
            </a:endParaRPr>
          </a:p>
          <a:p>
            <a:pPr indent="0" lvl="0" marL="0" rtl="0" algn="l">
              <a:spcBef>
                <a:spcPts val="0"/>
              </a:spcBef>
              <a:spcAft>
                <a:spcPts val="0"/>
              </a:spcAft>
              <a:buNone/>
            </a:pPr>
            <a:r>
              <a:t/>
            </a:r>
            <a:endParaRPr sz="1500"/>
          </a:p>
        </p:txBody>
      </p:sp>
      <p:graphicFrame>
        <p:nvGraphicFramePr>
          <p:cNvPr id="115" name="Google Shape;115;p13"/>
          <p:cNvGraphicFramePr/>
          <p:nvPr/>
        </p:nvGraphicFramePr>
        <p:xfrm>
          <a:off x="4470650" y="23222325"/>
          <a:ext cx="3000000" cy="3000000"/>
        </p:xfrm>
        <a:graphic>
          <a:graphicData uri="http://schemas.openxmlformats.org/drawingml/2006/table">
            <a:tbl>
              <a:tblPr>
                <a:noFill/>
                <a:tableStyleId>{CCA6CF59-8154-4D7E-86B3-4FE8BCCB3116}</a:tableStyleId>
              </a:tblPr>
              <a:tblGrid>
                <a:gridCol w="1714500"/>
                <a:gridCol w="4229100"/>
              </a:tblGrid>
              <a:tr h="12700">
                <a:tc>
                  <a:txBody>
                    <a:bodyPr/>
                    <a:lstStyle/>
                    <a:p>
                      <a:pPr indent="0" lvl="0" marL="0" rtl="0" algn="l">
                        <a:spcBef>
                          <a:spcPts val="0"/>
                        </a:spcBef>
                        <a:spcAft>
                          <a:spcPts val="0"/>
                        </a:spcAft>
                        <a:buNone/>
                      </a:pPr>
                      <a:r>
                        <a:rPr b="1" lang="en-US" sz="1100"/>
                        <a:t>Test Case Id</a:t>
                      </a:r>
                      <a:endParaRPr b="1" sz="1100"/>
                    </a:p>
                  </a:txBody>
                  <a:tcPr marT="63500" marB="63500" marR="63500" marL="63500">
                    <a:solidFill>
                      <a:srgbClr val="999999"/>
                    </a:solidFill>
                  </a:tcPr>
                </a:tc>
                <a:tc>
                  <a:txBody>
                    <a:bodyPr/>
                    <a:lstStyle/>
                    <a:p>
                      <a:pPr indent="0" lvl="0" marL="0" rtl="0" algn="l">
                        <a:spcBef>
                          <a:spcPts val="0"/>
                        </a:spcBef>
                        <a:spcAft>
                          <a:spcPts val="0"/>
                        </a:spcAft>
                        <a:buNone/>
                      </a:pPr>
                      <a:r>
                        <a:rPr b="1" lang="en-US" sz="1100"/>
                        <a:t>unitTest_ComboCounter_02</a:t>
                      </a:r>
                      <a:endParaRPr b="1" sz="1100"/>
                    </a:p>
                  </a:txBody>
                  <a:tcPr marT="63500" marB="63500" marR="63500" marL="63500">
                    <a:solidFill>
                      <a:srgbClr val="999999"/>
                    </a:solidFill>
                  </a:tcPr>
                </a:tc>
              </a:tr>
              <a:tr h="12700">
                <a:tc>
                  <a:txBody>
                    <a:bodyPr/>
                    <a:lstStyle/>
                    <a:p>
                      <a:pPr indent="0" lvl="0" marL="0" rtl="0" algn="l">
                        <a:spcBef>
                          <a:spcPts val="0"/>
                        </a:spcBef>
                        <a:spcAft>
                          <a:spcPts val="0"/>
                        </a:spcAft>
                        <a:buNone/>
                      </a:pPr>
                      <a:r>
                        <a:rPr b="1" lang="en-US" sz="1100"/>
                        <a:t>Purpose</a:t>
                      </a:r>
                      <a:endParaRPr b="1" sz="1100"/>
                    </a:p>
                  </a:txBody>
                  <a:tcPr marT="63500" marB="63500" marR="63500" marL="63500"/>
                </a:tc>
                <a:tc>
                  <a:txBody>
                    <a:bodyPr/>
                    <a:lstStyle/>
                    <a:p>
                      <a:pPr indent="0" lvl="0" marL="0" rtl="0" algn="l">
                        <a:spcBef>
                          <a:spcPts val="0"/>
                        </a:spcBef>
                        <a:spcAft>
                          <a:spcPts val="0"/>
                        </a:spcAft>
                        <a:buNone/>
                      </a:pPr>
                      <a:r>
                        <a:rPr lang="en-US" sz="1100"/>
                        <a:t>CC User Calvin wants to view his previous workouts</a:t>
                      </a:r>
                      <a:endParaRPr sz="1100"/>
                    </a:p>
                  </a:txBody>
                  <a:tcPr marT="63500" marB="63500" marR="63500" marL="63500"/>
                </a:tc>
              </a:tr>
              <a:tr h="12700">
                <a:tc>
                  <a:txBody>
                    <a:bodyPr/>
                    <a:lstStyle/>
                    <a:p>
                      <a:pPr indent="0" lvl="0" marL="0" rtl="0" algn="l">
                        <a:spcBef>
                          <a:spcPts val="0"/>
                        </a:spcBef>
                        <a:spcAft>
                          <a:spcPts val="0"/>
                        </a:spcAft>
                        <a:buNone/>
                      </a:pPr>
                      <a:r>
                        <a:rPr b="1" lang="en-US" sz="1100"/>
                        <a:t>Pre-conditions </a:t>
                      </a:r>
                      <a:endParaRPr b="1" sz="1100"/>
                    </a:p>
                  </a:txBody>
                  <a:tcPr marT="63500" marB="63500" marR="63500" marL="63500"/>
                </a:tc>
                <a:tc>
                  <a:txBody>
                    <a:bodyPr/>
                    <a:lstStyle/>
                    <a:p>
                      <a:pPr indent="0" lvl="0" marL="0" rtl="0" algn="l">
                        <a:spcBef>
                          <a:spcPts val="0"/>
                        </a:spcBef>
                        <a:spcAft>
                          <a:spcPts val="0"/>
                        </a:spcAft>
                        <a:buNone/>
                      </a:pPr>
                      <a:r>
                        <a:rPr lang="en-US" sz="1100"/>
                        <a:t>Danny is on the main page, has a valid account, has previous workouts in the database</a:t>
                      </a:r>
                      <a:endParaRPr sz="1100"/>
                    </a:p>
                  </a:txBody>
                  <a:tcPr marT="63500" marB="63500" marR="63500" marL="63500"/>
                </a:tc>
              </a:tr>
              <a:tr h="12700">
                <a:tc>
                  <a:txBody>
                    <a:bodyPr/>
                    <a:lstStyle/>
                    <a:p>
                      <a:pPr indent="0" lvl="0" marL="0" rtl="0" algn="l">
                        <a:spcBef>
                          <a:spcPts val="0"/>
                        </a:spcBef>
                        <a:spcAft>
                          <a:spcPts val="0"/>
                        </a:spcAft>
                        <a:buNone/>
                      </a:pPr>
                      <a:r>
                        <a:rPr b="1" lang="en-US" sz="1100"/>
                        <a:t>Input</a:t>
                      </a:r>
                      <a:endParaRPr b="1" sz="1100"/>
                    </a:p>
                  </a:txBody>
                  <a:tcPr marT="63500" marB="63500" marR="63500" marL="63500"/>
                </a:tc>
                <a:tc>
                  <a:txBody>
                    <a:bodyPr/>
                    <a:lstStyle/>
                    <a:p>
                      <a:pPr indent="0" lvl="0" marL="0" rtl="0" algn="l">
                        <a:spcBef>
                          <a:spcPts val="0"/>
                        </a:spcBef>
                        <a:spcAft>
                          <a:spcPts val="0"/>
                        </a:spcAft>
                        <a:buNone/>
                      </a:pPr>
                      <a:r>
                        <a:rPr lang="en-US" sz="1100"/>
                        <a:t>Danny clicks on the History icon on the top bar</a:t>
                      </a:r>
                      <a:endParaRPr sz="1100"/>
                    </a:p>
                  </a:txBody>
                  <a:tcPr marT="63500" marB="63500" marR="63500" marL="63500"/>
                </a:tc>
              </a:tr>
              <a:tr h="12700">
                <a:tc>
                  <a:txBody>
                    <a:bodyPr/>
                    <a:lstStyle/>
                    <a:p>
                      <a:pPr indent="0" lvl="0" marL="0" rtl="0" algn="l">
                        <a:spcBef>
                          <a:spcPts val="0"/>
                        </a:spcBef>
                        <a:spcAft>
                          <a:spcPts val="0"/>
                        </a:spcAft>
                        <a:buNone/>
                      </a:pPr>
                      <a:r>
                        <a:rPr b="1" lang="en-US" sz="1100"/>
                        <a:t>Expected Output</a:t>
                      </a:r>
                      <a:endParaRPr b="1" sz="1100"/>
                    </a:p>
                  </a:txBody>
                  <a:tcPr marT="63500" marB="63500" marR="63500" marL="63500"/>
                </a:tc>
                <a:tc>
                  <a:txBody>
                    <a:bodyPr/>
                    <a:lstStyle/>
                    <a:p>
                      <a:pPr indent="0" lvl="0" marL="0" rtl="0" algn="l">
                        <a:spcBef>
                          <a:spcPts val="0"/>
                        </a:spcBef>
                        <a:spcAft>
                          <a:spcPts val="0"/>
                        </a:spcAft>
                        <a:buNone/>
                      </a:pPr>
                      <a:r>
                        <a:rPr lang="en-US" sz="1100"/>
                        <a:t>The application navigates to the history page and Danny’s previous workouts are shown with the correct data</a:t>
                      </a:r>
                      <a:endParaRPr sz="1100"/>
                    </a:p>
                  </a:txBody>
                  <a:tcPr marT="63500" marB="63500" marR="63500" marL="63500"/>
                </a:tc>
              </a:tr>
              <a:tr h="12700">
                <a:tc>
                  <a:txBody>
                    <a:bodyPr/>
                    <a:lstStyle/>
                    <a:p>
                      <a:pPr indent="0" lvl="0" marL="0" rtl="0" algn="l">
                        <a:spcBef>
                          <a:spcPts val="0"/>
                        </a:spcBef>
                        <a:spcAft>
                          <a:spcPts val="0"/>
                        </a:spcAft>
                        <a:buNone/>
                      </a:pPr>
                      <a:r>
                        <a:rPr b="1" lang="en-US" sz="1100"/>
                        <a:t>Status</a:t>
                      </a:r>
                      <a:endParaRPr b="1" sz="1100"/>
                    </a:p>
                  </a:txBody>
                  <a:tcPr marT="63500" marB="63500" marR="63500" marL="63500"/>
                </a:tc>
                <a:tc>
                  <a:txBody>
                    <a:bodyPr/>
                    <a:lstStyle/>
                    <a:p>
                      <a:pPr indent="0" lvl="0" marL="0" rtl="0" algn="l">
                        <a:spcBef>
                          <a:spcPts val="0"/>
                        </a:spcBef>
                        <a:spcAft>
                          <a:spcPts val="0"/>
                        </a:spcAft>
                        <a:buNone/>
                      </a:pPr>
                      <a:r>
                        <a:rPr lang="en-US" sz="1100"/>
                        <a:t>Pass</a:t>
                      </a:r>
                      <a:endParaRPr sz="1100"/>
                    </a:p>
                  </a:txBody>
                  <a:tcPr marT="63500" marB="63500" marR="63500" marL="63500">
                    <a:solidFill>
                      <a:srgbClr val="B6D7A8"/>
                    </a:solidFill>
                  </a:tcPr>
                </a:tc>
              </a:tr>
            </a:tbl>
          </a:graphicData>
        </a:graphic>
      </p:graphicFrame>
      <p:graphicFrame>
        <p:nvGraphicFramePr>
          <p:cNvPr id="116" name="Google Shape;116;p13"/>
          <p:cNvGraphicFramePr/>
          <p:nvPr/>
        </p:nvGraphicFramePr>
        <p:xfrm>
          <a:off x="4470638" y="28118175"/>
          <a:ext cx="3000000" cy="3000000"/>
        </p:xfrm>
        <a:graphic>
          <a:graphicData uri="http://schemas.openxmlformats.org/drawingml/2006/table">
            <a:tbl>
              <a:tblPr>
                <a:noFill/>
                <a:tableStyleId>{CCA6CF59-8154-4D7E-86B3-4FE8BCCB3116}</a:tableStyleId>
              </a:tblPr>
              <a:tblGrid>
                <a:gridCol w="1714500"/>
                <a:gridCol w="4229100"/>
              </a:tblGrid>
              <a:tr h="12700">
                <a:tc>
                  <a:txBody>
                    <a:bodyPr/>
                    <a:lstStyle/>
                    <a:p>
                      <a:pPr indent="0" lvl="0" marL="0" rtl="0" algn="l">
                        <a:spcBef>
                          <a:spcPts val="0"/>
                        </a:spcBef>
                        <a:spcAft>
                          <a:spcPts val="0"/>
                        </a:spcAft>
                        <a:buNone/>
                      </a:pPr>
                      <a:r>
                        <a:rPr b="1" lang="en-US" sz="1100"/>
                        <a:t>Test Case Id</a:t>
                      </a:r>
                      <a:endParaRPr b="1" sz="1100"/>
                    </a:p>
                  </a:txBody>
                  <a:tcPr marT="63500" marB="63500" marR="63500" marL="63500">
                    <a:solidFill>
                      <a:srgbClr val="999999"/>
                    </a:solidFill>
                  </a:tcPr>
                </a:tc>
                <a:tc>
                  <a:txBody>
                    <a:bodyPr/>
                    <a:lstStyle/>
                    <a:p>
                      <a:pPr indent="0" lvl="0" marL="0" rtl="0" algn="l">
                        <a:spcBef>
                          <a:spcPts val="0"/>
                        </a:spcBef>
                        <a:spcAft>
                          <a:spcPts val="0"/>
                        </a:spcAft>
                        <a:buNone/>
                      </a:pPr>
                      <a:r>
                        <a:rPr b="1" lang="en-US" sz="1100"/>
                        <a:t>unitTest_ComboCounter_06</a:t>
                      </a:r>
                      <a:endParaRPr b="1" sz="1100"/>
                    </a:p>
                  </a:txBody>
                  <a:tcPr marT="63500" marB="63500" marR="63500" marL="63500">
                    <a:solidFill>
                      <a:srgbClr val="999999"/>
                    </a:solidFill>
                  </a:tcPr>
                </a:tc>
              </a:tr>
              <a:tr h="12700">
                <a:tc>
                  <a:txBody>
                    <a:bodyPr/>
                    <a:lstStyle/>
                    <a:p>
                      <a:pPr indent="0" lvl="0" marL="0" rtl="0" algn="l">
                        <a:spcBef>
                          <a:spcPts val="0"/>
                        </a:spcBef>
                        <a:spcAft>
                          <a:spcPts val="0"/>
                        </a:spcAft>
                        <a:buNone/>
                      </a:pPr>
                      <a:r>
                        <a:rPr b="1" lang="en-US" sz="1100"/>
                        <a:t>Purpose</a:t>
                      </a:r>
                      <a:endParaRPr b="1" sz="1100"/>
                    </a:p>
                  </a:txBody>
                  <a:tcPr marT="63500" marB="63500" marR="63500" marL="63500"/>
                </a:tc>
                <a:tc>
                  <a:txBody>
                    <a:bodyPr/>
                    <a:lstStyle/>
                    <a:p>
                      <a:pPr indent="0" lvl="0" marL="0" rtl="0" algn="l">
                        <a:spcBef>
                          <a:spcPts val="0"/>
                        </a:spcBef>
                        <a:spcAft>
                          <a:spcPts val="0"/>
                        </a:spcAft>
                        <a:buNone/>
                      </a:pPr>
                      <a:r>
                        <a:rPr lang="en-US" sz="1100"/>
                        <a:t>CC Developer want to ensure there is only one instance of each page</a:t>
                      </a:r>
                      <a:endParaRPr sz="1100"/>
                    </a:p>
                  </a:txBody>
                  <a:tcPr marT="63500" marB="63500" marR="63500" marL="63500"/>
                </a:tc>
              </a:tr>
              <a:tr h="12700">
                <a:tc>
                  <a:txBody>
                    <a:bodyPr/>
                    <a:lstStyle/>
                    <a:p>
                      <a:pPr indent="0" lvl="0" marL="0" rtl="0" algn="l">
                        <a:spcBef>
                          <a:spcPts val="0"/>
                        </a:spcBef>
                        <a:spcAft>
                          <a:spcPts val="0"/>
                        </a:spcAft>
                        <a:buNone/>
                      </a:pPr>
                      <a:r>
                        <a:rPr b="1" lang="en-US" sz="1100"/>
                        <a:t>Pre-conditions </a:t>
                      </a:r>
                      <a:endParaRPr b="1" sz="1100"/>
                    </a:p>
                  </a:txBody>
                  <a:tcPr marT="63500" marB="63500" marR="63500" marL="63500"/>
                </a:tc>
                <a:tc>
                  <a:txBody>
                    <a:bodyPr/>
                    <a:lstStyle/>
                    <a:p>
                      <a:pPr indent="0" lvl="0" marL="0" rtl="0" algn="l">
                        <a:spcBef>
                          <a:spcPts val="0"/>
                        </a:spcBef>
                        <a:spcAft>
                          <a:spcPts val="0"/>
                        </a:spcAft>
                        <a:buNone/>
                      </a:pPr>
                      <a:r>
                        <a:rPr lang="en-US" sz="1100"/>
                        <a:t>Combo Counter must be running</a:t>
                      </a:r>
                      <a:endParaRPr sz="1100"/>
                    </a:p>
                  </a:txBody>
                  <a:tcPr marT="63500" marB="63500" marR="63500" marL="63500"/>
                </a:tc>
              </a:tr>
              <a:tr h="12700">
                <a:tc>
                  <a:txBody>
                    <a:bodyPr/>
                    <a:lstStyle/>
                    <a:p>
                      <a:pPr indent="0" lvl="0" marL="0" rtl="0" algn="l">
                        <a:spcBef>
                          <a:spcPts val="0"/>
                        </a:spcBef>
                        <a:spcAft>
                          <a:spcPts val="0"/>
                        </a:spcAft>
                        <a:buNone/>
                      </a:pPr>
                      <a:r>
                        <a:rPr b="1" lang="en-US" sz="1100"/>
                        <a:t>Input</a:t>
                      </a:r>
                      <a:endParaRPr b="1" sz="1100"/>
                    </a:p>
                  </a:txBody>
                  <a:tcPr marT="63500" marB="63500" marR="63500" marL="63500"/>
                </a:tc>
                <a:tc>
                  <a:txBody>
                    <a:bodyPr/>
                    <a:lstStyle/>
                    <a:p>
                      <a:pPr indent="0" lvl="0" marL="0" rtl="0" algn="l">
                        <a:spcBef>
                          <a:spcPts val="0"/>
                        </a:spcBef>
                        <a:spcAft>
                          <a:spcPts val="0"/>
                        </a:spcAft>
                        <a:buNone/>
                      </a:pPr>
                      <a:r>
                        <a:rPr lang="en-US" sz="1100"/>
                        <a:t>Any Icon is pressed multiple time in sequence </a:t>
                      </a:r>
                      <a:r>
                        <a:rPr i="1" lang="en-US" sz="1100"/>
                        <a:t>(user settings icon is selected for the purpose of this test)</a:t>
                      </a:r>
                      <a:endParaRPr i="1" sz="1100"/>
                    </a:p>
                  </a:txBody>
                  <a:tcPr marT="63500" marB="63500" marR="63500" marL="63500"/>
                </a:tc>
              </a:tr>
              <a:tr h="12700">
                <a:tc>
                  <a:txBody>
                    <a:bodyPr/>
                    <a:lstStyle/>
                    <a:p>
                      <a:pPr indent="0" lvl="0" marL="0" rtl="0" algn="l">
                        <a:spcBef>
                          <a:spcPts val="0"/>
                        </a:spcBef>
                        <a:spcAft>
                          <a:spcPts val="0"/>
                        </a:spcAft>
                        <a:buNone/>
                      </a:pPr>
                      <a:r>
                        <a:rPr b="1" lang="en-US" sz="1100"/>
                        <a:t>Expected Output</a:t>
                      </a:r>
                      <a:endParaRPr b="1" sz="1100"/>
                    </a:p>
                  </a:txBody>
                  <a:tcPr marT="63500" marB="63500" marR="63500" marL="63500"/>
                </a:tc>
                <a:tc>
                  <a:txBody>
                    <a:bodyPr/>
                    <a:lstStyle/>
                    <a:p>
                      <a:pPr indent="0" lvl="0" marL="0" rtl="0" algn="l">
                        <a:spcBef>
                          <a:spcPts val="0"/>
                        </a:spcBef>
                        <a:spcAft>
                          <a:spcPts val="0"/>
                        </a:spcAft>
                        <a:buNone/>
                      </a:pPr>
                      <a:r>
                        <a:rPr lang="en-US" sz="1100"/>
                        <a:t>Task Manager shows a single instance of selected page</a:t>
                      </a:r>
                      <a:endParaRPr sz="1100"/>
                    </a:p>
                  </a:txBody>
                  <a:tcPr marT="63500" marB="63500" marR="63500" marL="63500"/>
                </a:tc>
              </a:tr>
              <a:tr h="12700">
                <a:tc>
                  <a:txBody>
                    <a:bodyPr/>
                    <a:lstStyle/>
                    <a:p>
                      <a:pPr indent="0" lvl="0" marL="0" rtl="0" algn="l">
                        <a:spcBef>
                          <a:spcPts val="0"/>
                        </a:spcBef>
                        <a:spcAft>
                          <a:spcPts val="0"/>
                        </a:spcAft>
                        <a:buNone/>
                      </a:pPr>
                      <a:r>
                        <a:rPr b="1" lang="en-US" sz="1100"/>
                        <a:t>Status </a:t>
                      </a:r>
                      <a:endParaRPr b="1" sz="1100"/>
                    </a:p>
                  </a:txBody>
                  <a:tcPr marT="63500" marB="63500" marR="63500" marL="63500"/>
                </a:tc>
                <a:tc>
                  <a:txBody>
                    <a:bodyPr/>
                    <a:lstStyle/>
                    <a:p>
                      <a:pPr indent="0" lvl="0" marL="0" rtl="0" algn="l">
                        <a:spcBef>
                          <a:spcPts val="0"/>
                        </a:spcBef>
                        <a:spcAft>
                          <a:spcPts val="0"/>
                        </a:spcAft>
                        <a:buNone/>
                      </a:pPr>
                      <a:r>
                        <a:rPr lang="en-US" sz="1100"/>
                        <a:t>Pass</a:t>
                      </a:r>
                      <a:endParaRPr sz="1100"/>
                    </a:p>
                  </a:txBody>
                  <a:tcPr marT="63500" marB="63500" marR="63500" marL="63500">
                    <a:solidFill>
                      <a:srgbClr val="B6D7A8"/>
                    </a:solidFill>
                  </a:tcPr>
                </a:tc>
              </a:tr>
            </a:tbl>
          </a:graphicData>
        </a:graphic>
      </p:graphicFrame>
      <p:graphicFrame>
        <p:nvGraphicFramePr>
          <p:cNvPr id="117" name="Google Shape;117;p13"/>
          <p:cNvGraphicFramePr/>
          <p:nvPr/>
        </p:nvGraphicFramePr>
        <p:xfrm>
          <a:off x="4470638" y="25794063"/>
          <a:ext cx="3000000" cy="3000000"/>
        </p:xfrm>
        <a:graphic>
          <a:graphicData uri="http://schemas.openxmlformats.org/drawingml/2006/table">
            <a:tbl>
              <a:tblPr>
                <a:noFill/>
                <a:tableStyleId>{CCA6CF59-8154-4D7E-86B3-4FE8BCCB3116}</a:tableStyleId>
              </a:tblPr>
              <a:tblGrid>
                <a:gridCol w="1714500"/>
                <a:gridCol w="4229100"/>
              </a:tblGrid>
              <a:tr h="12700">
                <a:tc>
                  <a:txBody>
                    <a:bodyPr/>
                    <a:lstStyle/>
                    <a:p>
                      <a:pPr indent="0" lvl="0" marL="0" rtl="0" algn="l">
                        <a:spcBef>
                          <a:spcPts val="0"/>
                        </a:spcBef>
                        <a:spcAft>
                          <a:spcPts val="0"/>
                        </a:spcAft>
                        <a:buNone/>
                      </a:pPr>
                      <a:r>
                        <a:rPr b="1" lang="en-US" sz="1100"/>
                        <a:t>Test Case Id</a:t>
                      </a:r>
                      <a:endParaRPr b="1" sz="1100"/>
                    </a:p>
                  </a:txBody>
                  <a:tcPr marT="63500" marB="63500" marR="63500" marL="63500">
                    <a:solidFill>
                      <a:srgbClr val="999999"/>
                    </a:solidFill>
                  </a:tcPr>
                </a:tc>
                <a:tc>
                  <a:txBody>
                    <a:bodyPr/>
                    <a:lstStyle/>
                    <a:p>
                      <a:pPr indent="0" lvl="0" marL="0" rtl="0" algn="l">
                        <a:spcBef>
                          <a:spcPts val="0"/>
                        </a:spcBef>
                        <a:spcAft>
                          <a:spcPts val="0"/>
                        </a:spcAft>
                        <a:buNone/>
                      </a:pPr>
                      <a:r>
                        <a:rPr b="1" lang="en-US" sz="1100"/>
                        <a:t>unitTest_ComboCounter_03</a:t>
                      </a:r>
                      <a:endParaRPr b="1" sz="1100"/>
                    </a:p>
                  </a:txBody>
                  <a:tcPr marT="63500" marB="63500" marR="63500" marL="63500">
                    <a:solidFill>
                      <a:srgbClr val="999999"/>
                    </a:solidFill>
                  </a:tcPr>
                </a:tc>
              </a:tr>
              <a:tr h="12700">
                <a:tc>
                  <a:txBody>
                    <a:bodyPr/>
                    <a:lstStyle/>
                    <a:p>
                      <a:pPr indent="0" lvl="0" marL="0" rtl="0" algn="l">
                        <a:spcBef>
                          <a:spcPts val="0"/>
                        </a:spcBef>
                        <a:spcAft>
                          <a:spcPts val="0"/>
                        </a:spcAft>
                        <a:buNone/>
                      </a:pPr>
                      <a:r>
                        <a:rPr b="1" lang="en-US" sz="1100"/>
                        <a:t>Purpose</a:t>
                      </a:r>
                      <a:endParaRPr b="1" sz="1100"/>
                    </a:p>
                  </a:txBody>
                  <a:tcPr marT="63500" marB="63500" marR="63500" marL="63500"/>
                </a:tc>
                <a:tc>
                  <a:txBody>
                    <a:bodyPr/>
                    <a:lstStyle/>
                    <a:p>
                      <a:pPr indent="0" lvl="0" marL="0" rtl="0" algn="l">
                        <a:spcBef>
                          <a:spcPts val="0"/>
                        </a:spcBef>
                        <a:spcAft>
                          <a:spcPts val="0"/>
                        </a:spcAft>
                        <a:buNone/>
                      </a:pPr>
                      <a:r>
                        <a:rPr lang="en-US" sz="1100"/>
                        <a:t>CC User Danny wants to change his first name to Daniel</a:t>
                      </a:r>
                      <a:endParaRPr sz="1100"/>
                    </a:p>
                  </a:txBody>
                  <a:tcPr marT="63500" marB="63500" marR="63500" marL="63500"/>
                </a:tc>
              </a:tr>
              <a:tr h="12700">
                <a:tc>
                  <a:txBody>
                    <a:bodyPr/>
                    <a:lstStyle/>
                    <a:p>
                      <a:pPr indent="0" lvl="0" marL="0" rtl="0" algn="l">
                        <a:spcBef>
                          <a:spcPts val="0"/>
                        </a:spcBef>
                        <a:spcAft>
                          <a:spcPts val="0"/>
                        </a:spcAft>
                        <a:buNone/>
                      </a:pPr>
                      <a:r>
                        <a:rPr b="1" lang="en-US" sz="1100"/>
                        <a:t>Pre-conditions </a:t>
                      </a:r>
                      <a:endParaRPr b="1" sz="1100"/>
                    </a:p>
                  </a:txBody>
                  <a:tcPr marT="63500" marB="63500" marR="63500" marL="63500"/>
                </a:tc>
                <a:tc>
                  <a:txBody>
                    <a:bodyPr/>
                    <a:lstStyle/>
                    <a:p>
                      <a:pPr indent="0" lvl="0" marL="0" rtl="0" algn="l">
                        <a:spcBef>
                          <a:spcPts val="0"/>
                        </a:spcBef>
                        <a:spcAft>
                          <a:spcPts val="0"/>
                        </a:spcAft>
                        <a:buNone/>
                      </a:pPr>
                      <a:r>
                        <a:rPr lang="en-US" sz="1100"/>
                        <a:t>Danny is on the User Account page, has a valid account</a:t>
                      </a:r>
                      <a:endParaRPr sz="1100"/>
                    </a:p>
                  </a:txBody>
                  <a:tcPr marT="63500" marB="63500" marR="63500" marL="63500"/>
                </a:tc>
              </a:tr>
              <a:tr h="12700">
                <a:tc>
                  <a:txBody>
                    <a:bodyPr/>
                    <a:lstStyle/>
                    <a:p>
                      <a:pPr indent="0" lvl="0" marL="0" rtl="0" algn="l">
                        <a:spcBef>
                          <a:spcPts val="0"/>
                        </a:spcBef>
                        <a:spcAft>
                          <a:spcPts val="0"/>
                        </a:spcAft>
                        <a:buNone/>
                      </a:pPr>
                      <a:r>
                        <a:rPr b="1" lang="en-US" sz="1100"/>
                        <a:t>Input</a:t>
                      </a:r>
                      <a:endParaRPr b="1" sz="1100"/>
                    </a:p>
                  </a:txBody>
                  <a:tcPr marT="63500" marB="63500" marR="63500" marL="63500"/>
                </a:tc>
                <a:tc>
                  <a:txBody>
                    <a:bodyPr/>
                    <a:lstStyle/>
                    <a:p>
                      <a:pPr indent="0" lvl="0" marL="0" rtl="0" algn="l">
                        <a:spcBef>
                          <a:spcPts val="0"/>
                        </a:spcBef>
                        <a:spcAft>
                          <a:spcPts val="0"/>
                        </a:spcAft>
                        <a:buNone/>
                      </a:pPr>
                      <a:r>
                        <a:rPr lang="en-US" sz="1100"/>
                        <a:t>Danny presses the edit button, inputs ‘Daniel’ into the First Name field, and presses the submit button</a:t>
                      </a:r>
                      <a:endParaRPr sz="1100"/>
                    </a:p>
                  </a:txBody>
                  <a:tcPr marT="63500" marB="63500" marR="63500" marL="63500"/>
                </a:tc>
              </a:tr>
              <a:tr h="12700">
                <a:tc>
                  <a:txBody>
                    <a:bodyPr/>
                    <a:lstStyle/>
                    <a:p>
                      <a:pPr indent="0" lvl="0" marL="0" rtl="0" algn="l">
                        <a:spcBef>
                          <a:spcPts val="0"/>
                        </a:spcBef>
                        <a:spcAft>
                          <a:spcPts val="0"/>
                        </a:spcAft>
                        <a:buNone/>
                      </a:pPr>
                      <a:r>
                        <a:rPr b="1" lang="en-US" sz="1100"/>
                        <a:t>Expected Output</a:t>
                      </a:r>
                      <a:endParaRPr b="1" sz="1100"/>
                    </a:p>
                  </a:txBody>
                  <a:tcPr marT="63500" marB="63500" marR="63500" marL="63500"/>
                </a:tc>
                <a:tc>
                  <a:txBody>
                    <a:bodyPr/>
                    <a:lstStyle/>
                    <a:p>
                      <a:pPr indent="0" lvl="0" marL="0" rtl="0" algn="l">
                        <a:spcBef>
                          <a:spcPts val="0"/>
                        </a:spcBef>
                        <a:spcAft>
                          <a:spcPts val="0"/>
                        </a:spcAft>
                        <a:buNone/>
                      </a:pPr>
                      <a:r>
                        <a:rPr lang="en-US" sz="1100"/>
                        <a:t>Danny’s first name is updated in the database to be Daniel</a:t>
                      </a:r>
                      <a:endParaRPr sz="1100"/>
                    </a:p>
                  </a:txBody>
                  <a:tcPr marT="63500" marB="63500" marR="63500" marL="63500"/>
                </a:tc>
              </a:tr>
              <a:tr h="12700">
                <a:tc>
                  <a:txBody>
                    <a:bodyPr/>
                    <a:lstStyle/>
                    <a:p>
                      <a:pPr indent="0" lvl="0" marL="0" rtl="0" algn="l">
                        <a:spcBef>
                          <a:spcPts val="0"/>
                        </a:spcBef>
                        <a:spcAft>
                          <a:spcPts val="0"/>
                        </a:spcAft>
                        <a:buNone/>
                      </a:pPr>
                      <a:r>
                        <a:rPr b="1" lang="en-US" sz="1100"/>
                        <a:t>Status</a:t>
                      </a:r>
                      <a:endParaRPr b="1" sz="1100"/>
                    </a:p>
                  </a:txBody>
                  <a:tcPr marT="63500" marB="63500" marR="63500" marL="63500"/>
                </a:tc>
                <a:tc>
                  <a:txBody>
                    <a:bodyPr/>
                    <a:lstStyle/>
                    <a:p>
                      <a:pPr indent="0" lvl="0" marL="0" rtl="0" algn="l">
                        <a:spcBef>
                          <a:spcPts val="0"/>
                        </a:spcBef>
                        <a:spcAft>
                          <a:spcPts val="0"/>
                        </a:spcAft>
                        <a:buNone/>
                      </a:pPr>
                      <a:r>
                        <a:rPr lang="en-US" sz="1100"/>
                        <a:t>Pass</a:t>
                      </a:r>
                      <a:endParaRPr sz="1100"/>
                    </a:p>
                  </a:txBody>
                  <a:tcPr marT="63500" marB="63500" marR="63500" marL="63500">
                    <a:solidFill>
                      <a:srgbClr val="B6D7A8"/>
                    </a:solidFill>
                  </a:tcPr>
                </a:tc>
              </a:tr>
            </a:tbl>
          </a:graphicData>
        </a:graphic>
      </p:graphicFrame>
      <p:pic>
        <p:nvPicPr>
          <p:cNvPr id="118" name="Google Shape;118;p13"/>
          <p:cNvPicPr preferRelativeResize="0"/>
          <p:nvPr/>
        </p:nvPicPr>
        <p:blipFill>
          <a:blip r:embed="rId7">
            <a:alphaModFix/>
          </a:blip>
          <a:stretch>
            <a:fillRect/>
          </a:stretch>
        </p:blipFill>
        <p:spPr>
          <a:xfrm>
            <a:off x="14300824" y="10988322"/>
            <a:ext cx="15289552" cy="9849177"/>
          </a:xfrm>
          <a:prstGeom prst="rect">
            <a:avLst/>
          </a:prstGeom>
          <a:noFill/>
          <a:ln>
            <a:noFill/>
          </a:ln>
        </p:spPr>
      </p:pic>
      <p:sp>
        <p:nvSpPr>
          <p:cNvPr id="119" name="Google Shape;119;p13"/>
          <p:cNvSpPr txBox="1"/>
          <p:nvPr/>
        </p:nvSpPr>
        <p:spPr>
          <a:xfrm>
            <a:off x="31756350" y="22237913"/>
            <a:ext cx="9253200" cy="7831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US">
                <a:solidFill>
                  <a:schemeClr val="dk1"/>
                </a:solidFill>
              </a:rPr>
              <a:t>To add improvements upon the foundation of the previous version.</a:t>
            </a:r>
            <a:r>
              <a:rPr lang="en-US">
                <a:solidFill>
                  <a:schemeClr val="dk1"/>
                </a:solidFill>
              </a:rPr>
              <a:t> The database has been restructured to be more efficient. New columns were added to implement new features. Additionally, improvements were made to the overall user experience such that the application can be more responsive to user interaction while being tailored to the users preferences.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u="sng">
                <a:solidFill>
                  <a:schemeClr val="dk1"/>
                </a:solidFill>
              </a:rPr>
              <a:t>Improvement Details</a:t>
            </a:r>
            <a:endParaRPr b="1" u="sng">
              <a:solidFill>
                <a:schemeClr val="dk1"/>
              </a:solidFill>
            </a:endParaRPr>
          </a:p>
          <a:p>
            <a:pPr indent="-317500" lvl="0" marL="457200" rtl="0" algn="l">
              <a:lnSpc>
                <a:spcPct val="115000"/>
              </a:lnSpc>
              <a:spcBef>
                <a:spcPts val="0"/>
              </a:spcBef>
              <a:spcAft>
                <a:spcPts val="0"/>
              </a:spcAft>
              <a:buClr>
                <a:schemeClr val="dk1"/>
              </a:buClr>
              <a:buSzPts val="1400"/>
              <a:buChar char="●"/>
            </a:pPr>
            <a:r>
              <a:rPr b="1" lang="en-US">
                <a:solidFill>
                  <a:schemeClr val="dk1"/>
                </a:solidFill>
              </a:rPr>
              <a:t>Improved functionality &amp; UI/UX:</a:t>
            </a:r>
            <a:endParaRPr b="1">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Dynamic Themes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Added fonts to the UI to avoid using the default Windows fonts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Added visual feedback to the workout applications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Standardized UI elements throughout the program</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Standard coloring of elements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Removed low quality elements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Elements are now centered</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Added Icons to better describe feature to user</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b="1" lang="en-US">
                <a:solidFill>
                  <a:schemeClr val="dk1"/>
                </a:solidFill>
              </a:rPr>
              <a:t>Database Improvements:</a:t>
            </a:r>
            <a:endParaRPr b="1">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Database code was spread out throughout the application but is now contained in one class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Restructured Database to implement new features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User can now interact with database to make changes to User Account </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Added a system to track workout sessions and keep track of the history of workouts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Added User Settings to allow the user some level of customization of the program</a:t>
            </a:r>
            <a:endParaRPr>
              <a:solidFill>
                <a:schemeClr val="dk1"/>
              </a:solidFill>
            </a:endParaRPr>
          </a:p>
          <a:p>
            <a:pPr indent="-317500" lvl="0" marL="457200" rtl="0" algn="l">
              <a:lnSpc>
                <a:spcPct val="115000"/>
              </a:lnSpc>
              <a:spcBef>
                <a:spcPts val="0"/>
              </a:spcBef>
              <a:spcAft>
                <a:spcPts val="0"/>
              </a:spcAft>
              <a:buClr>
                <a:schemeClr val="dk1"/>
              </a:buClr>
              <a:buSzPts val="1400"/>
              <a:buChar char="●"/>
            </a:pPr>
            <a:r>
              <a:rPr b="1" lang="en-US">
                <a:solidFill>
                  <a:schemeClr val="dk1"/>
                </a:solidFill>
              </a:rPr>
              <a:t>Bug fixes:</a:t>
            </a:r>
            <a:endParaRPr b="1">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Fixed bug creating multiple instances of pages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User was originally unable to exit or quit application</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Fixed a bug where the program would incorrectly calculate the time if the start button was pressed multiple times</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Some applications would create multiple timers causing race conditions which would make the time shown to be inaccurate</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Double Clicking would cause strange behavior, resulting in loss of data</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Changed the paths for sound effects to be relative instead of absolute to make it less user specific</a:t>
            </a:r>
            <a:endParaRPr>
              <a:solidFill>
                <a:schemeClr val="dk1"/>
              </a:solidFill>
            </a:endParaRPr>
          </a:p>
          <a:p>
            <a:pPr indent="-317500" lvl="1" marL="914400" rtl="0" algn="l">
              <a:lnSpc>
                <a:spcPct val="115000"/>
              </a:lnSpc>
              <a:spcBef>
                <a:spcPts val="0"/>
              </a:spcBef>
              <a:spcAft>
                <a:spcPts val="0"/>
              </a:spcAft>
              <a:buClr>
                <a:schemeClr val="dk1"/>
              </a:buClr>
              <a:buSzPts val="1400"/>
              <a:buChar char="○"/>
            </a:pPr>
            <a:r>
              <a:rPr lang="en-US">
                <a:solidFill>
                  <a:schemeClr val="dk1"/>
                </a:solidFill>
              </a:rPr>
              <a:t>Moved commonly used functions to a static tools class to remove code duplication</a:t>
            </a:r>
            <a:endParaRPr sz="1600"/>
          </a:p>
        </p:txBody>
      </p:sp>
      <p:pic>
        <p:nvPicPr>
          <p:cNvPr id="120" name="Google Shape;120;p13"/>
          <p:cNvPicPr preferRelativeResize="0"/>
          <p:nvPr/>
        </p:nvPicPr>
        <p:blipFill>
          <a:blip r:embed="rId8">
            <a:alphaModFix/>
          </a:blip>
          <a:stretch>
            <a:fillRect/>
          </a:stretch>
        </p:blipFill>
        <p:spPr>
          <a:xfrm>
            <a:off x="33695862" y="16879798"/>
            <a:ext cx="3023668" cy="2117629"/>
          </a:xfrm>
          <a:prstGeom prst="rect">
            <a:avLst/>
          </a:prstGeom>
          <a:noFill/>
          <a:ln>
            <a:noFill/>
          </a:ln>
        </p:spPr>
      </p:pic>
      <p:pic>
        <p:nvPicPr>
          <p:cNvPr id="121" name="Google Shape;121;p13"/>
          <p:cNvPicPr preferRelativeResize="0"/>
          <p:nvPr/>
        </p:nvPicPr>
        <p:blipFill>
          <a:blip r:embed="rId9">
            <a:alphaModFix/>
          </a:blip>
          <a:stretch>
            <a:fillRect/>
          </a:stretch>
        </p:blipFill>
        <p:spPr>
          <a:xfrm>
            <a:off x="38177028" y="16521113"/>
            <a:ext cx="2721809" cy="2632076"/>
          </a:xfrm>
          <a:prstGeom prst="rect">
            <a:avLst/>
          </a:prstGeom>
          <a:noFill/>
          <a:ln>
            <a:noFill/>
          </a:ln>
        </p:spPr>
      </p:pic>
      <p:pic>
        <p:nvPicPr>
          <p:cNvPr id="122" name="Google Shape;122;p13"/>
          <p:cNvPicPr preferRelativeResize="0"/>
          <p:nvPr/>
        </p:nvPicPr>
        <p:blipFill>
          <a:blip r:embed="rId10">
            <a:alphaModFix/>
          </a:blip>
          <a:stretch>
            <a:fillRect/>
          </a:stretch>
        </p:blipFill>
        <p:spPr>
          <a:xfrm>
            <a:off x="13558275" y="21902916"/>
            <a:ext cx="7667626" cy="4153297"/>
          </a:xfrm>
          <a:prstGeom prst="rect">
            <a:avLst/>
          </a:prstGeom>
          <a:noFill/>
          <a:ln>
            <a:noFill/>
          </a:ln>
        </p:spPr>
      </p:pic>
      <p:pic>
        <p:nvPicPr>
          <p:cNvPr id="123" name="Google Shape;123;p13"/>
          <p:cNvPicPr preferRelativeResize="0"/>
          <p:nvPr/>
        </p:nvPicPr>
        <p:blipFill>
          <a:blip r:embed="rId11">
            <a:alphaModFix/>
          </a:blip>
          <a:stretch>
            <a:fillRect/>
          </a:stretch>
        </p:blipFill>
        <p:spPr>
          <a:xfrm>
            <a:off x="13558275" y="26233798"/>
            <a:ext cx="7667626" cy="4313029"/>
          </a:xfrm>
          <a:prstGeom prst="rect">
            <a:avLst/>
          </a:prstGeom>
          <a:noFill/>
          <a:ln>
            <a:noFill/>
          </a:ln>
        </p:spPr>
      </p:pic>
      <p:pic>
        <p:nvPicPr>
          <p:cNvPr id="124" name="Google Shape;124;p13"/>
          <p:cNvPicPr preferRelativeResize="0"/>
          <p:nvPr/>
        </p:nvPicPr>
        <p:blipFill>
          <a:blip r:embed="rId12">
            <a:alphaModFix/>
          </a:blip>
          <a:stretch>
            <a:fillRect/>
          </a:stretch>
        </p:blipFill>
        <p:spPr>
          <a:xfrm>
            <a:off x="21945600" y="21887576"/>
            <a:ext cx="7667626" cy="4153299"/>
          </a:xfrm>
          <a:prstGeom prst="rect">
            <a:avLst/>
          </a:prstGeom>
          <a:noFill/>
          <a:ln>
            <a:noFill/>
          </a:ln>
        </p:spPr>
      </p:pic>
      <p:pic>
        <p:nvPicPr>
          <p:cNvPr id="125" name="Google Shape;125;p13"/>
          <p:cNvPicPr preferRelativeResize="0"/>
          <p:nvPr/>
        </p:nvPicPr>
        <p:blipFill>
          <a:blip r:embed="rId13">
            <a:alphaModFix/>
          </a:blip>
          <a:stretch>
            <a:fillRect/>
          </a:stretch>
        </p:blipFill>
        <p:spPr>
          <a:xfrm>
            <a:off x="21945600" y="26233788"/>
            <a:ext cx="7667626" cy="4313045"/>
          </a:xfrm>
          <a:prstGeom prst="rect">
            <a:avLst/>
          </a:prstGeom>
          <a:noFill/>
          <a:ln>
            <a:noFill/>
          </a:ln>
        </p:spPr>
      </p:pic>
      <p:sp>
        <p:nvSpPr>
          <p:cNvPr id="126" name="Google Shape;126;p13"/>
          <p:cNvSpPr txBox="1"/>
          <p:nvPr/>
        </p:nvSpPr>
        <p:spPr>
          <a:xfrm>
            <a:off x="5339975" y="18420625"/>
            <a:ext cx="4675200" cy="3705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US" sz="1200">
                <a:solidFill>
                  <a:schemeClr val="dk1"/>
                </a:solidFill>
              </a:rPr>
              <a:t>Application designed to work with hardware component</a:t>
            </a:r>
            <a:endParaRPr b="1" sz="1200">
              <a:solidFill>
                <a:schemeClr val="dk1"/>
              </a:solidFill>
            </a:endParaRPr>
          </a:p>
          <a:p>
            <a:pPr indent="0" lvl="0" marL="0" rtl="0" algn="ctr">
              <a:lnSpc>
                <a:spcPct val="115000"/>
              </a:lnSpc>
              <a:spcBef>
                <a:spcPts val="0"/>
              </a:spcBef>
              <a:spcAft>
                <a:spcPts val="0"/>
              </a:spcAft>
              <a:buClr>
                <a:schemeClr val="dk1"/>
              </a:buClr>
              <a:buSzPts val="1100"/>
              <a:buFont typeface="Arial"/>
              <a:buNone/>
            </a:pPr>
            <a:r>
              <a:t/>
            </a:r>
            <a:endParaRPr i="1" sz="1200">
              <a:solidFill>
                <a:schemeClr val="dk1"/>
              </a:solidFill>
            </a:endParaRPr>
          </a:p>
          <a:p>
            <a:pPr indent="0" lvl="0" marL="914400" rtl="0" algn="l">
              <a:lnSpc>
                <a:spcPct val="115000"/>
              </a:lnSpc>
              <a:spcBef>
                <a:spcPts val="0"/>
              </a:spcBef>
              <a:spcAft>
                <a:spcPts val="0"/>
              </a:spcAft>
              <a:buNone/>
            </a:pPr>
            <a:r>
              <a:t/>
            </a:r>
            <a:endParaRPr sz="1500"/>
          </a:p>
        </p:txBody>
      </p:sp>
      <p:sp>
        <p:nvSpPr>
          <p:cNvPr id="127" name="Google Shape;127;p13"/>
          <p:cNvSpPr txBox="1"/>
          <p:nvPr/>
        </p:nvSpPr>
        <p:spPr>
          <a:xfrm>
            <a:off x="4846250" y="13737199"/>
            <a:ext cx="5192400" cy="4313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200">
              <a:solidFill>
                <a:srgbClr val="FF0000"/>
              </a:solidFill>
            </a:endParaRPr>
          </a:p>
          <a:p>
            <a:pPr indent="-304800" lvl="0" marL="914400" rtl="0" algn="l">
              <a:lnSpc>
                <a:spcPct val="115000"/>
              </a:lnSpc>
              <a:spcBef>
                <a:spcPts val="0"/>
              </a:spcBef>
              <a:spcAft>
                <a:spcPts val="0"/>
              </a:spcAft>
              <a:buClr>
                <a:schemeClr val="dk1"/>
              </a:buClr>
              <a:buSzPts val="1200"/>
              <a:buChar char="●"/>
            </a:pPr>
            <a:r>
              <a:rPr b="1" lang="en-US" sz="1200">
                <a:solidFill>
                  <a:schemeClr val="dk1"/>
                </a:solidFill>
              </a:rPr>
              <a:t>ClassDefiner.cs</a:t>
            </a:r>
            <a:r>
              <a:rPr lang="en-US" sz="1200">
                <a:solidFill>
                  <a:schemeClr val="dk1"/>
                </a:solidFill>
              </a:rPr>
              <a:t> - Calculates user weight division/class automatically based upon user input</a:t>
            </a:r>
            <a:endParaRPr sz="1200">
              <a:solidFill>
                <a:schemeClr val="dk1"/>
              </a:solidFill>
            </a:endParaRPr>
          </a:p>
          <a:p>
            <a:pPr indent="-304800" lvl="0" marL="914400" rtl="0" algn="l">
              <a:lnSpc>
                <a:spcPct val="115000"/>
              </a:lnSpc>
              <a:spcBef>
                <a:spcPts val="0"/>
              </a:spcBef>
              <a:spcAft>
                <a:spcPts val="0"/>
              </a:spcAft>
              <a:buClr>
                <a:schemeClr val="dk1"/>
              </a:buClr>
              <a:buSzPts val="1200"/>
              <a:buChar char="●"/>
            </a:pPr>
            <a:r>
              <a:rPr b="1" lang="en-US" sz="1200">
                <a:solidFill>
                  <a:schemeClr val="dk1"/>
                </a:solidFill>
              </a:rPr>
              <a:t>DBConnection.cs  </a:t>
            </a:r>
            <a:r>
              <a:rPr lang="en-US" sz="1200">
                <a:solidFill>
                  <a:schemeClr val="dk1"/>
                </a:solidFill>
              </a:rPr>
              <a:t>- Manages database logic. All functions with SQL syntax would be called here through the User Manager</a:t>
            </a:r>
            <a:endParaRPr sz="1200">
              <a:solidFill>
                <a:schemeClr val="dk1"/>
              </a:solidFill>
            </a:endParaRPr>
          </a:p>
          <a:p>
            <a:pPr indent="-304800" lvl="0" marL="914400" rtl="0" algn="l">
              <a:lnSpc>
                <a:spcPct val="115000"/>
              </a:lnSpc>
              <a:spcBef>
                <a:spcPts val="0"/>
              </a:spcBef>
              <a:spcAft>
                <a:spcPts val="0"/>
              </a:spcAft>
              <a:buClr>
                <a:schemeClr val="dk1"/>
              </a:buClr>
              <a:buSzPts val="1200"/>
              <a:buChar char="●"/>
            </a:pPr>
            <a:r>
              <a:rPr b="1" lang="en-US" sz="1200">
                <a:solidFill>
                  <a:schemeClr val="dk1"/>
                </a:solidFill>
              </a:rPr>
              <a:t>FontManager.cs </a:t>
            </a:r>
            <a:r>
              <a:rPr lang="en-US" sz="1200">
                <a:solidFill>
                  <a:schemeClr val="dk1"/>
                </a:solidFill>
              </a:rPr>
              <a:t>- Manages font elements to ensure consistency throughout for version 3.0)</a:t>
            </a:r>
            <a:endParaRPr sz="1200">
              <a:solidFill>
                <a:schemeClr val="dk1"/>
              </a:solidFill>
            </a:endParaRPr>
          </a:p>
          <a:p>
            <a:pPr indent="-304800" lvl="0" marL="914400" rtl="0" algn="l">
              <a:lnSpc>
                <a:spcPct val="115000"/>
              </a:lnSpc>
              <a:spcBef>
                <a:spcPts val="0"/>
              </a:spcBef>
              <a:spcAft>
                <a:spcPts val="0"/>
              </a:spcAft>
              <a:buClr>
                <a:schemeClr val="dk1"/>
              </a:buClr>
              <a:buSzPts val="1200"/>
              <a:buChar char="●"/>
            </a:pPr>
            <a:r>
              <a:rPr b="1" lang="en-US" sz="1200">
                <a:solidFill>
                  <a:schemeClr val="dk1"/>
                </a:solidFill>
              </a:rPr>
              <a:t>History.cs</a:t>
            </a:r>
            <a:r>
              <a:rPr lang="en-US" sz="1200">
                <a:solidFill>
                  <a:schemeClr val="dk1"/>
                </a:solidFill>
              </a:rPr>
              <a:t> - Manages a list of sessions so that they are accessible throughout the application</a:t>
            </a:r>
            <a:endParaRPr sz="1200">
              <a:solidFill>
                <a:schemeClr val="dk1"/>
              </a:solidFill>
            </a:endParaRPr>
          </a:p>
          <a:p>
            <a:pPr indent="-304800" lvl="0" marL="914400" rtl="0" algn="l">
              <a:lnSpc>
                <a:spcPct val="115000"/>
              </a:lnSpc>
              <a:spcBef>
                <a:spcPts val="0"/>
              </a:spcBef>
              <a:spcAft>
                <a:spcPts val="0"/>
              </a:spcAft>
              <a:buClr>
                <a:schemeClr val="dk1"/>
              </a:buClr>
              <a:buSzPts val="1200"/>
              <a:buChar char="●"/>
            </a:pPr>
            <a:r>
              <a:rPr b="1" lang="en-US" sz="1200">
                <a:solidFill>
                  <a:schemeClr val="dk1"/>
                </a:solidFill>
              </a:rPr>
              <a:t>Session.cs </a:t>
            </a:r>
            <a:r>
              <a:rPr lang="en-US" sz="1200">
                <a:solidFill>
                  <a:schemeClr val="dk1"/>
                </a:solidFill>
              </a:rPr>
              <a:t>- Container to store a workout session</a:t>
            </a:r>
            <a:endParaRPr sz="1200">
              <a:solidFill>
                <a:schemeClr val="dk1"/>
              </a:solidFill>
            </a:endParaRPr>
          </a:p>
          <a:p>
            <a:pPr indent="-304800" lvl="0" marL="914400" rtl="0" algn="l">
              <a:lnSpc>
                <a:spcPct val="115000"/>
              </a:lnSpc>
              <a:spcBef>
                <a:spcPts val="0"/>
              </a:spcBef>
              <a:spcAft>
                <a:spcPts val="0"/>
              </a:spcAft>
              <a:buClr>
                <a:schemeClr val="dk1"/>
              </a:buClr>
              <a:buSzPts val="1200"/>
              <a:buChar char="●"/>
            </a:pPr>
            <a:r>
              <a:rPr b="1" lang="en-US" sz="1200">
                <a:solidFill>
                  <a:schemeClr val="dk1"/>
                </a:solidFill>
              </a:rPr>
              <a:t>ThemeConstants.cs </a:t>
            </a:r>
            <a:r>
              <a:rPr lang="en-US" sz="1200">
                <a:solidFill>
                  <a:schemeClr val="dk1"/>
                </a:solidFill>
              </a:rPr>
              <a:t>- Contains individual color elements unique to theme</a:t>
            </a:r>
            <a:endParaRPr sz="1200">
              <a:solidFill>
                <a:schemeClr val="dk1"/>
              </a:solidFill>
            </a:endParaRPr>
          </a:p>
          <a:p>
            <a:pPr indent="-304800" lvl="0" marL="914400" rtl="0" algn="l">
              <a:lnSpc>
                <a:spcPct val="115000"/>
              </a:lnSpc>
              <a:spcBef>
                <a:spcPts val="0"/>
              </a:spcBef>
              <a:spcAft>
                <a:spcPts val="0"/>
              </a:spcAft>
              <a:buClr>
                <a:schemeClr val="dk1"/>
              </a:buClr>
              <a:buSzPts val="1200"/>
              <a:buChar char="●"/>
            </a:pPr>
            <a:r>
              <a:rPr b="1" lang="en-US" sz="1200">
                <a:solidFill>
                  <a:schemeClr val="dk1"/>
                </a:solidFill>
              </a:rPr>
              <a:t>ThemeManager.cs </a:t>
            </a:r>
            <a:r>
              <a:rPr lang="en-US" sz="1200">
                <a:solidFill>
                  <a:schemeClr val="dk1"/>
                </a:solidFill>
              </a:rPr>
              <a:t>- Manages Overall themes and how they are implemented</a:t>
            </a:r>
            <a:endParaRPr sz="1200">
              <a:solidFill>
                <a:schemeClr val="dk1"/>
              </a:solidFill>
            </a:endParaRPr>
          </a:p>
          <a:p>
            <a:pPr indent="-304800" lvl="0" marL="914400" rtl="0" algn="l">
              <a:lnSpc>
                <a:spcPct val="115000"/>
              </a:lnSpc>
              <a:spcBef>
                <a:spcPts val="0"/>
              </a:spcBef>
              <a:spcAft>
                <a:spcPts val="0"/>
              </a:spcAft>
              <a:buClr>
                <a:schemeClr val="dk1"/>
              </a:buClr>
              <a:buSzPts val="1200"/>
              <a:buChar char="●"/>
            </a:pPr>
            <a:r>
              <a:rPr b="1" lang="en-US" sz="1200">
                <a:solidFill>
                  <a:schemeClr val="dk1"/>
                </a:solidFill>
              </a:rPr>
              <a:t>Tools.cs </a:t>
            </a:r>
            <a:r>
              <a:rPr lang="en-US" sz="1200">
                <a:solidFill>
                  <a:schemeClr val="dk1"/>
                </a:solidFill>
              </a:rPr>
              <a:t>- Contains static helper methods to avoid code duplication</a:t>
            </a:r>
            <a:endParaRPr sz="1200">
              <a:solidFill>
                <a:schemeClr val="dk1"/>
              </a:solidFill>
            </a:endParaRPr>
          </a:p>
          <a:p>
            <a:pPr indent="-304800" lvl="0" marL="914400" rtl="0" algn="l">
              <a:lnSpc>
                <a:spcPct val="115000"/>
              </a:lnSpc>
              <a:spcBef>
                <a:spcPts val="0"/>
              </a:spcBef>
              <a:spcAft>
                <a:spcPts val="0"/>
              </a:spcAft>
              <a:buClr>
                <a:schemeClr val="dk1"/>
              </a:buClr>
              <a:buSzPts val="1200"/>
              <a:buChar char="●"/>
            </a:pPr>
            <a:r>
              <a:rPr b="1" lang="en-US" sz="1200">
                <a:solidFill>
                  <a:schemeClr val="dk1"/>
                </a:solidFill>
              </a:rPr>
              <a:t>User.cs </a:t>
            </a:r>
            <a:r>
              <a:rPr lang="en-US" sz="1200">
                <a:solidFill>
                  <a:schemeClr val="dk1"/>
                </a:solidFill>
              </a:rPr>
              <a:t>- User object</a:t>
            </a:r>
            <a:endParaRPr sz="1200">
              <a:solidFill>
                <a:schemeClr val="dk1"/>
              </a:solidFill>
            </a:endParaRPr>
          </a:p>
          <a:p>
            <a:pPr indent="-304800" lvl="0" marL="914400" rtl="0" algn="l">
              <a:lnSpc>
                <a:spcPct val="115000"/>
              </a:lnSpc>
              <a:spcBef>
                <a:spcPts val="0"/>
              </a:spcBef>
              <a:spcAft>
                <a:spcPts val="0"/>
              </a:spcAft>
              <a:buClr>
                <a:schemeClr val="dk1"/>
              </a:buClr>
              <a:buSzPts val="1200"/>
              <a:buChar char="●"/>
            </a:pPr>
            <a:r>
              <a:rPr b="1" lang="en-US" sz="1200">
                <a:solidFill>
                  <a:schemeClr val="dk1"/>
                </a:solidFill>
              </a:rPr>
              <a:t>UserManager.cs </a:t>
            </a:r>
            <a:r>
              <a:rPr lang="en-US" sz="1200">
                <a:solidFill>
                  <a:schemeClr val="dk1"/>
                </a:solidFill>
              </a:rPr>
              <a:t>- Handles communication to database</a:t>
            </a:r>
            <a:endParaRPr b="1" sz="1200">
              <a:solidFill>
                <a:schemeClr val="dk1"/>
              </a:solidFill>
            </a:endParaRPr>
          </a:p>
        </p:txBody>
      </p:sp>
      <p:sp>
        <p:nvSpPr>
          <p:cNvPr id="128" name="Google Shape;128;p13"/>
          <p:cNvSpPr txBox="1"/>
          <p:nvPr/>
        </p:nvSpPr>
        <p:spPr>
          <a:xfrm>
            <a:off x="5520325" y="13269450"/>
            <a:ext cx="4271400" cy="4206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i="1" lang="en-US" sz="1300">
                <a:solidFill>
                  <a:schemeClr val="dk1"/>
                </a:solidFill>
              </a:rPr>
              <a:t>Listed classes below were added in this version**</a:t>
            </a:r>
            <a:endParaRPr b="1" i="1" sz="1300">
              <a:solidFill>
                <a:schemeClr val="dk1"/>
              </a:solidFill>
            </a:endParaRPr>
          </a:p>
          <a:p>
            <a:pPr indent="0" lvl="0" marL="914400" rtl="0" algn="l">
              <a:lnSpc>
                <a:spcPct val="115000"/>
              </a:lnSpc>
              <a:spcBef>
                <a:spcPts val="0"/>
              </a:spcBef>
              <a:spcAft>
                <a:spcPts val="0"/>
              </a:spcAft>
              <a:buNone/>
            </a:pPr>
            <a:r>
              <a:t/>
            </a:r>
            <a:endParaRPr sz="1600"/>
          </a:p>
        </p:txBody>
      </p:sp>
      <p:pic>
        <p:nvPicPr>
          <p:cNvPr id="129" name="Google Shape;129;p13"/>
          <p:cNvPicPr preferRelativeResize="0"/>
          <p:nvPr/>
        </p:nvPicPr>
        <p:blipFill>
          <a:blip r:embed="rId14">
            <a:alphaModFix/>
          </a:blip>
          <a:stretch>
            <a:fillRect/>
          </a:stretch>
        </p:blipFill>
        <p:spPr>
          <a:xfrm>
            <a:off x="39552675" y="921037"/>
            <a:ext cx="3987476" cy="1612325"/>
          </a:xfrm>
          <a:prstGeom prst="rect">
            <a:avLst/>
          </a:prstGeom>
          <a:noFill/>
          <a:ln>
            <a:noFill/>
          </a:ln>
        </p:spPr>
      </p:pic>
      <p:sp>
        <p:nvSpPr>
          <p:cNvPr id="130" name="Google Shape;130;p13"/>
          <p:cNvSpPr txBox="1"/>
          <p:nvPr/>
        </p:nvSpPr>
        <p:spPr>
          <a:xfrm>
            <a:off x="33027200" y="5254075"/>
            <a:ext cx="8647500" cy="3570000"/>
          </a:xfrm>
          <a:prstGeom prst="rect">
            <a:avLst/>
          </a:prstGeom>
          <a:noFill/>
          <a:ln>
            <a:noFill/>
          </a:ln>
        </p:spPr>
        <p:txBody>
          <a:bodyPr anchorCtr="0" anchor="t" bIns="91425" lIns="91425" spcFirstLastPara="1" rIns="91425" wrap="square" tIns="91425">
            <a:noAutofit/>
          </a:bodyPr>
          <a:lstStyle/>
          <a:p>
            <a:pPr indent="-406400" lvl="0" marL="457200" rtl="0" algn="l">
              <a:spcBef>
                <a:spcPts val="0"/>
              </a:spcBef>
              <a:spcAft>
                <a:spcPts val="0"/>
              </a:spcAft>
              <a:buClr>
                <a:schemeClr val="dk1"/>
              </a:buClr>
              <a:buSzPts val="2800"/>
              <a:buChar char="●"/>
            </a:pPr>
            <a:r>
              <a:rPr lang="en-US" sz="2800">
                <a:solidFill>
                  <a:schemeClr val="dk1"/>
                </a:solidFill>
              </a:rPr>
              <a:t>Provide a dynamic themes for the user</a:t>
            </a:r>
            <a:endParaRPr sz="2800">
              <a:solidFill>
                <a:schemeClr val="dk1"/>
              </a:solidFill>
            </a:endParaRPr>
          </a:p>
          <a:p>
            <a:pPr indent="-406400" lvl="0" marL="457200" rtl="0" algn="l">
              <a:spcBef>
                <a:spcPts val="0"/>
              </a:spcBef>
              <a:spcAft>
                <a:spcPts val="0"/>
              </a:spcAft>
              <a:buClr>
                <a:schemeClr val="dk1"/>
              </a:buClr>
              <a:buSzPts val="2800"/>
              <a:buChar char="●"/>
            </a:pPr>
            <a:r>
              <a:rPr lang="en-US" sz="2800">
                <a:solidFill>
                  <a:schemeClr val="dk1"/>
                </a:solidFill>
              </a:rPr>
              <a:t>Historic view of their previous workout sessions</a:t>
            </a:r>
            <a:endParaRPr sz="2800">
              <a:solidFill>
                <a:schemeClr val="dk1"/>
              </a:solidFill>
            </a:endParaRPr>
          </a:p>
          <a:p>
            <a:pPr indent="-406400" lvl="0" marL="457200" rtl="0" algn="l">
              <a:spcBef>
                <a:spcPts val="0"/>
              </a:spcBef>
              <a:spcAft>
                <a:spcPts val="0"/>
              </a:spcAft>
              <a:buClr>
                <a:schemeClr val="dk1"/>
              </a:buClr>
              <a:buSzPts val="2800"/>
              <a:buChar char="●"/>
            </a:pPr>
            <a:r>
              <a:rPr lang="en-US" sz="2800">
                <a:solidFill>
                  <a:schemeClr val="dk1"/>
                </a:solidFill>
              </a:rPr>
              <a:t>Allow the customizable User Experience</a:t>
            </a:r>
            <a:endParaRPr sz="2800">
              <a:solidFill>
                <a:schemeClr val="dk1"/>
              </a:solidFill>
            </a:endParaRPr>
          </a:p>
          <a:p>
            <a:pPr indent="-406400" lvl="0" marL="457200" rtl="0" algn="l">
              <a:spcBef>
                <a:spcPts val="0"/>
              </a:spcBef>
              <a:spcAft>
                <a:spcPts val="0"/>
              </a:spcAft>
              <a:buClr>
                <a:schemeClr val="dk1"/>
              </a:buClr>
              <a:buSzPts val="2800"/>
              <a:buChar char="●"/>
            </a:pPr>
            <a:r>
              <a:rPr lang="en-US" sz="2800">
                <a:solidFill>
                  <a:schemeClr val="dk1"/>
                </a:solidFill>
              </a:rPr>
              <a:t>Visually </a:t>
            </a:r>
            <a:r>
              <a:rPr lang="en-US" sz="2800">
                <a:solidFill>
                  <a:schemeClr val="dk1"/>
                </a:solidFill>
              </a:rPr>
              <a:t>consistent </a:t>
            </a:r>
            <a:r>
              <a:rPr lang="en-US" sz="2800">
                <a:solidFill>
                  <a:schemeClr val="dk1"/>
                </a:solidFill>
              </a:rPr>
              <a:t>throughout</a:t>
            </a:r>
            <a:endParaRPr sz="2800">
              <a:solidFill>
                <a:schemeClr val="dk1"/>
              </a:solidFill>
            </a:endParaRPr>
          </a:p>
          <a:p>
            <a:pPr indent="-406400" lvl="0" marL="457200" rtl="0" algn="l">
              <a:spcBef>
                <a:spcPts val="0"/>
              </a:spcBef>
              <a:spcAft>
                <a:spcPts val="0"/>
              </a:spcAft>
              <a:buClr>
                <a:schemeClr val="dk1"/>
              </a:buClr>
              <a:buSzPts val="2800"/>
              <a:buChar char="●"/>
            </a:pPr>
            <a:r>
              <a:rPr lang="en-US" sz="2800">
                <a:solidFill>
                  <a:schemeClr val="dk1"/>
                </a:solidFill>
              </a:rPr>
              <a:t>Ensure reliable use of data</a:t>
            </a:r>
            <a:endParaRPr sz="2800">
              <a:solidFill>
                <a:schemeClr val="dk1"/>
              </a:solidFill>
            </a:endParaRPr>
          </a:p>
          <a:p>
            <a:pPr indent="0" lvl="0" marL="0" rtl="0" algn="l">
              <a:spcBef>
                <a:spcPts val="0"/>
              </a:spcBef>
              <a:spcAft>
                <a:spcPts val="0"/>
              </a:spcAft>
              <a:buNone/>
            </a:pPr>
            <a:r>
              <a:t/>
            </a:r>
            <a:endParaRPr sz="28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