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6858000" cx="9144000"/>
  <p:notesSz cx="6858000" cy="9144000"/>
  <p:embeddedFontLst>
    <p:embeddedFont>
      <p:font typeface="Roboto Mono"/>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30" roundtripDataSignature="AMtx7mgtTBAAQDIoWSRJAmUnPd/++hdFf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7014EF8-2B13-4B05-B5FB-002F85F6CF88}">
  <a:tblStyle styleId="{D7014EF8-2B13-4B05-B5FB-002F85F6CF8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A11D4D94-CA94-4DB4-859A-C715904561E6}"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RobotoMono-regular.fntdata"/><Relationship Id="rId25" Type="http://schemas.openxmlformats.org/officeDocument/2006/relationships/slide" Target="slides/slide19.xml"/><Relationship Id="rId28" Type="http://schemas.openxmlformats.org/officeDocument/2006/relationships/font" Target="fonts/RobotoMono-italic.fntdata"/><Relationship Id="rId27" Type="http://schemas.openxmlformats.org/officeDocument/2006/relationships/font" Target="fonts/RobotoMono-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RobotoMono-boldItalic.fntdata"/><Relationship Id="rId7" Type="http://schemas.openxmlformats.org/officeDocument/2006/relationships/slide" Target="slides/slide1.xml"/><Relationship Id="rId8" Type="http://schemas.openxmlformats.org/officeDocument/2006/relationships/slide" Target="slides/slide2.xml"/><Relationship Id="rId30" Type="http://customschemas.google.com/relationships/presentationmetadata" Target="meta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36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Greet your audience, thank them for attending your presentation, introduce yourself, introduce your project, introduce your team members, and quickly indicate what each of you did in a high-level manner, and put more emphasis on your part/contribution.</a:t>
            </a:r>
            <a:endParaRPr/>
          </a:p>
          <a:p>
            <a:pPr indent="0" lvl="0" marL="0" rtl="0" algn="l">
              <a:spcBef>
                <a:spcPts val="360"/>
              </a:spcBef>
              <a:spcAft>
                <a:spcPts val="0"/>
              </a:spcAft>
              <a:buNone/>
            </a:pPr>
            <a:r>
              <a:t/>
            </a:r>
            <a:endParaRPr/>
          </a:p>
        </p:txBody>
      </p:sp>
      <p:sp>
        <p:nvSpPr>
          <p:cNvPr id="147" name="Google Shape;14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 name="Google Shape;210;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11" name="Google Shape;211;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19" name="Google Shape;219;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p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5. System design:</a:t>
            </a:r>
            <a:endParaRPr/>
          </a:p>
          <a:p>
            <a:pPr indent="0" lvl="0" marL="0" rtl="0" algn="l">
              <a:spcBef>
                <a:spcPts val="360"/>
              </a:spcBef>
              <a:spcAft>
                <a:spcPts val="0"/>
              </a:spcAft>
              <a:buNone/>
            </a:pPr>
            <a:r>
              <a:rPr lang="en-US"/>
              <a:t>5.1. System decomposition; identify the architecture patterns used (one slide).</a:t>
            </a:r>
            <a:endParaRPr/>
          </a:p>
          <a:p>
            <a:pPr indent="0" lvl="0" marL="0" rtl="0" algn="l">
              <a:spcBef>
                <a:spcPts val="360"/>
              </a:spcBef>
              <a:spcAft>
                <a:spcPts val="0"/>
              </a:spcAft>
              <a:buNone/>
            </a:pPr>
            <a:r>
              <a:rPr lang="en-US"/>
              <a:t>5.2. System deployment – h/w and s/w requirements (one slide).</a:t>
            </a:r>
            <a:endParaRPr/>
          </a:p>
          <a:p>
            <a:pPr indent="0" lvl="0" marL="0" rtl="0" algn="l">
              <a:spcBef>
                <a:spcPts val="360"/>
              </a:spcBef>
              <a:spcAft>
                <a:spcPts val="0"/>
              </a:spcAft>
              <a:buNone/>
            </a:pPr>
            <a:r>
              <a:rPr lang="en-US"/>
              <a:t>5.3. Persistent data design (one slide).</a:t>
            </a:r>
            <a:endParaRPr/>
          </a:p>
          <a:p>
            <a:pPr indent="0" lvl="0" marL="0" rtl="0" algn="l">
              <a:spcBef>
                <a:spcPts val="360"/>
              </a:spcBef>
              <a:spcAft>
                <a:spcPts val="0"/>
              </a:spcAft>
              <a:buNone/>
            </a:pPr>
            <a:r>
              <a:rPr lang="en-US"/>
              <a:t>5.4. Security/Privacy (one slide).</a:t>
            </a:r>
            <a:endParaRPr/>
          </a:p>
          <a:p>
            <a:pPr indent="0" lvl="0" marL="0" rtl="0" algn="l">
              <a:spcBef>
                <a:spcPts val="360"/>
              </a:spcBef>
              <a:spcAft>
                <a:spcPts val="0"/>
              </a:spcAft>
              <a:buNone/>
            </a:pPr>
            <a:r>
              <a:t/>
            </a:r>
            <a:endParaRPr/>
          </a:p>
        </p:txBody>
      </p:sp>
      <p:sp>
        <p:nvSpPr>
          <p:cNvPr id="227" name="Google Shape;227;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1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p:txBody>
      </p:sp>
      <p:sp>
        <p:nvSpPr>
          <p:cNvPr id="235" name="Google Shape;235;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p1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6. Detailed design:</a:t>
            </a:r>
            <a:endParaRPr/>
          </a:p>
          <a:p>
            <a:pPr indent="0" lvl="0" marL="0" rtl="0" algn="l">
              <a:spcBef>
                <a:spcPts val="360"/>
              </a:spcBef>
              <a:spcAft>
                <a:spcPts val="0"/>
              </a:spcAft>
              <a:buNone/>
            </a:pPr>
            <a:r>
              <a:rPr lang="en-US"/>
              <a:t>6.1. Minimal class diagram. Identify the design patterns used (one or more slides).</a:t>
            </a:r>
            <a:endParaRPr/>
          </a:p>
          <a:p>
            <a:pPr indent="0" lvl="0" marL="0" rtl="0" algn="l">
              <a:spcBef>
                <a:spcPts val="360"/>
              </a:spcBef>
              <a:spcAft>
                <a:spcPts val="0"/>
              </a:spcAft>
              <a:buNone/>
            </a:pPr>
            <a:r>
              <a:rPr lang="en-US"/>
              <a:t>6.2. State machine for the main control object or the most important object of the implemented uses cases (one or more slides).</a:t>
            </a:r>
            <a:endParaRPr/>
          </a:p>
          <a:p>
            <a:pPr indent="0" lvl="0" marL="0" rtl="0" algn="l">
              <a:spcBef>
                <a:spcPts val="360"/>
              </a:spcBef>
              <a:spcAft>
                <a:spcPts val="0"/>
              </a:spcAft>
              <a:buNone/>
            </a:pPr>
            <a:r>
              <a:rPr lang="en-US"/>
              <a:t>6.3. Main algorithm used related to an implemented use case described above (one or more slides).</a:t>
            </a:r>
            <a:endParaRPr/>
          </a:p>
          <a:p>
            <a:pPr indent="0" lvl="0" marL="0" rtl="0" algn="l">
              <a:spcBef>
                <a:spcPts val="360"/>
              </a:spcBef>
              <a:spcAft>
                <a:spcPts val="0"/>
              </a:spcAft>
              <a:buNone/>
            </a:pPr>
            <a:r>
              <a:t/>
            </a:r>
            <a:endParaRPr/>
          </a:p>
          <a:p>
            <a:pPr indent="0" lvl="0" marL="0" rtl="0" algn="l">
              <a:spcBef>
                <a:spcPts val="360"/>
              </a:spcBef>
              <a:spcAft>
                <a:spcPts val="0"/>
              </a:spcAft>
              <a:buNone/>
            </a:pPr>
            <a:r>
              <a:t/>
            </a:r>
            <a:endParaRPr/>
          </a:p>
        </p:txBody>
      </p:sp>
      <p:sp>
        <p:nvSpPr>
          <p:cNvPr id="243" name="Google Shape;243;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 name="Google Shape;249;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7. Test Suites and Test Cases (one sunny day and one rainy day) for the use case represented in part (5) above (2 slides).</a:t>
            </a:r>
            <a:endParaRPr/>
          </a:p>
          <a:p>
            <a:pPr indent="0" lvl="0" marL="0" rtl="0" algn="l">
              <a:spcBef>
                <a:spcPts val="360"/>
              </a:spcBef>
              <a:spcAft>
                <a:spcPts val="0"/>
              </a:spcAft>
              <a:buNone/>
            </a:pPr>
            <a:r>
              <a:rPr lang="en-US"/>
              <a:t>7.1 One sunny day and one rainy day for the implemented use cases (one or more slides).</a:t>
            </a:r>
            <a:endParaRPr/>
          </a:p>
          <a:p>
            <a:pPr indent="0" lvl="0" marL="0" rtl="0" algn="l">
              <a:spcBef>
                <a:spcPts val="360"/>
              </a:spcBef>
              <a:spcAft>
                <a:spcPts val="0"/>
              </a:spcAft>
              <a:buNone/>
            </a:pPr>
            <a:r>
              <a:rPr lang="en-US"/>
              <a:t>7.2 Automated test scripts for the implemented use cases (one or more slides).</a:t>
            </a:r>
            <a:endParaRPr/>
          </a:p>
          <a:p>
            <a:pPr indent="0" lvl="0" marL="0" rtl="0" algn="l">
              <a:spcBef>
                <a:spcPts val="360"/>
              </a:spcBef>
              <a:spcAft>
                <a:spcPts val="0"/>
              </a:spcAft>
              <a:buNone/>
            </a:pPr>
            <a:r>
              <a:t/>
            </a:r>
            <a:endParaRPr/>
          </a:p>
        </p:txBody>
      </p:sp>
      <p:sp>
        <p:nvSpPr>
          <p:cNvPr id="250" name="Google Shape;250;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8d18363f9b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8d18363f9b_0_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59" name="Google Shape;259;g8d18363f9b_0_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8d18363f9b_0_2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8d18363f9b_0_2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67" name="Google Shape;267;g8d18363f9b_0_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Summarize your contribution</a:t>
            </a:r>
            <a:endParaRPr/>
          </a:p>
          <a:p>
            <a:pPr indent="0" lvl="0" marL="0" rtl="0" algn="l">
              <a:spcBef>
                <a:spcPts val="360"/>
              </a:spcBef>
              <a:spcAft>
                <a:spcPts val="0"/>
              </a:spcAft>
              <a:buNone/>
            </a:pPr>
            <a:r>
              <a:rPr lang="en-US"/>
              <a:t>Include your contact information</a:t>
            </a:r>
            <a:endParaRPr/>
          </a:p>
          <a:p>
            <a:pPr indent="0" lvl="0" marL="0" rtl="0" algn="l">
              <a:spcBef>
                <a:spcPts val="360"/>
              </a:spcBef>
              <a:spcAft>
                <a:spcPts val="0"/>
              </a:spcAft>
              <a:buNone/>
            </a:pPr>
            <a:r>
              <a:rPr lang="en-US"/>
              <a:t>Ask if anyone has any questions for you.</a:t>
            </a:r>
            <a:endParaRPr/>
          </a:p>
          <a:p>
            <a:pPr indent="0" lvl="0" marL="0" rtl="0" algn="l">
              <a:spcBef>
                <a:spcPts val="360"/>
              </a:spcBef>
              <a:spcAft>
                <a:spcPts val="0"/>
              </a:spcAft>
              <a:buNone/>
            </a:pPr>
            <a:r>
              <a:rPr lang="en-US"/>
              <a:t>Thank your audience</a:t>
            </a:r>
            <a:endParaRPr/>
          </a:p>
          <a:p>
            <a:pPr indent="0" lvl="0" marL="0" rtl="0" algn="l">
              <a:spcBef>
                <a:spcPts val="360"/>
              </a:spcBef>
              <a:spcAft>
                <a:spcPts val="0"/>
              </a:spcAft>
              <a:buNone/>
            </a:pPr>
            <a:r>
              <a:t/>
            </a:r>
            <a:endParaRPr/>
          </a:p>
        </p:txBody>
      </p:sp>
      <p:sp>
        <p:nvSpPr>
          <p:cNvPr id="275" name="Google Shape;275;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8d18363f9b_0_1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8d18363f9b_0_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283" name="Google Shape;283;g8d18363f9b_0_1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8d18363f9b_0_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8d18363f9b_0_5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55" name="Google Shape;155;g8d18363f9b_0_5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Introduce the problem that the whole project tackles and stay focused on the parts that you have been working. Indicate if there is an existing previous system, enumerate its problems/limitations, etc.</a:t>
            </a:r>
            <a:endParaRPr/>
          </a:p>
          <a:p>
            <a:pPr indent="0" lvl="0" marL="0" rtl="0" algn="l">
              <a:spcBef>
                <a:spcPts val="360"/>
              </a:spcBef>
              <a:spcAft>
                <a:spcPts val="0"/>
              </a:spcAft>
              <a:buNone/>
            </a:pPr>
            <a:r>
              <a:t/>
            </a:r>
            <a:endParaRPr/>
          </a:p>
        </p:txBody>
      </p:sp>
      <p:sp>
        <p:nvSpPr>
          <p:cNvPr id="162" name="Google Shape;162;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8d18363f9b_0_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8d18363f9b_0_6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69" name="Google Shape;169;g8d18363f9b_0_6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Project Management (schedule for entire semester) (one slide; Gantt Chart).</a:t>
            </a:r>
            <a:endParaRPr/>
          </a:p>
        </p:txBody>
      </p:sp>
      <p:sp>
        <p:nvSpPr>
          <p:cNvPr id="175" name="Google Shape;175;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82" name="Google Shape;182;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8d18363f9b_0_4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8d18363f9b_0_4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189" name="Google Shape;189;g8d18363f9b_0_4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p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196" name="Google Shape;196;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4. Requirements:</a:t>
            </a:r>
            <a:endParaRPr/>
          </a:p>
          <a:p>
            <a:pPr indent="0" lvl="0" marL="0" rtl="0" algn="l">
              <a:spcBef>
                <a:spcPts val="360"/>
              </a:spcBef>
              <a:spcAft>
                <a:spcPts val="0"/>
              </a:spcAft>
              <a:buNone/>
            </a:pPr>
            <a:r>
              <a:rPr lang="en-US"/>
              <a:t>4.1. User stories implemented (one or more slides).</a:t>
            </a:r>
            <a:endParaRPr/>
          </a:p>
          <a:p>
            <a:pPr indent="0" lvl="0" marL="0" rtl="0" algn="l">
              <a:spcBef>
                <a:spcPts val="360"/>
              </a:spcBef>
              <a:spcAft>
                <a:spcPts val="0"/>
              </a:spcAft>
              <a:buNone/>
            </a:pPr>
            <a:r>
              <a:rPr lang="en-US"/>
              <a:t>4.2. UML use cases and the use case diagram for the implemented use cases (one or more slides).</a:t>
            </a:r>
            <a:endParaRPr/>
          </a:p>
          <a:p>
            <a:pPr indent="0" lvl="0" marL="0" rtl="0" algn="l">
              <a:spcBef>
                <a:spcPts val="360"/>
              </a:spcBef>
              <a:spcAft>
                <a:spcPts val="0"/>
              </a:spcAft>
              <a:buNone/>
            </a:pPr>
            <a:r>
              <a:rPr lang="en-US"/>
              <a:t>4.3. UML sequence diagrams for the implemented use cases.</a:t>
            </a:r>
            <a:endParaRPr/>
          </a:p>
          <a:p>
            <a:pPr indent="0" lvl="0" marL="0" rtl="0" algn="l">
              <a:spcBef>
                <a:spcPts val="360"/>
              </a:spcBef>
              <a:spcAft>
                <a:spcPts val="0"/>
              </a:spcAft>
              <a:buNone/>
            </a:pPr>
            <a:r>
              <a:t/>
            </a:r>
            <a:endParaRPr/>
          </a:p>
        </p:txBody>
      </p:sp>
      <p:sp>
        <p:nvSpPr>
          <p:cNvPr id="204" name="Google Shape;204;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pic>
        <p:nvPicPr>
          <p:cNvPr descr="Overlay-TitleSlide.png" id="18" name="Google Shape;18;p1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9" name="Google Shape;19;p16"/>
          <p:cNvSpPr txBox="1"/>
          <p:nvPr>
            <p:ph type="ctrTitle"/>
          </p:nvPr>
        </p:nvSpPr>
        <p:spPr>
          <a:xfrm>
            <a:off x="1600200" y="2492375"/>
            <a:ext cx="6762749" cy="1470025"/>
          </a:xfrm>
          <a:prstGeom prst="rect">
            <a:avLst/>
          </a:prstGeom>
          <a:noFill/>
          <a:ln>
            <a:noFill/>
          </a:ln>
        </p:spPr>
        <p:txBody>
          <a:bodyPr anchorCtr="0" anchor="b" bIns="45700" lIns="91425" spcFirstLastPara="1" rIns="91425" wrap="square" tIns="45700">
            <a:noAutofit/>
          </a:bodyPr>
          <a:lstStyle>
            <a:lvl1pPr lvl="0" algn="r">
              <a:spcBef>
                <a:spcPts val="0"/>
              </a:spcBef>
              <a:spcAft>
                <a:spcPts val="0"/>
              </a:spcAft>
              <a:buSzPts val="1400"/>
              <a:buNone/>
              <a:defRPr sz="44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 type="subTitle"/>
          </p:nvPr>
        </p:nvSpPr>
        <p:spPr>
          <a:xfrm>
            <a:off x="1600201" y="3966882"/>
            <a:ext cx="6762749" cy="1752600"/>
          </a:xfrm>
          <a:prstGeom prst="rect">
            <a:avLst/>
          </a:prstGeom>
          <a:noFill/>
          <a:ln>
            <a:noFill/>
          </a:ln>
        </p:spPr>
        <p:txBody>
          <a:bodyPr anchorCtr="0" anchor="t" bIns="45700" lIns="91425" spcFirstLastPara="1" rIns="91425" wrap="square" tIns="45700">
            <a:normAutofit/>
          </a:bodyPr>
          <a:lstStyle>
            <a:lvl1pPr lvl="0" algn="r">
              <a:spcBef>
                <a:spcPts val="600"/>
              </a:spcBef>
              <a:spcAft>
                <a:spcPts val="0"/>
              </a:spcAft>
              <a:buClr>
                <a:schemeClr val="lt1"/>
              </a:buClr>
              <a:buSzPts val="1800"/>
              <a:buNone/>
              <a:defRPr sz="1800">
                <a:solidFill>
                  <a:schemeClr val="lt1"/>
                </a:solidFill>
              </a:defRPr>
            </a:lvl1pPr>
            <a:lvl2pPr lvl="1" algn="ctr">
              <a:spcBef>
                <a:spcPts val="600"/>
              </a:spcBef>
              <a:spcAft>
                <a:spcPts val="0"/>
              </a:spcAft>
              <a:buClr>
                <a:srgbClr val="888888"/>
              </a:buClr>
              <a:buSzPts val="2000"/>
              <a:buNone/>
              <a:defRPr>
                <a:solidFill>
                  <a:srgbClr val="888888"/>
                </a:solidFill>
              </a:defRPr>
            </a:lvl2pPr>
            <a:lvl3pPr lvl="2" algn="ctr">
              <a:spcBef>
                <a:spcPts val="600"/>
              </a:spcBef>
              <a:spcAft>
                <a:spcPts val="0"/>
              </a:spcAft>
              <a:buClr>
                <a:srgbClr val="888888"/>
              </a:buClr>
              <a:buSzPts val="1800"/>
              <a:buNone/>
              <a:defRPr>
                <a:solidFill>
                  <a:srgbClr val="888888"/>
                </a:solidFill>
              </a:defRPr>
            </a:lvl3pPr>
            <a:lvl4pPr lvl="3" algn="ctr">
              <a:spcBef>
                <a:spcPts val="600"/>
              </a:spcBef>
              <a:spcAft>
                <a:spcPts val="0"/>
              </a:spcAft>
              <a:buClr>
                <a:srgbClr val="888888"/>
              </a:buClr>
              <a:buSzPts val="1800"/>
              <a:buNone/>
              <a:defRPr>
                <a:solidFill>
                  <a:srgbClr val="888888"/>
                </a:solidFill>
              </a:defRPr>
            </a:lvl4pPr>
            <a:lvl5pPr lvl="4" algn="ctr">
              <a:spcBef>
                <a:spcPts val="600"/>
              </a:spcBef>
              <a:spcAft>
                <a:spcPts val="0"/>
              </a:spcAft>
              <a:buClr>
                <a:srgbClr val="888888"/>
              </a:buClr>
              <a:buSzPts val="18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 name="Google Shape;21;p1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
        <p:nvSpPr>
          <p:cNvPr id="22" name="Google Shape;22;p1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pic>
        <p:nvPicPr>
          <p:cNvPr descr="Overlay-ContentSlides.png" id="94" name="Google Shape;94;p25"/>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95" name="Google Shape;95;p2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8" name="Shape 98"/>
        <p:cNvGrpSpPr/>
        <p:nvPr/>
      </p:nvGrpSpPr>
      <p:grpSpPr>
        <a:xfrm>
          <a:off x="0" y="0"/>
          <a:ext cx="0" cy="0"/>
          <a:chOff x="0" y="0"/>
          <a:chExt cx="0" cy="0"/>
        </a:xfrm>
      </p:grpSpPr>
      <p:pic>
        <p:nvPicPr>
          <p:cNvPr descr="Overlay-ContentCaption.png" id="99" name="Google Shape;99;p26"/>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00" name="Google Shape;100;p26"/>
          <p:cNvSpPr txBox="1"/>
          <p:nvPr>
            <p:ph type="title"/>
          </p:nvPr>
        </p:nvSpPr>
        <p:spPr>
          <a:xfrm>
            <a:off x="779464" y="590550"/>
            <a:ext cx="3657600" cy="1162050"/>
          </a:xfrm>
          <a:prstGeom prst="rect">
            <a:avLst/>
          </a:prstGeom>
          <a:noFill/>
          <a:ln>
            <a:noFill/>
          </a:ln>
        </p:spPr>
        <p:txBody>
          <a:bodyPr anchorCtr="0" anchor="b" bIns="45700" lIns="91425" spcFirstLastPara="1" rIns="91425" wrap="square" tIns="45700">
            <a:noAutofit/>
          </a:bodyPr>
          <a:lstStyle>
            <a:lvl1pPr lvl="0" algn="ctr">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26"/>
          <p:cNvSpPr txBox="1"/>
          <p:nvPr>
            <p:ph idx="1" type="body"/>
          </p:nvPr>
        </p:nvSpPr>
        <p:spPr>
          <a:xfrm>
            <a:off x="4693023" y="739588"/>
            <a:ext cx="3657600" cy="5308787"/>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02" name="Google Shape;102;p26"/>
          <p:cNvSpPr txBox="1"/>
          <p:nvPr>
            <p:ph idx="2" type="body"/>
          </p:nvPr>
        </p:nvSpPr>
        <p:spPr>
          <a:xfrm>
            <a:off x="779464" y="1816100"/>
            <a:ext cx="3657600" cy="3822700"/>
          </a:xfrm>
          <a:prstGeom prst="rect">
            <a:avLst/>
          </a:prstGeom>
          <a:noFill/>
          <a:ln>
            <a:noFill/>
          </a:ln>
        </p:spPr>
        <p:txBody>
          <a:bodyPr anchorCtr="0" anchor="t" bIns="45700" lIns="91425" spcFirstLastPara="1" rIns="91425" wrap="square" tIns="45700">
            <a:normAutofit/>
          </a:bodyPr>
          <a:lstStyle>
            <a:lvl1pPr indent="-228600" lvl="0" marL="457200" algn="ctr">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03" name="Google Shape;103;p26"/>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6"/>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5" name="Google Shape;105;p26"/>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pic>
        <p:nvPicPr>
          <p:cNvPr descr="Overlay-PictureCaption.png" id="107" name="Google Shape;107;p27"/>
          <p:cNvPicPr preferRelativeResize="0"/>
          <p:nvPr/>
        </p:nvPicPr>
        <p:blipFill rotWithShape="1">
          <a:blip r:embed="rId2">
            <a:alphaModFix/>
          </a:blip>
          <a:srcRect b="0" l="0" r="0" t="0"/>
          <a:stretch/>
        </p:blipFill>
        <p:spPr>
          <a:xfrm>
            <a:off x="449263" y="187325"/>
            <a:ext cx="8535987" cy="6483350"/>
          </a:xfrm>
          <a:prstGeom prst="rect">
            <a:avLst/>
          </a:prstGeom>
          <a:noFill/>
          <a:ln>
            <a:noFill/>
          </a:ln>
        </p:spPr>
      </p:pic>
      <p:sp>
        <p:nvSpPr>
          <p:cNvPr id="108" name="Google Shape;108;p27"/>
          <p:cNvSpPr txBox="1"/>
          <p:nvPr>
            <p:ph type="title"/>
          </p:nvPr>
        </p:nvSpPr>
        <p:spPr>
          <a:xfrm>
            <a:off x="3886200" y="533400"/>
            <a:ext cx="447675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7"/>
          <p:cNvSpPr txBox="1"/>
          <p:nvPr>
            <p:ph idx="1" type="body"/>
          </p:nvPr>
        </p:nvSpPr>
        <p:spPr>
          <a:xfrm>
            <a:off x="3886124" y="1828800"/>
            <a:ext cx="4474539"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0" name="Google Shape;110;p27"/>
          <p:cNvSpPr/>
          <p:nvPr>
            <p:ph idx="2" type="pic"/>
          </p:nvPr>
        </p:nvSpPr>
        <p:spPr>
          <a:xfrm flipH="1">
            <a:off x="188253" y="179292"/>
            <a:ext cx="3281087" cy="6483096"/>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Google Shape;111;p27"/>
          <p:cNvSpPr txBox="1"/>
          <p:nvPr>
            <p:ph idx="10" type="dt"/>
          </p:nvPr>
        </p:nvSpPr>
        <p:spPr>
          <a:xfrm>
            <a:off x="38862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2" name="Google Shape;112;p27"/>
          <p:cNvSpPr txBox="1"/>
          <p:nvPr>
            <p:ph idx="11" type="ftr"/>
          </p:nvPr>
        </p:nvSpPr>
        <p:spPr>
          <a:xfrm>
            <a:off x="5867400" y="6288088"/>
            <a:ext cx="2676525"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3" name="Google Shape;113;p2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Alt.">
  <p:cSld name="Picture with Caption, Alt.">
    <p:spTree>
      <p:nvGrpSpPr>
        <p:cNvPr id="114" name="Shape 114"/>
        <p:cNvGrpSpPr/>
        <p:nvPr/>
      </p:nvGrpSpPr>
      <p:grpSpPr>
        <a:xfrm>
          <a:off x="0" y="0"/>
          <a:ext cx="0" cy="0"/>
          <a:chOff x="0" y="0"/>
          <a:chExt cx="0" cy="0"/>
        </a:xfrm>
      </p:grpSpPr>
      <p:pic>
        <p:nvPicPr>
          <p:cNvPr descr="Overlay-PictureCaption-Extras.png" id="115" name="Google Shape;115;p28"/>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16" name="Google Shape;116;p28"/>
          <p:cNvSpPr txBox="1"/>
          <p:nvPr>
            <p:ph type="title"/>
          </p:nvPr>
        </p:nvSpPr>
        <p:spPr>
          <a:xfrm>
            <a:off x="4710953" y="533400"/>
            <a:ext cx="3657600" cy="12525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7" name="Google Shape;117;p28"/>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Google Shape;118;p28"/>
          <p:cNvSpPr txBox="1"/>
          <p:nvPr>
            <p:ph idx="1" type="body"/>
          </p:nvPr>
        </p:nvSpPr>
        <p:spPr>
          <a:xfrm>
            <a:off x="4710412" y="1828800"/>
            <a:ext cx="3657600" cy="3810000"/>
          </a:xfrm>
          <a:prstGeom prst="rect">
            <a:avLst/>
          </a:prstGeom>
          <a:noFill/>
          <a:ln>
            <a:noFill/>
          </a:ln>
        </p:spPr>
        <p:txBody>
          <a:bodyPr anchorCtr="0" anchor="t" bIns="45700" lIns="91425" spcFirstLastPara="1" rIns="91425" wrap="square" tIns="45700">
            <a:normAutofit/>
          </a:bodyPr>
          <a:lstStyle>
            <a:lvl1pPr indent="-228600" lvl="0" marL="457200" algn="l">
              <a:spcBef>
                <a:spcPts val="20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19" name="Google Shape;119;p28"/>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28"/>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2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bove Caption">
  <p:cSld name="Picture above Caption">
    <p:spTree>
      <p:nvGrpSpPr>
        <p:cNvPr id="122" name="Shape 122"/>
        <p:cNvGrpSpPr/>
        <p:nvPr/>
      </p:nvGrpSpPr>
      <p:grpSpPr>
        <a:xfrm>
          <a:off x="0" y="0"/>
          <a:ext cx="0" cy="0"/>
          <a:chOff x="0" y="0"/>
          <a:chExt cx="0" cy="0"/>
        </a:xfrm>
      </p:grpSpPr>
      <p:pic>
        <p:nvPicPr>
          <p:cNvPr descr="Overlay-PictureCaption-Extras.png" id="123" name="Google Shape;123;p29"/>
          <p:cNvPicPr preferRelativeResize="0"/>
          <p:nvPr/>
        </p:nvPicPr>
        <p:blipFill rotWithShape="1">
          <a:blip r:embed="rId2">
            <a:alphaModFix/>
          </a:blip>
          <a:srcRect b="0" l="0" r="0" t="0"/>
          <a:stretch/>
        </p:blipFill>
        <p:spPr>
          <a:xfrm>
            <a:off x="158750" y="187325"/>
            <a:ext cx="8826500" cy="6483350"/>
          </a:xfrm>
          <a:prstGeom prst="rect">
            <a:avLst/>
          </a:prstGeom>
          <a:noFill/>
          <a:ln>
            <a:noFill/>
          </a:ln>
        </p:spPr>
      </p:pic>
      <p:sp>
        <p:nvSpPr>
          <p:cNvPr id="124" name="Google Shape;124;p29"/>
          <p:cNvSpPr txBox="1"/>
          <p:nvPr>
            <p:ph type="title"/>
          </p:nvPr>
        </p:nvSpPr>
        <p:spPr>
          <a:xfrm>
            <a:off x="808038" y="3778624"/>
            <a:ext cx="7560515" cy="110265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0" sz="36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29"/>
          <p:cNvSpPr/>
          <p:nvPr>
            <p:ph idx="2" type="pic"/>
          </p:nvPr>
        </p:nvSpPr>
        <p:spPr>
          <a:xfrm flipH="1">
            <a:off x="871584"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sm" w="sm" type="none"/>
            <a:tailEnd len="sm" w="sm" type="none"/>
          </a:ln>
        </p:spPr>
        <p:txBody>
          <a:bodyPr anchorCtr="0" anchor="t" bIns="45700" lIns="91425" spcFirstLastPara="1" rIns="91425" wrap="square" tIns="45700">
            <a:normAutofit/>
          </a:bodyPr>
          <a:lstStyle>
            <a:lvl1pPr lvl="0" marR="0" rtl="0" algn="l">
              <a:spcBef>
                <a:spcPts val="2000"/>
              </a:spcBef>
              <a:spcAft>
                <a:spcPts val="0"/>
              </a:spcAft>
              <a:buClr>
                <a:srgbClr val="001D4D"/>
              </a:buClr>
              <a:buSzPts val="3200"/>
              <a:buFont typeface="Noto Sans Symbols"/>
              <a:buNone/>
              <a:defRPr b="0" i="0" sz="3200" u="none" cap="none" strike="noStrike">
                <a:solidFill>
                  <a:srgbClr val="001D4D"/>
                </a:solidFill>
                <a:latin typeface="Trebuchet MS"/>
                <a:ea typeface="Trebuchet MS"/>
                <a:cs typeface="Trebuchet MS"/>
                <a:sym typeface="Trebuchet MS"/>
              </a:defRPr>
            </a:lvl1pPr>
            <a:lvl2pPr lvl="1" marR="0" rtl="0" algn="l">
              <a:spcBef>
                <a:spcPts val="600"/>
              </a:spcBef>
              <a:spcAft>
                <a:spcPts val="0"/>
              </a:spcAft>
              <a:buClr>
                <a:srgbClr val="001D4D"/>
              </a:buClr>
              <a:buSzPts val="2800"/>
              <a:buFont typeface="Noto Sans Symbols"/>
              <a:buNone/>
              <a:defRPr b="0" i="0" sz="2800" u="none" cap="none" strike="noStrike">
                <a:solidFill>
                  <a:srgbClr val="001D4D"/>
                </a:solidFill>
                <a:latin typeface="Trebuchet MS"/>
                <a:ea typeface="Trebuchet MS"/>
                <a:cs typeface="Trebuchet MS"/>
                <a:sym typeface="Trebuchet MS"/>
              </a:defRPr>
            </a:lvl2pPr>
            <a:lvl3pPr lvl="2" marR="0" rtl="0" algn="l">
              <a:spcBef>
                <a:spcPts val="600"/>
              </a:spcBef>
              <a:spcAft>
                <a:spcPts val="0"/>
              </a:spcAft>
              <a:buClr>
                <a:srgbClr val="001D4D"/>
              </a:buClr>
              <a:buSzPts val="2400"/>
              <a:buFont typeface="Noto Sans Symbols"/>
              <a:buNone/>
              <a:defRPr b="0" i="0" sz="2400" u="none" cap="none" strike="noStrike">
                <a:solidFill>
                  <a:srgbClr val="001D4D"/>
                </a:solidFill>
                <a:latin typeface="Trebuchet MS"/>
                <a:ea typeface="Trebuchet MS"/>
                <a:cs typeface="Trebuchet MS"/>
                <a:sym typeface="Trebuchet MS"/>
              </a:defRPr>
            </a:lvl3pPr>
            <a:lvl4pPr lvl="3"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4pPr>
            <a:lvl5pPr lvl="4" marR="0" rtl="0" algn="l">
              <a:spcBef>
                <a:spcPts val="600"/>
              </a:spcBef>
              <a:spcAft>
                <a:spcPts val="0"/>
              </a:spcAft>
              <a:buClr>
                <a:srgbClr val="001D4D"/>
              </a:buClr>
              <a:buSzPts val="2000"/>
              <a:buFont typeface="Noto Sans Symbols"/>
              <a:buNone/>
              <a:defRPr b="0" i="0" sz="2000" u="none" cap="none" strike="noStrike">
                <a:solidFill>
                  <a:srgbClr val="001D4D"/>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Google Shape;126;p29"/>
          <p:cNvSpPr txBox="1"/>
          <p:nvPr>
            <p:ph idx="1" type="body"/>
          </p:nvPr>
        </p:nvSpPr>
        <p:spPr>
          <a:xfrm>
            <a:off x="808034" y="4827493"/>
            <a:ext cx="7559977" cy="1220881"/>
          </a:xfrm>
          <a:prstGeom prst="rect">
            <a:avLst/>
          </a:prstGeom>
          <a:noFill/>
          <a:ln>
            <a:noFill/>
          </a:ln>
        </p:spPr>
        <p:txBody>
          <a:bodyPr anchorCtr="0" anchor="t" bIns="45700" lIns="91425" spcFirstLastPara="1" rIns="91425" wrap="square" tIns="45700">
            <a:normAutofit/>
          </a:bodyPr>
          <a:lstStyle>
            <a:lvl1pPr indent="-228600" lvl="0" marL="457200" algn="l">
              <a:spcBef>
                <a:spcPts val="600"/>
              </a:spcBef>
              <a:spcAft>
                <a:spcPts val="0"/>
              </a:spcAft>
              <a:buClr>
                <a:srgbClr val="001D4D"/>
              </a:buClr>
              <a:buSzPts val="1800"/>
              <a:buNone/>
              <a:defRPr sz="1800"/>
            </a:lvl1pPr>
            <a:lvl2pPr indent="-228600" lvl="1" marL="914400" algn="l">
              <a:spcBef>
                <a:spcPts val="600"/>
              </a:spcBef>
              <a:spcAft>
                <a:spcPts val="0"/>
              </a:spcAft>
              <a:buClr>
                <a:srgbClr val="001D4D"/>
              </a:buClr>
              <a:buSzPts val="1200"/>
              <a:buNone/>
              <a:defRPr sz="1200"/>
            </a:lvl2pPr>
            <a:lvl3pPr indent="-228600" lvl="2" marL="1371600" algn="l">
              <a:spcBef>
                <a:spcPts val="600"/>
              </a:spcBef>
              <a:spcAft>
                <a:spcPts val="0"/>
              </a:spcAft>
              <a:buClr>
                <a:srgbClr val="001D4D"/>
              </a:buClr>
              <a:buSzPts val="1000"/>
              <a:buNone/>
              <a:defRPr sz="1000"/>
            </a:lvl3pPr>
            <a:lvl4pPr indent="-228600" lvl="3" marL="1828800" algn="l">
              <a:spcBef>
                <a:spcPts val="600"/>
              </a:spcBef>
              <a:spcAft>
                <a:spcPts val="0"/>
              </a:spcAft>
              <a:buClr>
                <a:srgbClr val="001D4D"/>
              </a:buClr>
              <a:buSzPts val="900"/>
              <a:buNone/>
              <a:defRPr sz="900"/>
            </a:lvl4pPr>
            <a:lvl5pPr indent="-228600" lvl="4" marL="2286000" algn="l">
              <a:spcBef>
                <a:spcPts val="600"/>
              </a:spcBef>
              <a:spcAft>
                <a:spcPts val="0"/>
              </a:spcAft>
              <a:buClr>
                <a:srgbClr val="001D4D"/>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27" name="Google Shape;127;p29"/>
          <p:cNvSpPr txBox="1"/>
          <p:nvPr>
            <p:ph idx="10" type="dt"/>
          </p:nvPr>
        </p:nvSpPr>
        <p:spPr>
          <a:xfrm>
            <a:off x="381000" y="6288088"/>
            <a:ext cx="18653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29"/>
          <p:cNvSpPr txBox="1"/>
          <p:nvPr>
            <p:ph idx="11" type="ftr"/>
          </p:nvPr>
        </p:nvSpPr>
        <p:spPr>
          <a:xfrm>
            <a:off x="3325813" y="6288088"/>
            <a:ext cx="521811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9" name="Google Shape;129;p2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30" name="Shape 130"/>
        <p:cNvGrpSpPr/>
        <p:nvPr/>
      </p:nvGrpSpPr>
      <p:grpSpPr>
        <a:xfrm>
          <a:off x="0" y="0"/>
          <a:ext cx="0" cy="0"/>
          <a:chOff x="0" y="0"/>
          <a:chExt cx="0" cy="0"/>
        </a:xfrm>
      </p:grpSpPr>
      <p:pic>
        <p:nvPicPr>
          <p:cNvPr descr="Overlay-ContentSlides.png" id="131" name="Google Shape;131;p3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2" name="Google Shape;132;p3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30"/>
          <p:cNvSpPr txBox="1"/>
          <p:nvPr>
            <p:ph idx="1" type="body"/>
          </p:nvPr>
        </p:nvSpPr>
        <p:spPr>
          <a:xfrm rot="5400000">
            <a:off x="2466975" y="141288"/>
            <a:ext cx="4208463" cy="7583487"/>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34" name="Google Shape;134;p3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3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6" name="Google Shape;136;p3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37" name="Shape 137"/>
        <p:cNvGrpSpPr/>
        <p:nvPr/>
      </p:nvGrpSpPr>
      <p:grpSpPr>
        <a:xfrm>
          <a:off x="0" y="0"/>
          <a:ext cx="0" cy="0"/>
          <a:chOff x="0" y="0"/>
          <a:chExt cx="0" cy="0"/>
        </a:xfrm>
      </p:grpSpPr>
      <p:pic>
        <p:nvPicPr>
          <p:cNvPr descr="Overlay-ContentSlides.png" id="138" name="Google Shape;138;p3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139" name="Google Shape;139;p31"/>
          <p:cNvSpPr txBox="1"/>
          <p:nvPr>
            <p:ph type="title"/>
          </p:nvPr>
        </p:nvSpPr>
        <p:spPr>
          <a:xfrm rot="5400000">
            <a:off x="5373267" y="2734843"/>
            <a:ext cx="5268912" cy="1358153"/>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1"/>
          <p:cNvSpPr txBox="1"/>
          <p:nvPr>
            <p:ph idx="1" type="body"/>
          </p:nvPr>
        </p:nvSpPr>
        <p:spPr>
          <a:xfrm rot="5400000">
            <a:off x="1230313" y="328613"/>
            <a:ext cx="5268911" cy="617061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1" name="Google Shape;141;p3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2" name="Google Shape;142;p3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3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4" name="Shape 24"/>
        <p:cNvGrpSpPr/>
        <p:nvPr/>
      </p:nvGrpSpPr>
      <p:grpSpPr>
        <a:xfrm>
          <a:off x="0" y="0"/>
          <a:ext cx="0" cy="0"/>
          <a:chOff x="0" y="0"/>
          <a:chExt cx="0" cy="0"/>
        </a:xfrm>
      </p:grpSpPr>
      <p:pic>
        <p:nvPicPr>
          <p:cNvPr descr="Overlay-ContentSlides.png" id="25" name="Google Shape;25;p17"/>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26" name="Google Shape;26;p1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42900" lvl="0" marL="457200" algn="l">
              <a:spcBef>
                <a:spcPts val="2000"/>
              </a:spcBef>
              <a:spcAft>
                <a:spcPts val="0"/>
              </a:spcAft>
              <a:buClr>
                <a:srgbClr val="001D4D"/>
              </a:buClr>
              <a:buSzPts val="1800"/>
              <a:buChar char="⚫"/>
              <a:defRPr/>
            </a:lvl1pPr>
            <a:lvl2pPr indent="-342900" lvl="1" marL="914400" algn="l">
              <a:spcBef>
                <a:spcPts val="600"/>
              </a:spcBef>
              <a:spcAft>
                <a:spcPts val="0"/>
              </a:spcAft>
              <a:buClr>
                <a:srgbClr val="001D4D"/>
              </a:buClr>
              <a:buSzPts val="1800"/>
              <a:buChar char="⚫"/>
              <a:defRPr/>
            </a:lvl2pPr>
            <a:lvl3pPr indent="-342900" lvl="2" marL="1371600" algn="l">
              <a:spcBef>
                <a:spcPts val="600"/>
              </a:spcBef>
              <a:spcAft>
                <a:spcPts val="0"/>
              </a:spcAft>
              <a:buClr>
                <a:srgbClr val="001D4D"/>
              </a:buClr>
              <a:buSzPts val="1800"/>
              <a:buChar char="⚫"/>
              <a:defRPr/>
            </a:lvl3pPr>
            <a:lvl4pPr indent="-342900" lvl="3" marL="1828800" algn="l">
              <a:spcBef>
                <a:spcPts val="600"/>
              </a:spcBef>
              <a:spcAft>
                <a:spcPts val="0"/>
              </a:spcAft>
              <a:buClr>
                <a:srgbClr val="001D4D"/>
              </a:buClr>
              <a:buSzPts val="1800"/>
              <a:buChar char="⚫"/>
              <a:defRPr/>
            </a:lvl4pPr>
            <a:lvl5pPr indent="-342900" lvl="4" marL="2286000" algn="l">
              <a:spcBef>
                <a:spcPts val="600"/>
              </a:spcBef>
              <a:spcAft>
                <a:spcPts val="0"/>
              </a:spcAft>
              <a:buClr>
                <a:srgbClr val="001D4D"/>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17"/>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7"/>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17"/>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pic>
        <p:nvPicPr>
          <p:cNvPr descr="Overlay-SectionHeader.png" id="32" name="Google Shape;32;p18"/>
          <p:cNvPicPr preferRelativeResize="0"/>
          <p:nvPr/>
        </p:nvPicPr>
        <p:blipFill rotWithShape="1">
          <a:blip r:embed="rId2">
            <a:alphaModFix/>
          </a:blip>
          <a:srcRect b="0" l="0" r="0" t="0"/>
          <a:stretch/>
        </p:blipFill>
        <p:spPr>
          <a:xfrm>
            <a:off x="381000" y="0"/>
            <a:ext cx="8826500" cy="6483350"/>
          </a:xfrm>
          <a:prstGeom prst="rect">
            <a:avLst/>
          </a:prstGeom>
          <a:noFill/>
          <a:ln>
            <a:noFill/>
          </a:ln>
        </p:spPr>
      </p:pic>
      <p:sp>
        <p:nvSpPr>
          <p:cNvPr id="33" name="Google Shape;33;p18"/>
          <p:cNvSpPr txBox="1"/>
          <p:nvPr>
            <p:ph type="title"/>
          </p:nvPr>
        </p:nvSpPr>
        <p:spPr>
          <a:xfrm>
            <a:off x="779463" y="2591360"/>
            <a:ext cx="7583487" cy="13620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b="1" sz="4400" cap="none">
                <a:solidFill>
                  <a:srgbClr val="001D4D"/>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 type="body"/>
          </p:nvPr>
        </p:nvSpPr>
        <p:spPr>
          <a:xfrm>
            <a:off x="779463" y="3950354"/>
            <a:ext cx="7583487" cy="1500187"/>
          </a:xfrm>
          <a:prstGeom prst="rect">
            <a:avLst/>
          </a:prstGeom>
          <a:noFill/>
          <a:ln>
            <a:noFill/>
          </a:ln>
        </p:spPr>
        <p:txBody>
          <a:bodyPr anchorCtr="0" anchor="t" bIns="45700" lIns="91425" spcFirstLastPara="1" rIns="91425" wrap="square" tIns="45700">
            <a:noAutofit/>
          </a:bodyPr>
          <a:lstStyle>
            <a:lvl1pPr indent="-228600" lvl="0" marL="457200" algn="l">
              <a:spcBef>
                <a:spcPts val="600"/>
              </a:spcBef>
              <a:spcAft>
                <a:spcPts val="0"/>
              </a:spcAft>
              <a:buClr>
                <a:srgbClr val="001D4D"/>
              </a:buClr>
              <a:buSzPts val="2000"/>
              <a:buNone/>
              <a:defRPr sz="2000" cap="none">
                <a:solidFill>
                  <a:srgbClr val="001D4D"/>
                </a:solidFill>
              </a:defRPr>
            </a:lvl1pPr>
            <a:lvl2pPr indent="-228600" lvl="1" marL="914400" algn="l">
              <a:spcBef>
                <a:spcPts val="600"/>
              </a:spcBef>
              <a:spcAft>
                <a:spcPts val="0"/>
              </a:spcAft>
              <a:buClr>
                <a:srgbClr val="888888"/>
              </a:buClr>
              <a:buSzPts val="1800"/>
              <a:buNone/>
              <a:defRPr sz="1800">
                <a:solidFill>
                  <a:srgbClr val="888888"/>
                </a:solidFill>
              </a:defRPr>
            </a:lvl2pPr>
            <a:lvl3pPr indent="-228600" lvl="2" marL="1371600" algn="l">
              <a:spcBef>
                <a:spcPts val="600"/>
              </a:spcBef>
              <a:spcAft>
                <a:spcPts val="0"/>
              </a:spcAft>
              <a:buClr>
                <a:srgbClr val="888888"/>
              </a:buClr>
              <a:buSzPts val="1600"/>
              <a:buNone/>
              <a:defRPr sz="1600">
                <a:solidFill>
                  <a:srgbClr val="888888"/>
                </a:solidFill>
              </a:defRPr>
            </a:lvl3pPr>
            <a:lvl4pPr indent="-228600" lvl="3" marL="1828800" algn="l">
              <a:spcBef>
                <a:spcPts val="600"/>
              </a:spcBef>
              <a:spcAft>
                <a:spcPts val="0"/>
              </a:spcAft>
              <a:buClr>
                <a:srgbClr val="888888"/>
              </a:buClr>
              <a:buSzPts val="1400"/>
              <a:buNone/>
              <a:defRPr sz="1400">
                <a:solidFill>
                  <a:srgbClr val="888888"/>
                </a:solidFill>
              </a:defRPr>
            </a:lvl4pPr>
            <a:lvl5pPr indent="-228600" lvl="4" marL="2286000" algn="l">
              <a:spcBef>
                <a:spcPts val="60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5" name="Google Shape;35;p18"/>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18"/>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8"/>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pic>
        <p:nvPicPr>
          <p:cNvPr descr="Overlay-ContentSlides.png" id="39" name="Google Shape;39;p19"/>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40" name="Google Shape;40;p1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9"/>
          <p:cNvSpPr txBox="1"/>
          <p:nvPr>
            <p:ph idx="1"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2" name="Google Shape;42;p19"/>
          <p:cNvSpPr txBox="1"/>
          <p:nvPr>
            <p:ph idx="2" type="body"/>
          </p:nvPr>
        </p:nvSpPr>
        <p:spPr>
          <a:xfrm>
            <a:off x="4688541"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3" name="Google Shape;43;p19"/>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19"/>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19"/>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6" name="Shape 46"/>
        <p:cNvGrpSpPr/>
        <p:nvPr/>
      </p:nvGrpSpPr>
      <p:grpSpPr>
        <a:xfrm>
          <a:off x="0" y="0"/>
          <a:ext cx="0" cy="0"/>
          <a:chOff x="0" y="0"/>
          <a:chExt cx="0" cy="0"/>
        </a:xfrm>
      </p:grpSpPr>
      <p:pic>
        <p:nvPicPr>
          <p:cNvPr descr="Overlay-ContentSlides.png" id="47" name="Google Shape;47;p20"/>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cxnSp>
        <p:nvCxnSpPr>
          <p:cNvPr id="48" name="Google Shape;48;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49" name="Google Shape;49;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cxnSp>
        <p:nvCxnSpPr>
          <p:cNvPr id="50" name="Google Shape;50;p20"/>
          <p:cNvCxnSpPr/>
          <p:nvPr/>
        </p:nvCxnSpPr>
        <p:spPr>
          <a:xfrm>
            <a:off x="874713" y="2286000"/>
            <a:ext cx="3562350" cy="1588"/>
          </a:xfrm>
          <a:prstGeom prst="straightConnector1">
            <a:avLst/>
          </a:prstGeom>
          <a:noFill/>
          <a:ln cap="flat" cmpd="sng" w="19050">
            <a:solidFill>
              <a:schemeClr val="lt1"/>
            </a:solidFill>
            <a:prstDash val="solid"/>
            <a:round/>
            <a:headEnd len="sm" w="sm" type="none"/>
            <a:tailEnd len="sm" w="sm" type="none"/>
          </a:ln>
        </p:spPr>
      </p:cxnSp>
      <p:cxnSp>
        <p:nvCxnSpPr>
          <p:cNvPr id="51" name="Google Shape;51;p20"/>
          <p:cNvCxnSpPr/>
          <p:nvPr/>
        </p:nvCxnSpPr>
        <p:spPr>
          <a:xfrm>
            <a:off x="4816475" y="2286000"/>
            <a:ext cx="3565525" cy="1588"/>
          </a:xfrm>
          <a:prstGeom prst="straightConnector1">
            <a:avLst/>
          </a:prstGeom>
          <a:noFill/>
          <a:ln cap="flat" cmpd="sng" w="19050">
            <a:solidFill>
              <a:schemeClr val="lt1"/>
            </a:solidFill>
            <a:prstDash val="solid"/>
            <a:round/>
            <a:headEnd len="sm" w="sm" type="none"/>
            <a:tailEnd len="sm" w="sm" type="none"/>
          </a:ln>
        </p:spPr>
      </p:cxnSp>
      <p:sp>
        <p:nvSpPr>
          <p:cNvPr id="52" name="Google Shape;52;p20"/>
          <p:cNvSpPr txBox="1"/>
          <p:nvPr>
            <p:ph type="title"/>
          </p:nvPr>
        </p:nvSpPr>
        <p:spPr>
          <a:xfrm>
            <a:off x="779463" y="381000"/>
            <a:ext cx="7583487" cy="104438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 type="body"/>
          </p:nvPr>
        </p:nvSpPr>
        <p:spPr>
          <a:xfrm>
            <a:off x="779463"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20"/>
          <p:cNvSpPr txBox="1"/>
          <p:nvPr>
            <p:ph idx="2" type="body"/>
          </p:nvPr>
        </p:nvSpPr>
        <p:spPr>
          <a:xfrm>
            <a:off x="779463"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20"/>
          <p:cNvSpPr txBox="1"/>
          <p:nvPr>
            <p:ph idx="3" type="body"/>
          </p:nvPr>
        </p:nvSpPr>
        <p:spPr>
          <a:xfrm>
            <a:off x="4705350" y="1438835"/>
            <a:ext cx="3657600" cy="789828"/>
          </a:xfrm>
          <a:prstGeom prst="rect">
            <a:avLst/>
          </a:prstGeom>
          <a:noFill/>
          <a:ln>
            <a:noFill/>
          </a:ln>
        </p:spPr>
        <p:txBody>
          <a:bodyPr anchorCtr="0" anchor="b" bIns="45700" lIns="91425" spcFirstLastPara="1" rIns="91425" wrap="square" tIns="45700">
            <a:noAutofit/>
          </a:bodyPr>
          <a:lstStyle>
            <a:lvl1pPr indent="-228600" lvl="0" marL="457200" algn="ctr">
              <a:lnSpc>
                <a:spcPct val="107142"/>
              </a:lnSpc>
              <a:spcBef>
                <a:spcPts val="0"/>
              </a:spcBef>
              <a:spcAft>
                <a:spcPts val="0"/>
              </a:spcAft>
              <a:buClr>
                <a:srgbClr val="001D4D"/>
              </a:buClr>
              <a:buSzPts val="2800"/>
              <a:buNone/>
              <a:defRPr b="0" sz="2800"/>
            </a:lvl1pPr>
            <a:lvl2pPr indent="-228600" lvl="1" marL="914400" algn="l">
              <a:spcBef>
                <a:spcPts val="600"/>
              </a:spcBef>
              <a:spcAft>
                <a:spcPts val="0"/>
              </a:spcAft>
              <a:buClr>
                <a:srgbClr val="001D4D"/>
              </a:buClr>
              <a:buSzPts val="2000"/>
              <a:buNone/>
              <a:defRPr b="1" sz="2000"/>
            </a:lvl2pPr>
            <a:lvl3pPr indent="-228600" lvl="2" marL="1371600" algn="l">
              <a:spcBef>
                <a:spcPts val="600"/>
              </a:spcBef>
              <a:spcAft>
                <a:spcPts val="0"/>
              </a:spcAft>
              <a:buClr>
                <a:srgbClr val="001D4D"/>
              </a:buClr>
              <a:buSzPts val="1800"/>
              <a:buNone/>
              <a:defRPr b="1" sz="1800"/>
            </a:lvl3pPr>
            <a:lvl4pPr indent="-228600" lvl="3" marL="1828800" algn="l">
              <a:spcBef>
                <a:spcPts val="600"/>
              </a:spcBef>
              <a:spcAft>
                <a:spcPts val="0"/>
              </a:spcAft>
              <a:buClr>
                <a:srgbClr val="001D4D"/>
              </a:buClr>
              <a:buSzPts val="1600"/>
              <a:buNone/>
              <a:defRPr b="1" sz="1600"/>
            </a:lvl4pPr>
            <a:lvl5pPr indent="-228600" lvl="4" marL="2286000" algn="l">
              <a:spcBef>
                <a:spcPts val="600"/>
              </a:spcBef>
              <a:spcAft>
                <a:spcPts val="0"/>
              </a:spcAft>
              <a:buClr>
                <a:srgbClr val="001D4D"/>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6" name="Google Shape;56;p20"/>
          <p:cNvSpPr txBox="1"/>
          <p:nvPr>
            <p:ph idx="4" type="body"/>
          </p:nvPr>
        </p:nvSpPr>
        <p:spPr>
          <a:xfrm>
            <a:off x="4705350" y="2362199"/>
            <a:ext cx="3657600" cy="36861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7" name="Google Shape;57;p20"/>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20"/>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0"/>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Content, Top and Bottom">
  <p:cSld name="2 Content, Top and Bottom">
    <p:spTree>
      <p:nvGrpSpPr>
        <p:cNvPr id="60" name="Shape 60"/>
        <p:cNvGrpSpPr/>
        <p:nvPr/>
      </p:nvGrpSpPr>
      <p:grpSpPr>
        <a:xfrm>
          <a:off x="0" y="0"/>
          <a:ext cx="0" cy="0"/>
          <a:chOff x="0" y="0"/>
          <a:chExt cx="0" cy="0"/>
        </a:xfrm>
      </p:grpSpPr>
      <p:pic>
        <p:nvPicPr>
          <p:cNvPr descr="Overlay-ContentSlides.png" id="61" name="Google Shape;61;p21"/>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62" name="Google Shape;62;p21"/>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1"/>
          <p:cNvSpPr txBox="1"/>
          <p:nvPr>
            <p:ph idx="1" type="body"/>
          </p:nvPr>
        </p:nvSpPr>
        <p:spPr>
          <a:xfrm>
            <a:off x="779462" y="1828801"/>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4" name="Google Shape;64;p21"/>
          <p:cNvSpPr txBox="1"/>
          <p:nvPr>
            <p:ph idx="2" type="body"/>
          </p:nvPr>
        </p:nvSpPr>
        <p:spPr>
          <a:xfrm>
            <a:off x="779462" y="3991816"/>
            <a:ext cx="7585076"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65" name="Google Shape;65;p21"/>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Content">
  <p:cSld name="3 Content">
    <p:spTree>
      <p:nvGrpSpPr>
        <p:cNvPr id="68" name="Shape 68"/>
        <p:cNvGrpSpPr/>
        <p:nvPr/>
      </p:nvGrpSpPr>
      <p:grpSpPr>
        <a:xfrm>
          <a:off x="0" y="0"/>
          <a:ext cx="0" cy="0"/>
          <a:chOff x="0" y="0"/>
          <a:chExt cx="0" cy="0"/>
        </a:xfrm>
      </p:grpSpPr>
      <p:pic>
        <p:nvPicPr>
          <p:cNvPr descr="Overlay-ContentSlides.png" id="69" name="Google Shape;69;p22"/>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0" name="Google Shape;70;p2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2"/>
          <p:cNvSpPr txBox="1"/>
          <p:nvPr>
            <p:ph idx="1"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2" name="Google Shape;72;p22"/>
          <p:cNvSpPr txBox="1"/>
          <p:nvPr>
            <p:ph idx="2"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3" name="Google Shape;73;p22"/>
          <p:cNvSpPr txBox="1"/>
          <p:nvPr>
            <p:ph idx="3" type="body"/>
          </p:nvPr>
        </p:nvSpPr>
        <p:spPr>
          <a:xfrm>
            <a:off x="779462" y="1828800"/>
            <a:ext cx="3657600" cy="4219575"/>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74" name="Google Shape;74;p22"/>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22"/>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2"/>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Content">
  <p:cSld name="4 Content">
    <p:spTree>
      <p:nvGrpSpPr>
        <p:cNvPr id="77" name="Shape 77"/>
        <p:cNvGrpSpPr/>
        <p:nvPr/>
      </p:nvGrpSpPr>
      <p:grpSpPr>
        <a:xfrm>
          <a:off x="0" y="0"/>
          <a:ext cx="0" cy="0"/>
          <a:chOff x="0" y="0"/>
          <a:chExt cx="0" cy="0"/>
        </a:xfrm>
      </p:grpSpPr>
      <p:pic>
        <p:nvPicPr>
          <p:cNvPr descr="Overlay-ContentSlides.png" id="78" name="Google Shape;78;p23"/>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79" name="Google Shape;79;p2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3"/>
          <p:cNvSpPr txBox="1"/>
          <p:nvPr>
            <p:ph idx="1" type="body"/>
          </p:nvPr>
        </p:nvSpPr>
        <p:spPr>
          <a:xfrm>
            <a:off x="77946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1" name="Google Shape;81;p23"/>
          <p:cNvSpPr txBox="1"/>
          <p:nvPr>
            <p:ph idx="2" type="body"/>
          </p:nvPr>
        </p:nvSpPr>
        <p:spPr>
          <a:xfrm>
            <a:off x="77946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2" name="Google Shape;82;p23"/>
          <p:cNvSpPr txBox="1"/>
          <p:nvPr>
            <p:ph idx="3" type="body"/>
          </p:nvPr>
        </p:nvSpPr>
        <p:spPr>
          <a:xfrm>
            <a:off x="4710953" y="1828801"/>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3" name="Google Shape;83;p23"/>
          <p:cNvSpPr txBox="1"/>
          <p:nvPr>
            <p:ph idx="4" type="body"/>
          </p:nvPr>
        </p:nvSpPr>
        <p:spPr>
          <a:xfrm>
            <a:off x="4710953" y="3991816"/>
            <a:ext cx="3657600" cy="2057400"/>
          </a:xfrm>
          <a:prstGeom prst="rect">
            <a:avLst/>
          </a:prstGeom>
          <a:noFill/>
          <a:ln>
            <a:noFill/>
          </a:ln>
        </p:spPr>
        <p:txBody>
          <a:bodyPr anchorCtr="0" anchor="t" bIns="45700" lIns="91425" spcFirstLastPara="1" rIns="91425" wrap="square" tIns="45700">
            <a:normAutofit/>
          </a:bodyPr>
          <a:lstStyle>
            <a:lvl1pPr indent="-355600" lvl="0" marL="457200" algn="l">
              <a:spcBef>
                <a:spcPts val="2000"/>
              </a:spcBef>
              <a:spcAft>
                <a:spcPts val="0"/>
              </a:spcAft>
              <a:buClr>
                <a:srgbClr val="001D4D"/>
              </a:buClr>
              <a:buSzPts val="2000"/>
              <a:buChar char="⚫"/>
              <a:defRPr sz="2000"/>
            </a:lvl1pPr>
            <a:lvl2pPr indent="-342900" lvl="1" marL="914400" algn="l">
              <a:spcBef>
                <a:spcPts val="600"/>
              </a:spcBef>
              <a:spcAft>
                <a:spcPts val="0"/>
              </a:spcAft>
              <a:buClr>
                <a:srgbClr val="001D4D"/>
              </a:buClr>
              <a:buSzPts val="1800"/>
              <a:buChar char="⚫"/>
              <a:defRPr sz="1800"/>
            </a:lvl2pPr>
            <a:lvl3pPr indent="-342900" lvl="2" marL="1371600" algn="l">
              <a:spcBef>
                <a:spcPts val="600"/>
              </a:spcBef>
              <a:spcAft>
                <a:spcPts val="0"/>
              </a:spcAft>
              <a:buClr>
                <a:srgbClr val="001D4D"/>
              </a:buClr>
              <a:buSzPts val="1800"/>
              <a:buChar char="⚫"/>
              <a:defRPr sz="1800"/>
            </a:lvl3pPr>
            <a:lvl4pPr indent="-342900" lvl="3" marL="1828800" algn="l">
              <a:spcBef>
                <a:spcPts val="600"/>
              </a:spcBef>
              <a:spcAft>
                <a:spcPts val="0"/>
              </a:spcAft>
              <a:buClr>
                <a:srgbClr val="001D4D"/>
              </a:buClr>
              <a:buSzPts val="1800"/>
              <a:buChar char="⚫"/>
              <a:defRPr sz="1800"/>
            </a:lvl4pPr>
            <a:lvl5pPr indent="-342900" lvl="4" marL="2286000" algn="l">
              <a:spcBef>
                <a:spcPts val="600"/>
              </a:spcBef>
              <a:spcAft>
                <a:spcPts val="0"/>
              </a:spcAft>
              <a:buClr>
                <a:srgbClr val="001D4D"/>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84" name="Google Shape;84;p23"/>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3"/>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3"/>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pic>
        <p:nvPicPr>
          <p:cNvPr descr="Overlay-ContentSlides.png" id="88" name="Google Shape;88;p24"/>
          <p:cNvPicPr preferRelativeResize="0"/>
          <p:nvPr/>
        </p:nvPicPr>
        <p:blipFill rotWithShape="1">
          <a:blip r:embed="rId2">
            <a:alphaModFix/>
          </a:blip>
          <a:srcRect b="0" l="0" r="0" t="0"/>
          <a:stretch/>
        </p:blipFill>
        <p:spPr>
          <a:xfrm>
            <a:off x="150813" y="187325"/>
            <a:ext cx="8828087" cy="6481763"/>
          </a:xfrm>
          <a:prstGeom prst="rect">
            <a:avLst/>
          </a:prstGeom>
          <a:noFill/>
          <a:ln>
            <a:noFill/>
          </a:ln>
        </p:spPr>
      </p:pic>
      <p:sp>
        <p:nvSpPr>
          <p:cNvPr id="89" name="Google Shape;89;p24"/>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24"/>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24"/>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2" name="Google Shape;92;p24"/>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p:nvPr/>
        </p:nvSpPr>
        <p:spPr>
          <a:xfrm>
            <a:off x="190500" y="190500"/>
            <a:ext cx="8764588"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Google Shape;11;p15"/>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1pPr>
            <a:lvl2pPr lvl="1"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2pPr>
            <a:lvl3pPr lvl="2"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3pPr>
            <a:lvl4pPr lvl="3"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4pPr>
            <a:lvl5pPr lvl="4"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5pPr>
            <a:lvl6pPr lvl="5"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6pPr>
            <a:lvl7pPr lvl="6"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7pPr>
            <a:lvl8pPr lvl="7"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8pPr>
            <a:lvl9pPr lvl="8" marR="0" rtl="0" algn="l">
              <a:spcBef>
                <a:spcPts val="0"/>
              </a:spcBef>
              <a:spcAft>
                <a:spcPts val="0"/>
              </a:spcAft>
              <a:buSzPts val="1400"/>
              <a:buNone/>
              <a:defRPr b="0" i="0" sz="3800" u="none" cap="none" strike="noStrike">
                <a:solidFill>
                  <a:srgbClr val="001D4D"/>
                </a:solidFill>
                <a:latin typeface="Trebuchet MS"/>
                <a:ea typeface="Trebuchet MS"/>
                <a:cs typeface="Trebuchet MS"/>
                <a:sym typeface="Trebuchet MS"/>
              </a:defRPr>
            </a:lvl9pPr>
          </a:lstStyle>
          <a:p/>
        </p:txBody>
      </p:sp>
      <p:sp>
        <p:nvSpPr>
          <p:cNvPr id="12" name="Google Shape;12;p15"/>
          <p:cNvSpPr txBox="1"/>
          <p:nvPr>
            <p:ph idx="1" type="body"/>
          </p:nvPr>
        </p:nvSpPr>
        <p:spPr>
          <a:xfrm>
            <a:off x="779463" y="1828800"/>
            <a:ext cx="7583487" cy="4208463"/>
          </a:xfrm>
          <a:prstGeom prst="rect">
            <a:avLst/>
          </a:prstGeom>
          <a:noFill/>
          <a:ln>
            <a:noFill/>
          </a:ln>
        </p:spPr>
        <p:txBody>
          <a:bodyPr anchorCtr="0" anchor="t" bIns="45700" lIns="91425" spcFirstLastPara="1" rIns="91425" wrap="square" tIns="45700">
            <a:noAutofit/>
          </a:bodyPr>
          <a:lstStyle>
            <a:lvl1pPr indent="-368300" lvl="0" marL="457200" marR="0" rtl="0" algn="l">
              <a:spcBef>
                <a:spcPts val="2000"/>
              </a:spcBef>
              <a:spcAft>
                <a:spcPts val="0"/>
              </a:spcAft>
              <a:buClr>
                <a:srgbClr val="001D4D"/>
              </a:buClr>
              <a:buSzPts val="2200"/>
              <a:buFont typeface="Noto Sans Symbols"/>
              <a:buChar char="⚫"/>
              <a:defRPr b="0" i="0" sz="2200" u="none" cap="none" strike="noStrike">
                <a:solidFill>
                  <a:srgbClr val="001D4D"/>
                </a:solidFill>
                <a:latin typeface="Trebuchet MS"/>
                <a:ea typeface="Trebuchet MS"/>
                <a:cs typeface="Trebuchet MS"/>
                <a:sym typeface="Trebuchet MS"/>
              </a:defRPr>
            </a:lvl1pPr>
            <a:lvl2pPr indent="-355600" lvl="1" marL="914400" marR="0" rtl="0" algn="l">
              <a:spcBef>
                <a:spcPts val="600"/>
              </a:spcBef>
              <a:spcAft>
                <a:spcPts val="0"/>
              </a:spcAft>
              <a:buClr>
                <a:srgbClr val="001D4D"/>
              </a:buClr>
              <a:buSzPts val="2000"/>
              <a:buFont typeface="Noto Sans Symbols"/>
              <a:buChar char="⚫"/>
              <a:defRPr b="0" i="0" sz="2000" u="none" cap="none" strike="noStrike">
                <a:solidFill>
                  <a:srgbClr val="001D4D"/>
                </a:solidFill>
                <a:latin typeface="Trebuchet MS"/>
                <a:ea typeface="Trebuchet MS"/>
                <a:cs typeface="Trebuchet MS"/>
                <a:sym typeface="Trebuchet MS"/>
              </a:defRPr>
            </a:lvl2pPr>
            <a:lvl3pPr indent="-342900" lvl="2" marL="13716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3pPr>
            <a:lvl4pPr indent="-342900" lvl="3" marL="18288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4pPr>
            <a:lvl5pPr indent="-342900" lvl="4" marL="2286000" marR="0" rtl="0" algn="l">
              <a:spcBef>
                <a:spcPts val="600"/>
              </a:spcBef>
              <a:spcAft>
                <a:spcPts val="0"/>
              </a:spcAft>
              <a:buClr>
                <a:srgbClr val="001D4D"/>
              </a:buClr>
              <a:buSzPts val="1800"/>
              <a:buFont typeface="Noto Sans Symbols"/>
              <a:buChar char="⚫"/>
              <a:defRPr b="0" i="0" sz="1800" u="none" cap="none" strike="noStrike">
                <a:solidFill>
                  <a:srgbClr val="001D4D"/>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Google Shape;13;p15"/>
          <p:cNvSpPr txBox="1"/>
          <p:nvPr>
            <p:ph idx="10" type="dt"/>
          </p:nvPr>
        </p:nvSpPr>
        <p:spPr>
          <a:xfrm>
            <a:off x="381000" y="6288088"/>
            <a:ext cx="1887538"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5"/>
          <p:cNvSpPr txBox="1"/>
          <p:nvPr>
            <p:ph idx="11" type="ftr"/>
          </p:nvPr>
        </p:nvSpPr>
        <p:spPr>
          <a:xfrm>
            <a:off x="3305175" y="6288088"/>
            <a:ext cx="5238750"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lt2"/>
                </a:solidFill>
                <a:latin typeface="Trebuchet MS"/>
                <a:ea typeface="Trebuchet MS"/>
                <a:cs typeface="Trebuchet MS"/>
                <a:sym typeface="Trebuchet MS"/>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5"/>
          <p:cNvSpPr txBox="1"/>
          <p:nvPr>
            <p:ph idx="12" type="sldNum"/>
          </p:nvPr>
        </p:nvSpPr>
        <p:spPr>
          <a:xfrm>
            <a:off x="8404225" y="219075"/>
            <a:ext cx="493713"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1pPr>
            <a:lvl2pPr indent="0" lvl="1"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2pPr>
            <a:lvl3pPr indent="0" lvl="2"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3pPr>
            <a:lvl4pPr indent="0" lvl="3"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4pPr>
            <a:lvl5pPr indent="0" lvl="4"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5pPr>
            <a:lvl6pPr indent="0" lvl="5"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6pPr>
            <a:lvl7pPr indent="0" lvl="6"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7pPr>
            <a:lvl8pPr indent="0" lvl="7"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8pPr>
            <a:lvl9pPr indent="0" lvl="8" marL="0" marR="0" rtl="0" algn="r">
              <a:spcBef>
                <a:spcPts val="0"/>
              </a:spcBef>
              <a:spcAft>
                <a:spcPts val="0"/>
              </a:spcAft>
              <a:buNone/>
              <a:defRPr b="0" i="0" sz="1200" u="none" cap="none" strike="noStrike">
                <a:solidFill>
                  <a:schemeClr val="dk2"/>
                </a:solidFill>
                <a:latin typeface="Trebuchet MS"/>
                <a:ea typeface="Trebuchet MS"/>
                <a:cs typeface="Trebuchet MS"/>
                <a:sym typeface="Trebuchet MS"/>
              </a:defRPr>
            </a:lvl9pPr>
          </a:lstStyle>
          <a:p>
            <a:pPr indent="0" lvl="0" marL="0" rtl="0" algn="r">
              <a:spcBef>
                <a:spcPts val="0"/>
              </a:spcBef>
              <a:spcAft>
                <a:spcPts val="0"/>
              </a:spcAft>
              <a:buNone/>
            </a:pPr>
            <a:fld id="{00000000-1234-1234-1234-123412341234}" type="slidenum">
              <a:rPr lang="en-US"/>
              <a:t>‹#›</a:t>
            </a:fld>
            <a:endParaRPr/>
          </a:p>
        </p:txBody>
      </p:sp>
      <p:pic>
        <p:nvPicPr>
          <p:cNvPr descr="FIULogo_H_CMYK_fx.png" id="16" name="Google Shape;16;p15"/>
          <p:cNvPicPr preferRelativeResize="0"/>
          <p:nvPr/>
        </p:nvPicPr>
        <p:blipFill rotWithShape="1">
          <a:blip r:embed="rId1">
            <a:alphaModFix/>
          </a:blip>
          <a:srcRect b="0" l="0" r="0" t="0"/>
          <a:stretch/>
        </p:blipFill>
        <p:spPr>
          <a:xfrm>
            <a:off x="6103938" y="5959475"/>
            <a:ext cx="2430462" cy="693738"/>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mailto:dmato011@fiu.edu" TargetMode="External"/><Relationship Id="rId4" Type="http://schemas.openxmlformats.org/officeDocument/2006/relationships/hyperlink" Target="mailto:cmark013@fiu.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
          <p:cNvSpPr txBox="1"/>
          <p:nvPr>
            <p:ph type="ctrTitle"/>
          </p:nvPr>
        </p:nvSpPr>
        <p:spPr>
          <a:xfrm>
            <a:off x="228600" y="2667000"/>
            <a:ext cx="8686800" cy="2438400"/>
          </a:xfrm>
          <a:prstGeom prst="rect">
            <a:avLst/>
          </a:prstGeom>
          <a:noFill/>
          <a:ln>
            <a:noFill/>
          </a:ln>
        </p:spPr>
        <p:txBody>
          <a:bodyPr anchorCtr="0" anchor="b" bIns="45700" lIns="91425" spcFirstLastPara="1" rIns="91425" wrap="square" tIns="45700">
            <a:noAutofit/>
          </a:bodyPr>
          <a:lstStyle/>
          <a:p>
            <a:pPr indent="0" lvl="0" marL="0" rtl="0" algn="ctr">
              <a:spcBef>
                <a:spcPts val="0"/>
              </a:spcBef>
              <a:spcAft>
                <a:spcPts val="0"/>
              </a:spcAft>
              <a:buNone/>
            </a:pPr>
            <a:r>
              <a:rPr lang="en-US"/>
              <a:t>ComboCounter</a:t>
            </a:r>
            <a:br>
              <a:rPr lang="en-US"/>
            </a:br>
            <a:r>
              <a:rPr lang="en-US" sz="2800"/>
              <a:t>Team Member(s): Calvin Mark, Daniel Mato</a:t>
            </a:r>
            <a:br>
              <a:rPr lang="en-US" sz="2800"/>
            </a:br>
            <a:r>
              <a:rPr lang="en-US" sz="2800"/>
              <a:t>Product Owner(s): Michael Bucar</a:t>
            </a:r>
            <a:br>
              <a:rPr lang="en-US" sz="2800"/>
            </a:br>
            <a:r>
              <a:rPr lang="en-US" sz="2800"/>
              <a:t>Professor: Masoud Sadjadi</a:t>
            </a:r>
            <a:br>
              <a:rPr lang="en-US" sz="2800"/>
            </a:br>
            <a:br>
              <a:rPr lang="en-US"/>
            </a:br>
            <a:r>
              <a:rPr lang="en-US" sz="1800"/>
              <a:t>School of Computing and Information Sciences</a:t>
            </a:r>
            <a:br>
              <a:rPr lang="en-US" sz="1800"/>
            </a:br>
            <a:r>
              <a:rPr lang="en-US" sz="1800"/>
              <a:t>Florida International University</a:t>
            </a:r>
            <a:endParaRPr/>
          </a:p>
        </p:txBody>
      </p:sp>
      <p:sp>
        <p:nvSpPr>
          <p:cNvPr id="150" name="Google Shape;150;p1"/>
          <p:cNvSpPr txBox="1"/>
          <p:nvPr>
            <p:ph idx="1" type="subTitle"/>
          </p:nvPr>
        </p:nvSpPr>
        <p:spPr>
          <a:xfrm>
            <a:off x="228600" y="5643562"/>
            <a:ext cx="8686800" cy="1219200"/>
          </a:xfrm>
          <a:prstGeom prst="rect">
            <a:avLst/>
          </a:prstGeom>
          <a:noFill/>
          <a:ln>
            <a:noFill/>
          </a:ln>
        </p:spPr>
        <p:txBody>
          <a:bodyPr anchorCtr="0" anchor="t" bIns="45700" lIns="91425" spcFirstLastPara="1" rIns="91425" wrap="square" tIns="45700">
            <a:normAutofit/>
          </a:bodyPr>
          <a:lstStyle/>
          <a:p>
            <a:pPr indent="0" lvl="0" marL="0" rtl="0" algn="ctr">
              <a:spcBef>
                <a:spcPts val="0"/>
              </a:spcBef>
              <a:spcAft>
                <a:spcPts val="0"/>
              </a:spcAft>
              <a:buClr>
                <a:schemeClr val="lt1"/>
              </a:buClr>
              <a:buSzPts val="1800"/>
              <a:buNone/>
            </a:pPr>
            <a:r>
              <a:rPr lang="en-US">
                <a:solidFill>
                  <a:srgbClr val="001D4D"/>
                </a:solidFill>
              </a:rPr>
              <a:t>August 3, 2020</a:t>
            </a:r>
            <a:endParaRPr>
              <a:solidFill>
                <a:srgbClr val="001D4D"/>
              </a:solidFill>
            </a:endParaRPr>
          </a:p>
        </p:txBody>
      </p:sp>
      <p:sp>
        <p:nvSpPr>
          <p:cNvPr id="151" name="Google Shape;151;p1"/>
          <p:cNvSpPr txBox="1"/>
          <p:nvPr/>
        </p:nvSpPr>
        <p:spPr>
          <a:xfrm>
            <a:off x="282771" y="1106164"/>
            <a:ext cx="8686800" cy="1219200"/>
          </a:xfrm>
          <a:prstGeom prst="rect">
            <a:avLst/>
          </a:prstGeom>
          <a:noFill/>
          <a:ln>
            <a:noFill/>
          </a:ln>
        </p:spPr>
        <p:txBody>
          <a:bodyPr anchorCtr="0" anchor="b"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001D4D"/>
                </a:solidFill>
                <a:latin typeface="Trebuchet MS"/>
                <a:ea typeface="Trebuchet MS"/>
                <a:cs typeface="Trebuchet MS"/>
                <a:sym typeface="Trebuchet MS"/>
              </a:rPr>
              <a:t>VIP/Senior Project Final Presentation</a:t>
            </a:r>
            <a:br>
              <a:rPr b="0" i="0" lang="en-US" sz="4400" u="none" cap="none" strike="noStrike">
                <a:solidFill>
                  <a:srgbClr val="001D4D"/>
                </a:solidFill>
                <a:latin typeface="Trebuchet MS"/>
                <a:ea typeface="Trebuchet MS"/>
                <a:cs typeface="Trebuchet MS"/>
                <a:sym typeface="Trebuchet MS"/>
              </a:rPr>
            </a:br>
            <a:r>
              <a:rPr lang="en-US" sz="4400">
                <a:solidFill>
                  <a:srgbClr val="001D4D"/>
                </a:solidFill>
                <a:latin typeface="Trebuchet MS"/>
                <a:ea typeface="Trebuchet MS"/>
                <a:cs typeface="Trebuchet MS"/>
                <a:sym typeface="Trebuchet MS"/>
              </a:rPr>
              <a:t>Summer 2020</a:t>
            </a:r>
            <a:endParaRPr/>
          </a:p>
          <a:p>
            <a:pPr indent="0" lvl="0" marL="0" marR="0" rtl="0" algn="ctr">
              <a:spcBef>
                <a:spcPts val="0"/>
              </a:spcBef>
              <a:spcAft>
                <a:spcPts val="0"/>
              </a:spcAft>
              <a:buNone/>
            </a:pPr>
            <a:r>
              <a:t/>
            </a:r>
            <a:endParaRPr b="0" i="0" sz="44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7"/>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Architecture</a:t>
            </a:r>
            <a:endParaRPr/>
          </a:p>
        </p:txBody>
      </p:sp>
      <p:pic>
        <p:nvPicPr>
          <p:cNvPr id="214" name="Google Shape;214;p7"/>
          <p:cNvPicPr preferRelativeResize="0"/>
          <p:nvPr/>
        </p:nvPicPr>
        <p:blipFill>
          <a:blip r:embed="rId3">
            <a:alphaModFix/>
          </a:blip>
          <a:stretch>
            <a:fillRect/>
          </a:stretch>
        </p:blipFill>
        <p:spPr>
          <a:xfrm>
            <a:off x="574200" y="1983399"/>
            <a:ext cx="7995600" cy="1373175"/>
          </a:xfrm>
          <a:prstGeom prst="rect">
            <a:avLst/>
          </a:prstGeom>
          <a:noFill/>
          <a:ln>
            <a:noFill/>
          </a:ln>
        </p:spPr>
      </p:pic>
      <p:sp>
        <p:nvSpPr>
          <p:cNvPr id="215" name="Google Shape;215;p7"/>
          <p:cNvSpPr txBox="1"/>
          <p:nvPr/>
        </p:nvSpPr>
        <p:spPr>
          <a:xfrm>
            <a:off x="562950" y="3494250"/>
            <a:ext cx="7995600" cy="24033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Trebuchet MS"/>
              <a:buChar char="●"/>
            </a:pPr>
            <a:r>
              <a:rPr lang="en-US" sz="1800">
                <a:latin typeface="Trebuchet MS"/>
                <a:ea typeface="Trebuchet MS"/>
                <a:cs typeface="Trebuchet MS"/>
                <a:sym typeface="Trebuchet MS"/>
              </a:rPr>
              <a:t>Our team used a 3 tiered approach</a:t>
            </a:r>
            <a:endParaRPr sz="1800">
              <a:latin typeface="Trebuchet MS"/>
              <a:ea typeface="Trebuchet MS"/>
              <a:cs typeface="Trebuchet MS"/>
              <a:sym typeface="Trebuchet MS"/>
            </a:endParaRPr>
          </a:p>
          <a:p>
            <a:pPr indent="-342900" lvl="0" marL="457200" rtl="0" algn="l">
              <a:spcBef>
                <a:spcPts val="0"/>
              </a:spcBef>
              <a:spcAft>
                <a:spcPts val="0"/>
              </a:spcAft>
              <a:buSzPts val="1800"/>
              <a:buFont typeface="Trebuchet MS"/>
              <a:buChar char="●"/>
            </a:pPr>
            <a:r>
              <a:rPr lang="en-US" sz="1800">
                <a:latin typeface="Trebuchet MS"/>
                <a:ea typeface="Trebuchet MS"/>
                <a:cs typeface="Trebuchet MS"/>
                <a:sym typeface="Trebuchet MS"/>
              </a:rPr>
              <a:t>Even though the Frontend and the Backend are a part of the same application they are treated differently and there is a separation between them</a:t>
            </a:r>
            <a:endParaRPr sz="1800">
              <a:latin typeface="Trebuchet MS"/>
              <a:ea typeface="Trebuchet MS"/>
              <a:cs typeface="Trebuchet MS"/>
              <a:sym typeface="Trebuchet MS"/>
            </a:endParaRPr>
          </a:p>
          <a:p>
            <a:pPr indent="-342900" lvl="0" marL="457200" rtl="0" algn="l">
              <a:spcBef>
                <a:spcPts val="0"/>
              </a:spcBef>
              <a:spcAft>
                <a:spcPts val="0"/>
              </a:spcAft>
              <a:buSzPts val="1800"/>
              <a:buFont typeface="Trebuchet MS"/>
              <a:buChar char="●"/>
            </a:pPr>
            <a:r>
              <a:rPr lang="en-US" sz="1800">
                <a:latin typeface="Trebuchet MS"/>
                <a:ea typeface="Trebuchet MS"/>
                <a:cs typeface="Trebuchet MS"/>
                <a:sym typeface="Trebuchet MS"/>
              </a:rPr>
              <a:t>This separation of tasks is something that we added to the system to make it less tightly coupled</a:t>
            </a:r>
            <a:endParaRPr sz="1800">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8"/>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 Deployment</a:t>
            </a:r>
            <a:endParaRPr/>
          </a:p>
        </p:txBody>
      </p:sp>
      <p:pic>
        <p:nvPicPr>
          <p:cNvPr id="222" name="Google Shape;222;p8"/>
          <p:cNvPicPr preferRelativeResize="0"/>
          <p:nvPr/>
        </p:nvPicPr>
        <p:blipFill>
          <a:blip r:embed="rId3">
            <a:alphaModFix/>
          </a:blip>
          <a:stretch>
            <a:fillRect/>
          </a:stretch>
        </p:blipFill>
        <p:spPr>
          <a:xfrm>
            <a:off x="386625" y="1654975"/>
            <a:ext cx="8370749" cy="2751825"/>
          </a:xfrm>
          <a:prstGeom prst="rect">
            <a:avLst/>
          </a:prstGeom>
          <a:noFill/>
          <a:ln>
            <a:noFill/>
          </a:ln>
        </p:spPr>
      </p:pic>
      <p:sp>
        <p:nvSpPr>
          <p:cNvPr id="223" name="Google Shape;223;p8"/>
          <p:cNvSpPr txBox="1"/>
          <p:nvPr/>
        </p:nvSpPr>
        <p:spPr>
          <a:xfrm>
            <a:off x="492600" y="4525875"/>
            <a:ext cx="8194500" cy="12426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Trebuchet MS"/>
              <a:buChar char="●"/>
            </a:pPr>
            <a:r>
              <a:rPr lang="en-US">
                <a:latin typeface="Trebuchet MS"/>
                <a:ea typeface="Trebuchet MS"/>
                <a:cs typeface="Trebuchet MS"/>
                <a:sym typeface="Trebuchet MS"/>
              </a:rPr>
              <a:t>Due to the COVID-19 pandemic we were unable to meet with the previous team and were unable to retrieve the bag containing the Arduino from them</a:t>
            </a:r>
            <a:endParaRPr>
              <a:latin typeface="Trebuchet MS"/>
              <a:ea typeface="Trebuchet MS"/>
              <a:cs typeface="Trebuchet MS"/>
              <a:sym typeface="Trebuchet MS"/>
            </a:endParaRPr>
          </a:p>
          <a:p>
            <a:pPr indent="-317500" lvl="0" marL="457200" rtl="0" algn="l">
              <a:spcBef>
                <a:spcPts val="0"/>
              </a:spcBef>
              <a:spcAft>
                <a:spcPts val="0"/>
              </a:spcAft>
              <a:buSzPts val="1400"/>
              <a:buFont typeface="Trebuchet MS"/>
              <a:buChar char="●"/>
            </a:pPr>
            <a:r>
              <a:rPr lang="en-US">
                <a:latin typeface="Trebuchet MS"/>
                <a:ea typeface="Trebuchet MS"/>
                <a:cs typeface="Trebuchet MS"/>
                <a:sym typeface="Trebuchet MS"/>
              </a:rPr>
              <a:t>Because of this we only dealt with the ComboCounter </a:t>
            </a:r>
            <a:r>
              <a:rPr lang="en-US">
                <a:latin typeface="Trebuchet MS"/>
                <a:ea typeface="Trebuchet MS"/>
                <a:cs typeface="Trebuchet MS"/>
                <a:sym typeface="Trebuchet MS"/>
              </a:rPr>
              <a:t>application</a:t>
            </a:r>
            <a:r>
              <a:rPr lang="en-US">
                <a:latin typeface="Trebuchet MS"/>
                <a:ea typeface="Trebuchet MS"/>
                <a:cs typeface="Trebuchet MS"/>
                <a:sym typeface="Trebuchet MS"/>
              </a:rPr>
              <a:t> on the Computer and did not deal with the Arduino code</a:t>
            </a:r>
            <a:endParaRPr>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9"/>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System Design</a:t>
            </a:r>
            <a:endParaRPr/>
          </a:p>
        </p:txBody>
      </p:sp>
      <p:pic>
        <p:nvPicPr>
          <p:cNvPr id="230" name="Google Shape;230;p9"/>
          <p:cNvPicPr preferRelativeResize="0"/>
          <p:nvPr/>
        </p:nvPicPr>
        <p:blipFill>
          <a:blip r:embed="rId3">
            <a:alphaModFix/>
          </a:blip>
          <a:stretch>
            <a:fillRect/>
          </a:stretch>
        </p:blipFill>
        <p:spPr>
          <a:xfrm>
            <a:off x="466725" y="2439625"/>
            <a:ext cx="8210550" cy="2581379"/>
          </a:xfrm>
          <a:prstGeom prst="rect">
            <a:avLst/>
          </a:prstGeom>
          <a:noFill/>
          <a:ln>
            <a:noFill/>
          </a:ln>
        </p:spPr>
      </p:pic>
      <p:sp>
        <p:nvSpPr>
          <p:cNvPr id="231" name="Google Shape;231;p9"/>
          <p:cNvSpPr txBox="1"/>
          <p:nvPr/>
        </p:nvSpPr>
        <p:spPr>
          <a:xfrm>
            <a:off x="727075" y="1817850"/>
            <a:ext cx="3282300" cy="621900"/>
          </a:xfrm>
          <a:prstGeom prst="rect">
            <a:avLst/>
          </a:prstGeom>
          <a:noFill/>
          <a:ln>
            <a:noFill/>
          </a:ln>
        </p:spPr>
        <p:txBody>
          <a:bodyPr anchorCtr="0" anchor="b" bIns="91425" lIns="91425" spcFirstLastPara="1" rIns="91425" wrap="square" tIns="91425">
            <a:noAutofit/>
          </a:bodyPr>
          <a:lstStyle/>
          <a:p>
            <a:pPr indent="0" lvl="0" marL="0" rtl="0" algn="l">
              <a:spcBef>
                <a:spcPts val="0"/>
              </a:spcBef>
              <a:spcAft>
                <a:spcPts val="0"/>
              </a:spcAft>
              <a:buNone/>
            </a:pPr>
            <a:r>
              <a:rPr b="1" lang="en-US">
                <a:latin typeface="Trebuchet MS"/>
                <a:ea typeface="Trebuchet MS"/>
                <a:cs typeface="Trebuchet MS"/>
                <a:sym typeface="Trebuchet MS"/>
              </a:rPr>
              <a:t>ER Diagram of the Persistent Storage</a:t>
            </a:r>
            <a:endParaRPr b="1">
              <a:latin typeface="Trebuchet MS"/>
              <a:ea typeface="Trebuchet MS"/>
              <a:cs typeface="Trebuchet MS"/>
              <a:sym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10"/>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Minimal Class Diagram</a:t>
            </a:r>
            <a:endParaRPr/>
          </a:p>
        </p:txBody>
      </p:sp>
      <p:pic>
        <p:nvPicPr>
          <p:cNvPr id="238" name="Google Shape;238;p10"/>
          <p:cNvPicPr preferRelativeResize="0"/>
          <p:nvPr/>
        </p:nvPicPr>
        <p:blipFill>
          <a:blip r:embed="rId3">
            <a:alphaModFix/>
          </a:blip>
          <a:stretch>
            <a:fillRect/>
          </a:stretch>
        </p:blipFill>
        <p:spPr>
          <a:xfrm>
            <a:off x="474675" y="1542800"/>
            <a:ext cx="8194649" cy="4263850"/>
          </a:xfrm>
          <a:prstGeom prst="rect">
            <a:avLst/>
          </a:prstGeom>
          <a:noFill/>
          <a:ln>
            <a:noFill/>
          </a:ln>
        </p:spPr>
      </p:pic>
      <p:sp>
        <p:nvSpPr>
          <p:cNvPr id="239" name="Google Shape;239;p10"/>
          <p:cNvSpPr txBox="1"/>
          <p:nvPr/>
        </p:nvSpPr>
        <p:spPr>
          <a:xfrm>
            <a:off x="516050" y="5944375"/>
            <a:ext cx="50175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a:latin typeface="Trebuchet MS"/>
                <a:ea typeface="Trebuchet MS"/>
                <a:cs typeface="Trebuchet MS"/>
                <a:sym typeface="Trebuchet MS"/>
              </a:rPr>
              <a:t>Items in green are new classes and items in yellow are classes we modified</a:t>
            </a:r>
            <a:endParaRPr>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12"/>
          <p:cNvSpPr txBox="1"/>
          <p:nvPr>
            <p:ph type="title"/>
          </p:nvPr>
        </p:nvSpPr>
        <p:spPr>
          <a:xfrm>
            <a:off x="779463" y="381000"/>
            <a:ext cx="81359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Main algorithm </a:t>
            </a:r>
            <a:endParaRPr/>
          </a:p>
        </p:txBody>
      </p:sp>
      <p:sp>
        <p:nvSpPr>
          <p:cNvPr id="246" name="Google Shape;246;p12"/>
          <p:cNvSpPr txBox="1"/>
          <p:nvPr>
            <p:ph idx="1" type="body"/>
          </p:nvPr>
        </p:nvSpPr>
        <p:spPr>
          <a:xfrm>
            <a:off x="457425" y="1770200"/>
            <a:ext cx="8245500" cy="42084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sz="1500">
                <a:latin typeface="Roboto Mono"/>
                <a:ea typeface="Roboto Mono"/>
                <a:cs typeface="Roboto Mono"/>
                <a:sym typeface="Roboto Mono"/>
              </a:rPr>
              <a:t>case ClassToCall.ComboCounter:</a:t>
            </a:r>
            <a:endParaRPr sz="1500">
              <a:latin typeface="Roboto Mono"/>
              <a:ea typeface="Roboto Mono"/>
              <a:cs typeface="Roboto Mono"/>
              <a:sym typeface="Roboto Mono"/>
            </a:endParaRPr>
          </a:p>
          <a:p>
            <a:pPr indent="457200" lvl="0" marL="0" rtl="0" algn="l">
              <a:spcBef>
                <a:spcPts val="0"/>
              </a:spcBef>
              <a:spcAft>
                <a:spcPts val="0"/>
              </a:spcAft>
              <a:buNone/>
            </a:pPr>
            <a:r>
              <a:rPr lang="en-US" sz="1500">
                <a:latin typeface="Roboto Mono"/>
                <a:ea typeface="Roboto Mono"/>
                <a:cs typeface="Roboto Mono"/>
                <a:sym typeface="Roboto Mono"/>
              </a:rPr>
              <a:t>if (!pages.ContainsKey(nameof(ComboScoreControl)) {</a:t>
            </a:r>
            <a:endParaRPr sz="1500">
              <a:latin typeface="Roboto Mono"/>
              <a:ea typeface="Roboto Mono"/>
              <a:cs typeface="Roboto Mono"/>
              <a:sym typeface="Roboto Mono"/>
            </a:endParaRPr>
          </a:p>
          <a:p>
            <a:pPr indent="457200" lvl="0" marL="457200" rtl="0" algn="l">
              <a:spcBef>
                <a:spcPts val="0"/>
              </a:spcBef>
              <a:spcAft>
                <a:spcPts val="0"/>
              </a:spcAft>
              <a:buClr>
                <a:schemeClr val="dk1"/>
              </a:buClr>
              <a:buSzPts val="1100"/>
              <a:buFont typeface="Arial"/>
              <a:buNone/>
            </a:pPr>
            <a:r>
              <a:rPr lang="en-US" sz="1500">
                <a:latin typeface="Roboto Mono"/>
                <a:ea typeface="Roboto Mono"/>
                <a:cs typeface="Roboto Mono"/>
                <a:sym typeface="Roboto Mono"/>
              </a:rPr>
              <a:t>pages.Add(nameof(ComboScoreControl), new ComboScoreControl());</a:t>
            </a:r>
            <a:endParaRPr sz="1500">
              <a:latin typeface="Roboto Mono"/>
              <a:ea typeface="Roboto Mono"/>
              <a:cs typeface="Roboto Mono"/>
              <a:sym typeface="Roboto Mono"/>
            </a:endParaRPr>
          </a:p>
          <a:p>
            <a:pPr indent="0" lvl="0" marL="282575" rtl="0" algn="l">
              <a:spcBef>
                <a:spcPts val="0"/>
              </a:spcBef>
              <a:spcAft>
                <a:spcPts val="0"/>
              </a:spcAft>
              <a:buClr>
                <a:schemeClr val="dk1"/>
              </a:buClr>
              <a:buSzPts val="1100"/>
              <a:buFont typeface="Arial"/>
              <a:buNone/>
            </a:pPr>
            <a:r>
              <a:rPr lang="en-US" sz="1500">
                <a:latin typeface="Roboto Mono"/>
                <a:ea typeface="Roboto Mono"/>
                <a:cs typeface="Roboto Mono"/>
                <a:sym typeface="Roboto Mono"/>
              </a:rPr>
              <a:t>  }</a:t>
            </a:r>
            <a:endParaRPr sz="1500">
              <a:latin typeface="Roboto Mono"/>
              <a:ea typeface="Roboto Mono"/>
              <a:cs typeface="Roboto Mono"/>
              <a:sym typeface="Roboto Mono"/>
            </a:endParaRPr>
          </a:p>
          <a:p>
            <a:pPr indent="0" lvl="0" marL="282575" rtl="0" algn="l">
              <a:spcBef>
                <a:spcPts val="0"/>
              </a:spcBef>
              <a:spcAft>
                <a:spcPts val="0"/>
              </a:spcAft>
              <a:buClr>
                <a:schemeClr val="dk1"/>
              </a:buClr>
              <a:buSzPts val="1100"/>
              <a:buFont typeface="Arial"/>
              <a:buNone/>
            </a:pPr>
            <a:r>
              <a:rPr lang="en-US" sz="1500">
                <a:latin typeface="Roboto Mono"/>
                <a:ea typeface="Roboto Mono"/>
                <a:cs typeface="Roboto Mono"/>
                <a:sym typeface="Roboto Mono"/>
              </a:rPr>
              <a:t>  LoadNewPage(pages[nameof(ComboScoreControl)]);</a:t>
            </a:r>
            <a:endParaRPr sz="1500">
              <a:latin typeface="Roboto Mono"/>
              <a:ea typeface="Roboto Mono"/>
              <a:cs typeface="Roboto Mono"/>
              <a:sym typeface="Roboto Mono"/>
            </a:endParaRPr>
          </a:p>
          <a:p>
            <a:pPr indent="0" lvl="0" marL="282575" rtl="0" algn="l">
              <a:spcBef>
                <a:spcPts val="0"/>
              </a:spcBef>
              <a:spcAft>
                <a:spcPts val="0"/>
              </a:spcAft>
              <a:buClr>
                <a:schemeClr val="dk1"/>
              </a:buClr>
              <a:buSzPts val="1100"/>
              <a:buFont typeface="Arial"/>
              <a:buNone/>
            </a:pPr>
            <a:r>
              <a:rPr lang="en-US" sz="1500">
                <a:latin typeface="Roboto Mono"/>
                <a:ea typeface="Roboto Mono"/>
                <a:cs typeface="Roboto Mono"/>
                <a:sym typeface="Roboto Mono"/>
              </a:rPr>
              <a:t>  break;</a:t>
            </a:r>
            <a:endParaRPr sz="1500">
              <a:latin typeface="Roboto Mono"/>
              <a:ea typeface="Roboto Mono"/>
              <a:cs typeface="Roboto Mono"/>
              <a:sym typeface="Roboto Mono"/>
            </a:endParaRPr>
          </a:p>
          <a:p>
            <a:pPr indent="0" lvl="0" marL="282575" rtl="0" algn="l">
              <a:spcBef>
                <a:spcPts val="0"/>
              </a:spcBef>
              <a:spcAft>
                <a:spcPts val="0"/>
              </a:spcAft>
              <a:buNone/>
            </a:pPr>
            <a:r>
              <a:t/>
            </a:r>
            <a:endParaRPr sz="1500"/>
          </a:p>
          <a:p>
            <a:pPr indent="-342900" lvl="0" marL="457200" rtl="0" algn="l">
              <a:spcBef>
                <a:spcPts val="0"/>
              </a:spcBef>
              <a:spcAft>
                <a:spcPts val="0"/>
              </a:spcAft>
              <a:buSzPts val="1800"/>
              <a:buChar char="⚫"/>
            </a:pPr>
            <a:r>
              <a:rPr lang="en-US" sz="1800"/>
              <a:t>An example of how we are loading the pages in the Main class, each page has an entry in the ClassToCall enumeration</a:t>
            </a:r>
            <a:endParaRPr sz="18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13"/>
          <p:cNvSpPr/>
          <p:nvPr/>
        </p:nvSpPr>
        <p:spPr>
          <a:xfrm>
            <a:off x="1356150" y="1491950"/>
            <a:ext cx="6431700" cy="44382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Test Suites and Test Cases</a:t>
            </a:r>
            <a:endParaRPr/>
          </a:p>
        </p:txBody>
      </p:sp>
      <p:graphicFrame>
        <p:nvGraphicFramePr>
          <p:cNvPr id="254" name="Google Shape;254;p13"/>
          <p:cNvGraphicFramePr/>
          <p:nvPr/>
        </p:nvGraphicFramePr>
        <p:xfrm>
          <a:off x="1599413" y="1619250"/>
          <a:ext cx="3000000" cy="3000000"/>
        </p:xfrm>
        <a:graphic>
          <a:graphicData uri="http://schemas.openxmlformats.org/drawingml/2006/table">
            <a:tbl>
              <a:tblPr>
                <a:noFill/>
                <a:tableStyleId>{A11D4D94-CA94-4DB4-859A-C715904561E6}</a:tableStyleId>
              </a:tblPr>
              <a:tblGrid>
                <a:gridCol w="1714500"/>
                <a:gridCol w="4229100"/>
              </a:tblGrid>
              <a:tr h="12700">
                <a:tc>
                  <a:txBody>
                    <a:bodyPr/>
                    <a:lstStyle/>
                    <a:p>
                      <a:pPr indent="0" lvl="0" marL="0" rtl="0" algn="l">
                        <a:spcBef>
                          <a:spcPts val="0"/>
                        </a:spcBef>
                        <a:spcAft>
                          <a:spcPts val="0"/>
                        </a:spcAft>
                        <a:buNone/>
                      </a:pPr>
                      <a:r>
                        <a:rPr b="1" lang="en-US" sz="1100"/>
                        <a:t>Test Case Id</a:t>
                      </a:r>
                      <a:endParaRPr b="1" sz="1100"/>
                    </a:p>
                  </a:txBody>
                  <a:tcPr marT="63500" marB="63500" marR="63500" marL="63500">
                    <a:solidFill>
                      <a:srgbClr val="999999"/>
                    </a:solidFill>
                  </a:tcPr>
                </a:tc>
                <a:tc>
                  <a:txBody>
                    <a:bodyPr/>
                    <a:lstStyle/>
                    <a:p>
                      <a:pPr indent="0" lvl="0" marL="0" rtl="0" algn="l">
                        <a:spcBef>
                          <a:spcPts val="0"/>
                        </a:spcBef>
                        <a:spcAft>
                          <a:spcPts val="0"/>
                        </a:spcAft>
                        <a:buNone/>
                      </a:pPr>
                      <a:r>
                        <a:rPr b="1" lang="en-US" sz="1100"/>
                        <a:t>unitTest_ComboCounter_01</a:t>
                      </a:r>
                      <a:endParaRPr b="1" sz="1100"/>
                    </a:p>
                  </a:txBody>
                  <a:tcPr marT="63500" marB="63500" marR="63500" marL="63500">
                    <a:solidFill>
                      <a:srgbClr val="999999"/>
                    </a:solidFill>
                  </a:tcPr>
                </a:tc>
              </a:tr>
              <a:tr h="12700">
                <a:tc>
                  <a:txBody>
                    <a:bodyPr/>
                    <a:lstStyle/>
                    <a:p>
                      <a:pPr indent="0" lvl="0" marL="0" rtl="0" algn="l">
                        <a:spcBef>
                          <a:spcPts val="0"/>
                        </a:spcBef>
                        <a:spcAft>
                          <a:spcPts val="0"/>
                        </a:spcAft>
                        <a:buNone/>
                      </a:pPr>
                      <a:r>
                        <a:rPr b="1" lang="en-US" sz="1100"/>
                        <a:t>Purpose</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CC User Danny Wants to change his theme to dark mode</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Pre-conditions </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Danny is on the UserSettings page and his theme is not dark</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Input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Danny clicks on the “Dark Mode Theme” Button</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Expected Output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The application changes themes to the dark mode, Danny’s theme selection is updated in the database</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Status</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Pass</a:t>
                      </a:r>
                      <a:endParaRPr sz="1100"/>
                    </a:p>
                  </a:txBody>
                  <a:tcPr marT="63500" marB="63500" marR="63500" marL="63500">
                    <a:solidFill>
                      <a:srgbClr val="B6D7A8"/>
                    </a:solidFill>
                  </a:tcPr>
                </a:tc>
              </a:tr>
            </a:tbl>
          </a:graphicData>
        </a:graphic>
      </p:graphicFrame>
      <p:graphicFrame>
        <p:nvGraphicFramePr>
          <p:cNvPr id="255" name="Google Shape;255;p13"/>
          <p:cNvGraphicFramePr/>
          <p:nvPr/>
        </p:nvGraphicFramePr>
        <p:xfrm>
          <a:off x="1600200" y="3652300"/>
          <a:ext cx="3000000" cy="3000000"/>
        </p:xfrm>
        <a:graphic>
          <a:graphicData uri="http://schemas.openxmlformats.org/drawingml/2006/table">
            <a:tbl>
              <a:tblPr>
                <a:noFill/>
                <a:tableStyleId>{A11D4D94-CA94-4DB4-859A-C715904561E6}</a:tableStyleId>
              </a:tblPr>
              <a:tblGrid>
                <a:gridCol w="1714500"/>
                <a:gridCol w="4229100"/>
              </a:tblGrid>
              <a:tr h="12700">
                <a:tc>
                  <a:txBody>
                    <a:bodyPr/>
                    <a:lstStyle/>
                    <a:p>
                      <a:pPr indent="0" lvl="0" marL="0" rtl="0" algn="l">
                        <a:spcBef>
                          <a:spcPts val="0"/>
                        </a:spcBef>
                        <a:spcAft>
                          <a:spcPts val="0"/>
                        </a:spcAft>
                        <a:buNone/>
                      </a:pPr>
                      <a:r>
                        <a:rPr b="1" lang="en-US" sz="1100"/>
                        <a:t>Test Case Id</a:t>
                      </a:r>
                      <a:endParaRPr b="1" sz="1100"/>
                    </a:p>
                  </a:txBody>
                  <a:tcPr marT="63500" marB="63500" marR="63500" marL="63500">
                    <a:solidFill>
                      <a:srgbClr val="999999"/>
                    </a:solidFill>
                  </a:tcPr>
                </a:tc>
                <a:tc>
                  <a:txBody>
                    <a:bodyPr/>
                    <a:lstStyle/>
                    <a:p>
                      <a:pPr indent="0" lvl="0" marL="0" rtl="0" algn="l">
                        <a:spcBef>
                          <a:spcPts val="0"/>
                        </a:spcBef>
                        <a:spcAft>
                          <a:spcPts val="0"/>
                        </a:spcAft>
                        <a:buNone/>
                      </a:pPr>
                      <a:r>
                        <a:rPr b="1" lang="en-US" sz="1100"/>
                        <a:t>unitTest_ComboCounter_02</a:t>
                      </a:r>
                      <a:endParaRPr b="1" sz="1100"/>
                    </a:p>
                  </a:txBody>
                  <a:tcPr marT="63500" marB="63500" marR="63500" marL="63500">
                    <a:solidFill>
                      <a:srgbClr val="999999"/>
                    </a:solidFill>
                  </a:tcPr>
                </a:tc>
              </a:tr>
              <a:tr h="12700">
                <a:tc>
                  <a:txBody>
                    <a:bodyPr/>
                    <a:lstStyle/>
                    <a:p>
                      <a:pPr indent="0" lvl="0" marL="0" rtl="0" algn="l">
                        <a:spcBef>
                          <a:spcPts val="0"/>
                        </a:spcBef>
                        <a:spcAft>
                          <a:spcPts val="0"/>
                        </a:spcAft>
                        <a:buNone/>
                      </a:pPr>
                      <a:r>
                        <a:rPr b="1" lang="en-US" sz="1100"/>
                        <a:t>Purpose</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CC User Calvin wants to view his previous workouts</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Pre-conditions </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Danny is on the main page, has a valid account, has previous workouts in the database</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Input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Danny clicks on the History icon on the top bar</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Expected Output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The application navigates to the history page and Danny’s previous workouts are shown with the correct data</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Status</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Pass</a:t>
                      </a:r>
                      <a:endParaRPr sz="1100"/>
                    </a:p>
                  </a:txBody>
                  <a:tcPr marT="63500" marB="63500" marR="63500" marL="63500">
                    <a:solidFill>
                      <a:srgbClr val="B6D7A8"/>
                    </a:solidFill>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8d18363f9b_0_5"/>
          <p:cNvSpPr/>
          <p:nvPr/>
        </p:nvSpPr>
        <p:spPr>
          <a:xfrm>
            <a:off x="1356150" y="1209900"/>
            <a:ext cx="6431700" cy="44382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262" name="Google Shape;262;g8d18363f9b_0_5"/>
          <p:cNvGraphicFramePr/>
          <p:nvPr/>
        </p:nvGraphicFramePr>
        <p:xfrm>
          <a:off x="1600200" y="1392775"/>
          <a:ext cx="3000000" cy="3000000"/>
        </p:xfrm>
        <a:graphic>
          <a:graphicData uri="http://schemas.openxmlformats.org/drawingml/2006/table">
            <a:tbl>
              <a:tblPr>
                <a:noFill/>
                <a:tableStyleId>{A11D4D94-CA94-4DB4-859A-C715904561E6}</a:tableStyleId>
              </a:tblPr>
              <a:tblGrid>
                <a:gridCol w="1714500"/>
                <a:gridCol w="4229100"/>
              </a:tblGrid>
              <a:tr h="12700">
                <a:tc>
                  <a:txBody>
                    <a:bodyPr/>
                    <a:lstStyle/>
                    <a:p>
                      <a:pPr indent="0" lvl="0" marL="0" rtl="0" algn="l">
                        <a:spcBef>
                          <a:spcPts val="0"/>
                        </a:spcBef>
                        <a:spcAft>
                          <a:spcPts val="0"/>
                        </a:spcAft>
                        <a:buNone/>
                      </a:pPr>
                      <a:r>
                        <a:rPr b="1" lang="en-US" sz="1100"/>
                        <a:t>Test Case Id</a:t>
                      </a:r>
                      <a:endParaRPr b="1" sz="1100"/>
                    </a:p>
                  </a:txBody>
                  <a:tcPr marT="63500" marB="63500" marR="63500" marL="63500">
                    <a:solidFill>
                      <a:srgbClr val="999999"/>
                    </a:solidFill>
                  </a:tcPr>
                </a:tc>
                <a:tc>
                  <a:txBody>
                    <a:bodyPr/>
                    <a:lstStyle/>
                    <a:p>
                      <a:pPr indent="0" lvl="0" marL="0" rtl="0" algn="l">
                        <a:spcBef>
                          <a:spcPts val="0"/>
                        </a:spcBef>
                        <a:spcAft>
                          <a:spcPts val="0"/>
                        </a:spcAft>
                        <a:buNone/>
                      </a:pPr>
                      <a:r>
                        <a:rPr b="1" lang="en-US" sz="1100"/>
                        <a:t>unitTest_ComboCounter_03</a:t>
                      </a:r>
                      <a:endParaRPr b="1" sz="1100"/>
                    </a:p>
                  </a:txBody>
                  <a:tcPr marT="63500" marB="63500" marR="63500" marL="63500">
                    <a:solidFill>
                      <a:srgbClr val="999999"/>
                    </a:solidFill>
                  </a:tcPr>
                </a:tc>
              </a:tr>
              <a:tr h="12700">
                <a:tc>
                  <a:txBody>
                    <a:bodyPr/>
                    <a:lstStyle/>
                    <a:p>
                      <a:pPr indent="0" lvl="0" marL="0" rtl="0" algn="l">
                        <a:spcBef>
                          <a:spcPts val="0"/>
                        </a:spcBef>
                        <a:spcAft>
                          <a:spcPts val="0"/>
                        </a:spcAft>
                        <a:buNone/>
                      </a:pPr>
                      <a:r>
                        <a:rPr b="1" lang="en-US" sz="1100"/>
                        <a:t>Purpose</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CC User Danny wants to change his first name to Daniel</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Pre-conditions </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Danny is on the User Account page, has a valid account</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Input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Danny presses the edit button, inputs ‘Daniel’ into the First Name field, and presses the submit button</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Expected Output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Danny’s first name is updated in the database to be Daniel</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Status</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Pass</a:t>
                      </a:r>
                      <a:endParaRPr sz="1100"/>
                    </a:p>
                  </a:txBody>
                  <a:tcPr marT="63500" marB="63500" marR="63500" marL="63500">
                    <a:solidFill>
                      <a:srgbClr val="B6D7A8"/>
                    </a:solidFill>
                  </a:tcPr>
                </a:tc>
              </a:tr>
            </a:tbl>
          </a:graphicData>
        </a:graphic>
      </p:graphicFrame>
      <p:graphicFrame>
        <p:nvGraphicFramePr>
          <p:cNvPr id="263" name="Google Shape;263;g8d18363f9b_0_5"/>
          <p:cNvGraphicFramePr/>
          <p:nvPr/>
        </p:nvGraphicFramePr>
        <p:xfrm>
          <a:off x="1600200" y="3602300"/>
          <a:ext cx="3000000" cy="3000000"/>
        </p:xfrm>
        <a:graphic>
          <a:graphicData uri="http://schemas.openxmlformats.org/drawingml/2006/table">
            <a:tbl>
              <a:tblPr>
                <a:noFill/>
                <a:tableStyleId>{A11D4D94-CA94-4DB4-859A-C715904561E6}</a:tableStyleId>
              </a:tblPr>
              <a:tblGrid>
                <a:gridCol w="1714500"/>
                <a:gridCol w="4229100"/>
              </a:tblGrid>
              <a:tr h="12700">
                <a:tc>
                  <a:txBody>
                    <a:bodyPr/>
                    <a:lstStyle/>
                    <a:p>
                      <a:pPr indent="0" lvl="0" marL="0" rtl="0" algn="l">
                        <a:spcBef>
                          <a:spcPts val="0"/>
                        </a:spcBef>
                        <a:spcAft>
                          <a:spcPts val="0"/>
                        </a:spcAft>
                        <a:buNone/>
                      </a:pPr>
                      <a:r>
                        <a:rPr b="1" lang="en-US" sz="1100"/>
                        <a:t>Test Case Id</a:t>
                      </a:r>
                      <a:endParaRPr b="1" sz="1100"/>
                    </a:p>
                  </a:txBody>
                  <a:tcPr marT="63500" marB="63500" marR="63500" marL="63500">
                    <a:solidFill>
                      <a:srgbClr val="999999"/>
                    </a:solidFill>
                  </a:tcPr>
                </a:tc>
                <a:tc>
                  <a:txBody>
                    <a:bodyPr/>
                    <a:lstStyle/>
                    <a:p>
                      <a:pPr indent="0" lvl="0" marL="0" rtl="0" algn="l">
                        <a:spcBef>
                          <a:spcPts val="0"/>
                        </a:spcBef>
                        <a:spcAft>
                          <a:spcPts val="0"/>
                        </a:spcAft>
                        <a:buNone/>
                      </a:pPr>
                      <a:r>
                        <a:rPr b="1" lang="en-US" sz="1100"/>
                        <a:t>unitTest_ComboCounter_04</a:t>
                      </a:r>
                      <a:endParaRPr b="1" sz="1100"/>
                    </a:p>
                  </a:txBody>
                  <a:tcPr marT="63500" marB="63500" marR="63500" marL="63500">
                    <a:solidFill>
                      <a:srgbClr val="999999"/>
                    </a:solidFill>
                  </a:tcPr>
                </a:tc>
              </a:tr>
              <a:tr h="12700">
                <a:tc>
                  <a:txBody>
                    <a:bodyPr/>
                    <a:lstStyle/>
                    <a:p>
                      <a:pPr indent="0" lvl="0" marL="0" rtl="0" algn="l">
                        <a:spcBef>
                          <a:spcPts val="0"/>
                        </a:spcBef>
                        <a:spcAft>
                          <a:spcPts val="0"/>
                        </a:spcAft>
                        <a:buNone/>
                      </a:pPr>
                      <a:r>
                        <a:rPr b="1" lang="en-US" sz="1100"/>
                        <a:t>Purpose</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CC User Calvin wants to terminate instance</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Pre-conditions </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Calvin is on any page of a running instance</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Input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Calvin presses the exit button</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Expected Output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Program is terminated </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Status</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Pass</a:t>
                      </a:r>
                      <a:endParaRPr sz="1100"/>
                    </a:p>
                  </a:txBody>
                  <a:tcPr marT="63500" marB="63500" marR="63500" marL="63500">
                    <a:solidFill>
                      <a:srgbClr val="B6D7A8"/>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g8d18363f9b_0_25"/>
          <p:cNvSpPr/>
          <p:nvPr/>
        </p:nvSpPr>
        <p:spPr>
          <a:xfrm>
            <a:off x="1356150" y="1166950"/>
            <a:ext cx="6431700" cy="46629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270" name="Google Shape;270;g8d18363f9b_0_25"/>
          <p:cNvGraphicFramePr/>
          <p:nvPr/>
        </p:nvGraphicFramePr>
        <p:xfrm>
          <a:off x="1600200" y="1295400"/>
          <a:ext cx="3000000" cy="3000000"/>
        </p:xfrm>
        <a:graphic>
          <a:graphicData uri="http://schemas.openxmlformats.org/drawingml/2006/table">
            <a:tbl>
              <a:tblPr>
                <a:noFill/>
                <a:tableStyleId>{A11D4D94-CA94-4DB4-859A-C715904561E6}</a:tableStyleId>
              </a:tblPr>
              <a:tblGrid>
                <a:gridCol w="1714500"/>
                <a:gridCol w="4229100"/>
              </a:tblGrid>
              <a:tr h="131225">
                <a:tc>
                  <a:txBody>
                    <a:bodyPr/>
                    <a:lstStyle/>
                    <a:p>
                      <a:pPr indent="0" lvl="0" marL="0" rtl="0" algn="l">
                        <a:spcBef>
                          <a:spcPts val="0"/>
                        </a:spcBef>
                        <a:spcAft>
                          <a:spcPts val="0"/>
                        </a:spcAft>
                        <a:buNone/>
                      </a:pPr>
                      <a:r>
                        <a:rPr b="1" lang="en-US" sz="1100"/>
                        <a:t>Test Case Id</a:t>
                      </a:r>
                      <a:endParaRPr b="1" sz="1100"/>
                    </a:p>
                  </a:txBody>
                  <a:tcPr marT="63500" marB="63500" marR="63500" marL="63500">
                    <a:solidFill>
                      <a:srgbClr val="999999"/>
                    </a:solidFill>
                  </a:tcPr>
                </a:tc>
                <a:tc>
                  <a:txBody>
                    <a:bodyPr/>
                    <a:lstStyle/>
                    <a:p>
                      <a:pPr indent="0" lvl="0" marL="0" rtl="0" algn="l">
                        <a:spcBef>
                          <a:spcPts val="0"/>
                        </a:spcBef>
                        <a:spcAft>
                          <a:spcPts val="0"/>
                        </a:spcAft>
                        <a:buNone/>
                      </a:pPr>
                      <a:r>
                        <a:rPr b="1" lang="en-US" sz="1100"/>
                        <a:t>unitTest_ComboCounter_05</a:t>
                      </a:r>
                      <a:endParaRPr b="1" sz="1100"/>
                    </a:p>
                  </a:txBody>
                  <a:tcPr marT="63500" marB="63500" marR="63500" marL="63500">
                    <a:solidFill>
                      <a:srgbClr val="999999"/>
                    </a:solidFill>
                  </a:tcPr>
                </a:tc>
              </a:tr>
              <a:tr h="12700">
                <a:tc>
                  <a:txBody>
                    <a:bodyPr/>
                    <a:lstStyle/>
                    <a:p>
                      <a:pPr indent="0" lvl="0" marL="0" rtl="0" algn="l">
                        <a:spcBef>
                          <a:spcPts val="0"/>
                        </a:spcBef>
                        <a:spcAft>
                          <a:spcPts val="0"/>
                        </a:spcAft>
                        <a:buNone/>
                      </a:pPr>
                      <a:r>
                        <a:rPr b="1" lang="en-US" sz="1100"/>
                        <a:t>Purpose</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CC User wants to mute audio feedback</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Pre-conditions </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User hears audio feedback during workouts</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Input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User navigates to User settings page and unchecks box to mute the desired sounds</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Expected Output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Corresponding checkbox shoes reflects changed box. Program does not output any audio during workout  session</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Status </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Pass</a:t>
                      </a:r>
                      <a:endParaRPr sz="1100"/>
                    </a:p>
                  </a:txBody>
                  <a:tcPr marT="63500" marB="63500" marR="63500" marL="63500">
                    <a:solidFill>
                      <a:srgbClr val="B6D7A8"/>
                    </a:solidFill>
                  </a:tcPr>
                </a:tc>
              </a:tr>
            </a:tbl>
          </a:graphicData>
        </a:graphic>
      </p:graphicFrame>
      <p:graphicFrame>
        <p:nvGraphicFramePr>
          <p:cNvPr id="271" name="Google Shape;271;g8d18363f9b_0_25"/>
          <p:cNvGraphicFramePr/>
          <p:nvPr/>
        </p:nvGraphicFramePr>
        <p:xfrm>
          <a:off x="1600200" y="3550050"/>
          <a:ext cx="3000000" cy="3000000"/>
        </p:xfrm>
        <a:graphic>
          <a:graphicData uri="http://schemas.openxmlformats.org/drawingml/2006/table">
            <a:tbl>
              <a:tblPr>
                <a:noFill/>
                <a:tableStyleId>{A11D4D94-CA94-4DB4-859A-C715904561E6}</a:tableStyleId>
              </a:tblPr>
              <a:tblGrid>
                <a:gridCol w="1714500"/>
                <a:gridCol w="4229100"/>
              </a:tblGrid>
              <a:tr h="12700">
                <a:tc>
                  <a:txBody>
                    <a:bodyPr/>
                    <a:lstStyle/>
                    <a:p>
                      <a:pPr indent="0" lvl="0" marL="0" rtl="0" algn="l">
                        <a:spcBef>
                          <a:spcPts val="0"/>
                        </a:spcBef>
                        <a:spcAft>
                          <a:spcPts val="0"/>
                        </a:spcAft>
                        <a:buNone/>
                      </a:pPr>
                      <a:r>
                        <a:rPr b="1" lang="en-US" sz="1100"/>
                        <a:t>Test Case Id</a:t>
                      </a:r>
                      <a:endParaRPr b="1" sz="1100"/>
                    </a:p>
                  </a:txBody>
                  <a:tcPr marT="63500" marB="63500" marR="63500" marL="63500">
                    <a:solidFill>
                      <a:srgbClr val="999999"/>
                    </a:solidFill>
                  </a:tcPr>
                </a:tc>
                <a:tc>
                  <a:txBody>
                    <a:bodyPr/>
                    <a:lstStyle/>
                    <a:p>
                      <a:pPr indent="0" lvl="0" marL="0" rtl="0" algn="l">
                        <a:spcBef>
                          <a:spcPts val="0"/>
                        </a:spcBef>
                        <a:spcAft>
                          <a:spcPts val="0"/>
                        </a:spcAft>
                        <a:buNone/>
                      </a:pPr>
                      <a:r>
                        <a:rPr b="1" lang="en-US" sz="1100"/>
                        <a:t>unitTest_ComboCounter_06</a:t>
                      </a:r>
                      <a:endParaRPr b="1" sz="1100"/>
                    </a:p>
                  </a:txBody>
                  <a:tcPr marT="63500" marB="63500" marR="63500" marL="63500">
                    <a:solidFill>
                      <a:srgbClr val="999999"/>
                    </a:solidFill>
                  </a:tcPr>
                </a:tc>
              </a:tr>
              <a:tr h="12700">
                <a:tc>
                  <a:txBody>
                    <a:bodyPr/>
                    <a:lstStyle/>
                    <a:p>
                      <a:pPr indent="0" lvl="0" marL="0" rtl="0" algn="l">
                        <a:spcBef>
                          <a:spcPts val="0"/>
                        </a:spcBef>
                        <a:spcAft>
                          <a:spcPts val="0"/>
                        </a:spcAft>
                        <a:buNone/>
                      </a:pPr>
                      <a:r>
                        <a:rPr b="1" lang="en-US" sz="1100"/>
                        <a:t>Purpose</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CC Developer want to ensure there is only one instance of each page</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Pre-conditions </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Combo Counter must be running</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Input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Any Icon is pressed multiple time in sequence </a:t>
                      </a:r>
                      <a:r>
                        <a:rPr i="1" lang="en-US" sz="1100"/>
                        <a:t>(user settings icon is selected for the purpose of this test)</a:t>
                      </a:r>
                      <a:endParaRPr i="1"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Expected Output</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Task Manager shows a single instance of selected page</a:t>
                      </a:r>
                      <a:endParaRPr sz="1100"/>
                    </a:p>
                  </a:txBody>
                  <a:tcPr marT="63500" marB="63500" marR="63500" marL="63500">
                    <a:solidFill>
                      <a:srgbClr val="FFFFFF"/>
                    </a:solidFill>
                  </a:tcPr>
                </a:tc>
              </a:tr>
              <a:tr h="12700">
                <a:tc>
                  <a:txBody>
                    <a:bodyPr/>
                    <a:lstStyle/>
                    <a:p>
                      <a:pPr indent="0" lvl="0" marL="0" rtl="0" algn="l">
                        <a:spcBef>
                          <a:spcPts val="0"/>
                        </a:spcBef>
                        <a:spcAft>
                          <a:spcPts val="0"/>
                        </a:spcAft>
                        <a:buNone/>
                      </a:pPr>
                      <a:r>
                        <a:rPr b="1" lang="en-US" sz="1100"/>
                        <a:t>Status </a:t>
                      </a:r>
                      <a:endParaRPr b="1" sz="1100"/>
                    </a:p>
                  </a:txBody>
                  <a:tcPr marT="63500" marB="63500" marR="63500" marL="63500">
                    <a:solidFill>
                      <a:srgbClr val="FFFFFF"/>
                    </a:solidFill>
                  </a:tcPr>
                </a:tc>
                <a:tc>
                  <a:txBody>
                    <a:bodyPr/>
                    <a:lstStyle/>
                    <a:p>
                      <a:pPr indent="0" lvl="0" marL="0" rtl="0" algn="l">
                        <a:spcBef>
                          <a:spcPts val="0"/>
                        </a:spcBef>
                        <a:spcAft>
                          <a:spcPts val="0"/>
                        </a:spcAft>
                        <a:buNone/>
                      </a:pPr>
                      <a:r>
                        <a:rPr lang="en-US" sz="1100"/>
                        <a:t>Pass</a:t>
                      </a:r>
                      <a:endParaRPr sz="1100"/>
                    </a:p>
                  </a:txBody>
                  <a:tcPr marT="63500" marB="63500" marR="63500" marL="63500">
                    <a:solidFill>
                      <a:srgbClr val="B6D7A8"/>
                    </a:solidFill>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14"/>
          <p:cNvSpPr/>
          <p:nvPr/>
        </p:nvSpPr>
        <p:spPr>
          <a:xfrm>
            <a:off x="727175" y="977925"/>
            <a:ext cx="7785900" cy="50844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4"/>
          <p:cNvSpPr txBox="1"/>
          <p:nvPr>
            <p:ph type="title"/>
          </p:nvPr>
        </p:nvSpPr>
        <p:spPr>
          <a:xfrm>
            <a:off x="779425" y="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Summary</a:t>
            </a:r>
            <a:endParaRPr/>
          </a:p>
        </p:txBody>
      </p:sp>
      <p:sp>
        <p:nvSpPr>
          <p:cNvPr id="279" name="Google Shape;279;p14"/>
          <p:cNvSpPr txBox="1"/>
          <p:nvPr>
            <p:ph idx="1" type="body"/>
          </p:nvPr>
        </p:nvSpPr>
        <p:spPr>
          <a:xfrm>
            <a:off x="779475" y="952850"/>
            <a:ext cx="7583400" cy="50844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latin typeface="Arial"/>
                <a:ea typeface="Arial"/>
                <a:cs typeface="Arial"/>
                <a:sym typeface="Arial"/>
              </a:rPr>
              <a:t>To add improvements upon the foundation of the previous version.</a:t>
            </a:r>
            <a:r>
              <a:rPr lang="en-US" sz="1000">
                <a:solidFill>
                  <a:schemeClr val="dk1"/>
                </a:solidFill>
                <a:latin typeface="Arial"/>
                <a:ea typeface="Arial"/>
                <a:cs typeface="Arial"/>
                <a:sym typeface="Arial"/>
              </a:rPr>
              <a:t> The database has been restructured to be more efficient. New columns were added to implement new features. Additionally, improvements were made to the overall user experience such that the application can be more responsive to user interaction while being tailored to the users preferences.</a:t>
            </a:r>
            <a:endParaRPr sz="1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b="1" lang="en-US" sz="1000" u="sng">
                <a:solidFill>
                  <a:schemeClr val="dk1"/>
                </a:solidFill>
                <a:latin typeface="Arial"/>
                <a:ea typeface="Arial"/>
                <a:cs typeface="Arial"/>
                <a:sym typeface="Arial"/>
              </a:rPr>
              <a:t>Improvement Details</a:t>
            </a:r>
            <a:endParaRPr b="1" sz="1000" u="sng">
              <a:solidFill>
                <a:schemeClr val="dk1"/>
              </a:solidFill>
              <a:latin typeface="Arial"/>
              <a:ea typeface="Arial"/>
              <a:cs typeface="Arial"/>
              <a:sym typeface="Arial"/>
            </a:endParaRPr>
          </a:p>
          <a:p>
            <a:pPr indent="-292100" lvl="0" marL="457200" rtl="0" algn="l">
              <a:lnSpc>
                <a:spcPct val="115000"/>
              </a:lnSpc>
              <a:spcBef>
                <a:spcPts val="0"/>
              </a:spcBef>
              <a:spcAft>
                <a:spcPts val="0"/>
              </a:spcAft>
              <a:buClr>
                <a:schemeClr val="dk1"/>
              </a:buClr>
              <a:buSzPts val="1000"/>
              <a:buFont typeface="Arial"/>
              <a:buChar char="●"/>
            </a:pPr>
            <a:r>
              <a:rPr b="1" lang="en-US" sz="1000">
                <a:solidFill>
                  <a:schemeClr val="dk1"/>
                </a:solidFill>
                <a:latin typeface="Arial"/>
                <a:ea typeface="Arial"/>
                <a:cs typeface="Arial"/>
                <a:sym typeface="Arial"/>
              </a:rPr>
              <a:t>Improved functionality &amp; UI/UX:</a:t>
            </a:r>
            <a:endParaRPr b="1"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Dynamic Themes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Added fonts to the UI to avoid using the default Windows fonts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Added visual feedback to the workout applications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Standardized UI elements throughout the program</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Standard coloring of elements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Removed low quality elements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Elements are now centered</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Added Icons to better describe feature to user</a:t>
            </a:r>
            <a:endParaRPr sz="1000">
              <a:solidFill>
                <a:schemeClr val="dk1"/>
              </a:solidFill>
              <a:latin typeface="Arial"/>
              <a:ea typeface="Arial"/>
              <a:cs typeface="Arial"/>
              <a:sym typeface="Arial"/>
            </a:endParaRPr>
          </a:p>
          <a:p>
            <a:pPr indent="-292100" lvl="0" marL="457200" rtl="0" algn="l">
              <a:lnSpc>
                <a:spcPct val="115000"/>
              </a:lnSpc>
              <a:spcBef>
                <a:spcPts val="0"/>
              </a:spcBef>
              <a:spcAft>
                <a:spcPts val="0"/>
              </a:spcAft>
              <a:buClr>
                <a:schemeClr val="dk1"/>
              </a:buClr>
              <a:buSzPts val="1000"/>
              <a:buFont typeface="Arial"/>
              <a:buChar char="●"/>
            </a:pPr>
            <a:r>
              <a:rPr b="1" lang="en-US" sz="1000">
                <a:solidFill>
                  <a:schemeClr val="dk1"/>
                </a:solidFill>
                <a:latin typeface="Arial"/>
                <a:ea typeface="Arial"/>
                <a:cs typeface="Arial"/>
                <a:sym typeface="Arial"/>
              </a:rPr>
              <a:t>Database Improvements:</a:t>
            </a:r>
            <a:endParaRPr b="1"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Database code was spread out throughout the application but is now contained in one class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Restructured Database to implement new features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User can now interact with database to make changes to User Account </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Added a system to track workout sessions and keep track of the history of workouts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Added User Settings to allow the user some level of customization of the program</a:t>
            </a:r>
            <a:endParaRPr sz="1000">
              <a:solidFill>
                <a:schemeClr val="dk1"/>
              </a:solidFill>
              <a:latin typeface="Arial"/>
              <a:ea typeface="Arial"/>
              <a:cs typeface="Arial"/>
              <a:sym typeface="Arial"/>
            </a:endParaRPr>
          </a:p>
          <a:p>
            <a:pPr indent="-292100" lvl="0" marL="457200" rtl="0" algn="l">
              <a:lnSpc>
                <a:spcPct val="115000"/>
              </a:lnSpc>
              <a:spcBef>
                <a:spcPts val="0"/>
              </a:spcBef>
              <a:spcAft>
                <a:spcPts val="0"/>
              </a:spcAft>
              <a:buClr>
                <a:schemeClr val="dk1"/>
              </a:buClr>
              <a:buSzPts val="1000"/>
              <a:buFont typeface="Arial"/>
              <a:buChar char="●"/>
            </a:pPr>
            <a:r>
              <a:rPr b="1" lang="en-US" sz="1000">
                <a:solidFill>
                  <a:schemeClr val="dk1"/>
                </a:solidFill>
                <a:latin typeface="Arial"/>
                <a:ea typeface="Arial"/>
                <a:cs typeface="Arial"/>
                <a:sym typeface="Arial"/>
              </a:rPr>
              <a:t>Bug fixes:</a:t>
            </a:r>
            <a:endParaRPr b="1"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Fixed bug creating multiple instances of pages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User was originally unable to exit or quit application</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Fixed a bug where the program would incorrectly calculate the time if the start button was pressed multiple times</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Some applications would create multiple timers causing race conditions which would make the time shown to be inaccurate</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Double Clicking would cause strange behavior, resulting in loss of data</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Changed the paths for sound effects to be relative instead of absolute to make it less user specific</a:t>
            </a:r>
            <a:endParaRPr sz="1000">
              <a:solidFill>
                <a:schemeClr val="dk1"/>
              </a:solidFill>
              <a:latin typeface="Arial"/>
              <a:ea typeface="Arial"/>
              <a:cs typeface="Arial"/>
              <a:sym typeface="Arial"/>
            </a:endParaRPr>
          </a:p>
          <a:p>
            <a:pPr indent="-292100" lvl="1" marL="914400" rtl="0" algn="l">
              <a:lnSpc>
                <a:spcPct val="115000"/>
              </a:lnSpc>
              <a:spcBef>
                <a:spcPts val="0"/>
              </a:spcBef>
              <a:spcAft>
                <a:spcPts val="0"/>
              </a:spcAft>
              <a:buClr>
                <a:schemeClr val="dk1"/>
              </a:buClr>
              <a:buSzPts val="1000"/>
              <a:buFont typeface="Arial"/>
              <a:buChar char="○"/>
            </a:pPr>
            <a:r>
              <a:rPr lang="en-US" sz="1000">
                <a:solidFill>
                  <a:schemeClr val="dk1"/>
                </a:solidFill>
                <a:latin typeface="Arial"/>
                <a:ea typeface="Arial"/>
                <a:cs typeface="Arial"/>
                <a:sym typeface="Arial"/>
              </a:rPr>
              <a:t>Moved commonly used functions to a static tools class to remove code duplication</a:t>
            </a:r>
            <a:endParaRPr sz="16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8d18363f9b_0_19"/>
          <p:cNvSpPr txBox="1"/>
          <p:nvPr>
            <p:ph type="title"/>
          </p:nvPr>
        </p:nvSpPr>
        <p:spPr>
          <a:xfrm>
            <a:off x="779475" y="381000"/>
            <a:ext cx="7583400" cy="8352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Closing</a:t>
            </a:r>
            <a:endParaRPr/>
          </a:p>
        </p:txBody>
      </p:sp>
      <p:sp>
        <p:nvSpPr>
          <p:cNvPr id="286" name="Google Shape;286;g8d18363f9b_0_19"/>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342900" lvl="0" marL="457200" rtl="0" algn="l">
              <a:spcBef>
                <a:spcPts val="2000"/>
              </a:spcBef>
              <a:spcAft>
                <a:spcPts val="0"/>
              </a:spcAft>
              <a:buSzPts val="1800"/>
              <a:buChar char="⚫"/>
            </a:pPr>
            <a:r>
              <a:rPr lang="en-US"/>
              <a:t>Questions?</a:t>
            </a:r>
            <a:endParaRPr/>
          </a:p>
          <a:p>
            <a:pPr indent="-342900" lvl="0" marL="457200" rtl="0" algn="l">
              <a:spcBef>
                <a:spcPts val="0"/>
              </a:spcBef>
              <a:spcAft>
                <a:spcPts val="0"/>
              </a:spcAft>
              <a:buSzPts val="1800"/>
              <a:buChar char="⚫"/>
            </a:pPr>
            <a:r>
              <a:rPr lang="en-US"/>
              <a:t>Contact Info</a:t>
            </a:r>
            <a:endParaRPr/>
          </a:p>
          <a:p>
            <a:pPr indent="-342900" lvl="1" marL="914400" rtl="0" algn="l">
              <a:spcBef>
                <a:spcPts val="0"/>
              </a:spcBef>
              <a:spcAft>
                <a:spcPts val="0"/>
              </a:spcAft>
              <a:buSzPts val="1800"/>
              <a:buChar char="⚫"/>
            </a:pPr>
            <a:r>
              <a:rPr lang="en-US"/>
              <a:t>Daniel Mato: </a:t>
            </a:r>
            <a:r>
              <a:rPr lang="en-US" u="sng">
                <a:solidFill>
                  <a:schemeClr val="hlink"/>
                </a:solidFill>
                <a:hlinkClick r:id="rId3"/>
              </a:rPr>
              <a:t>dmato011@fiu.edu</a:t>
            </a:r>
            <a:endParaRPr/>
          </a:p>
          <a:p>
            <a:pPr indent="-342900" lvl="1" marL="914400" rtl="0" algn="l">
              <a:spcBef>
                <a:spcPts val="0"/>
              </a:spcBef>
              <a:spcAft>
                <a:spcPts val="0"/>
              </a:spcAft>
              <a:buSzPts val="1800"/>
              <a:buChar char="⚫"/>
            </a:pPr>
            <a:r>
              <a:rPr lang="en-US"/>
              <a:t>Calvin Mark: </a:t>
            </a:r>
            <a:r>
              <a:rPr lang="en-US" u="sng">
                <a:solidFill>
                  <a:schemeClr val="hlink"/>
                </a:solidFill>
                <a:hlinkClick r:id="rId4"/>
              </a:rPr>
              <a:t>cmark013@fiu.edu</a:t>
            </a:r>
            <a:endParaRPr/>
          </a:p>
          <a:p>
            <a:pPr indent="0" lvl="0" marL="0" rtl="0" algn="l">
              <a:spcBef>
                <a:spcPts val="200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g8d18363f9b_0_57"/>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rPr lang="en-US"/>
              <a:t>Introduction</a:t>
            </a:r>
            <a:endParaRPr/>
          </a:p>
        </p:txBody>
      </p:sp>
      <p:sp>
        <p:nvSpPr>
          <p:cNvPr id="158" name="Google Shape;158;g8d18363f9b_0_57"/>
          <p:cNvSpPr txBox="1"/>
          <p:nvPr>
            <p:ph idx="1" type="body"/>
          </p:nvPr>
        </p:nvSpPr>
        <p:spPr>
          <a:xfrm>
            <a:off x="779463" y="1828800"/>
            <a:ext cx="7583400" cy="4208400"/>
          </a:xfrm>
          <a:prstGeom prst="rect">
            <a:avLst/>
          </a:prstGeom>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Arial"/>
                <a:ea typeface="Arial"/>
                <a:cs typeface="Arial"/>
                <a:sym typeface="Arial"/>
              </a:rPr>
              <a:t>With the rise of “smart” workout technology, no current option exists for those who desire an impacted, high energy, cardio-based workout similar to what one would find in a training gym/fight club. ComboCounter is designed to be a workout application which is connected to a “smart” punching bag. This bag will be able to track data metrics such as force and combo effectiveness. The goal of ComboCounter is to connect socially with others while achieving real goals and improving stamina, strength and form!</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Problem definition</a:t>
            </a:r>
            <a:endParaRPr/>
          </a:p>
        </p:txBody>
      </p:sp>
      <p:sp>
        <p:nvSpPr>
          <p:cNvPr id="165" name="Google Shape;165;p2"/>
          <p:cNvSpPr txBox="1"/>
          <p:nvPr>
            <p:ph idx="1" type="body"/>
          </p:nvPr>
        </p:nvSpPr>
        <p:spPr>
          <a:xfrm>
            <a:off x="779463" y="1524000"/>
            <a:ext cx="7583487" cy="4208463"/>
          </a:xfrm>
          <a:prstGeom prst="rect">
            <a:avLst/>
          </a:prstGeom>
          <a:noFill/>
          <a:ln>
            <a:noFill/>
          </a:ln>
        </p:spPr>
        <p:txBody>
          <a:bodyPr anchorCtr="0" anchor="t" bIns="45700" lIns="91425" spcFirstLastPara="1" rIns="91425" wrap="square" tIns="45700">
            <a:noAutofit/>
          </a:bodyPr>
          <a:lstStyle/>
          <a:p>
            <a:pPr indent="-282575" lvl="0" marL="282575" rtl="0" algn="l">
              <a:spcBef>
                <a:spcPts val="0"/>
              </a:spcBef>
              <a:spcAft>
                <a:spcPts val="0"/>
              </a:spcAft>
              <a:buClr>
                <a:srgbClr val="001D4D"/>
              </a:buClr>
              <a:buSzPts val="1800"/>
              <a:buChar char="⚫"/>
            </a:pPr>
            <a:r>
              <a:rPr lang="en-US" sz="1800"/>
              <a:t>Whole Project:</a:t>
            </a:r>
            <a:endParaRPr sz="1600"/>
          </a:p>
          <a:p>
            <a:pPr indent="-295275" lvl="1" marL="577850" rtl="0" algn="l">
              <a:spcBef>
                <a:spcPts val="600"/>
              </a:spcBef>
              <a:spcAft>
                <a:spcPts val="0"/>
              </a:spcAft>
              <a:buSzPts val="1600"/>
              <a:buChar char="⚫"/>
            </a:pPr>
            <a:r>
              <a:rPr lang="en-US" sz="1600"/>
              <a:t>Currently does not communicate with the sensor</a:t>
            </a:r>
            <a:endParaRPr sz="1600"/>
          </a:p>
          <a:p>
            <a:pPr indent="-295275" lvl="1" marL="577850" rtl="0" algn="l">
              <a:spcBef>
                <a:spcPts val="600"/>
              </a:spcBef>
              <a:spcAft>
                <a:spcPts val="0"/>
              </a:spcAft>
              <a:buSzPts val="1600"/>
              <a:buChar char="⚫"/>
            </a:pPr>
            <a:r>
              <a:rPr lang="en-US" sz="1600"/>
              <a:t>Project suffers from a lot of code duplication</a:t>
            </a:r>
            <a:endParaRPr sz="1600"/>
          </a:p>
          <a:p>
            <a:pPr indent="-295275" lvl="1" marL="577850" rtl="0" algn="l">
              <a:spcBef>
                <a:spcPts val="600"/>
              </a:spcBef>
              <a:spcAft>
                <a:spcPts val="0"/>
              </a:spcAft>
              <a:buSzPts val="1600"/>
              <a:buChar char="⚫"/>
            </a:pPr>
            <a:r>
              <a:rPr lang="en-US" sz="1600"/>
              <a:t>Database is connected to all </a:t>
            </a:r>
            <a:r>
              <a:rPr lang="en-US" sz="1600"/>
              <a:t>features</a:t>
            </a:r>
            <a:endParaRPr sz="1600"/>
          </a:p>
          <a:p>
            <a:pPr indent="-295275" lvl="1" marL="577850" rtl="0" algn="l">
              <a:spcBef>
                <a:spcPts val="600"/>
              </a:spcBef>
              <a:spcAft>
                <a:spcPts val="0"/>
              </a:spcAft>
              <a:buSzPts val="1600"/>
              <a:buChar char="⚫"/>
            </a:pPr>
            <a:r>
              <a:rPr lang="en-US" sz="1600"/>
              <a:t>Inconsistent</a:t>
            </a:r>
            <a:r>
              <a:rPr lang="en-US" sz="1600"/>
              <a:t> UI </a:t>
            </a:r>
            <a:r>
              <a:rPr lang="en-US" sz="1600"/>
              <a:t>elements</a:t>
            </a:r>
            <a:endParaRPr sz="1600"/>
          </a:p>
          <a:p>
            <a:pPr indent="-295275" lvl="1" marL="577850" rtl="0" algn="l">
              <a:spcBef>
                <a:spcPts val="600"/>
              </a:spcBef>
              <a:spcAft>
                <a:spcPts val="0"/>
              </a:spcAft>
              <a:buSzPts val="1600"/>
              <a:buChar char="⚫"/>
            </a:pPr>
            <a:r>
              <a:rPr lang="en-US" sz="1600"/>
              <a:t>PO desires visual feedback and a streamlined historic view</a:t>
            </a:r>
            <a:endParaRPr sz="1600"/>
          </a:p>
          <a:p>
            <a:pPr indent="0" lvl="0" marL="282575" rtl="0" algn="l">
              <a:spcBef>
                <a:spcPts val="2000"/>
              </a:spcBef>
              <a:spcAft>
                <a:spcPts val="0"/>
              </a:spcAft>
              <a:buNone/>
            </a:pPr>
            <a:r>
              <a:t/>
            </a:r>
            <a:endParaRPr sz="16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g8d18363f9b_0_63"/>
          <p:cNvSpPr txBox="1"/>
          <p:nvPr>
            <p:ph idx="1" type="body"/>
          </p:nvPr>
        </p:nvSpPr>
        <p:spPr>
          <a:xfrm>
            <a:off x="779475" y="914400"/>
            <a:ext cx="7583400" cy="4902900"/>
          </a:xfrm>
          <a:prstGeom prst="rect">
            <a:avLst/>
          </a:prstGeom>
        </p:spPr>
        <p:txBody>
          <a:bodyPr anchorCtr="0" anchor="t" bIns="45700" lIns="91425" spcFirstLastPara="1" rIns="91425" wrap="square" tIns="45700">
            <a:noAutofit/>
          </a:bodyPr>
          <a:lstStyle/>
          <a:p>
            <a:pPr indent="-282575" lvl="0" marL="282575" rtl="0" algn="l">
              <a:spcBef>
                <a:spcPts val="2000"/>
              </a:spcBef>
              <a:spcAft>
                <a:spcPts val="0"/>
              </a:spcAft>
              <a:buSzPts val="1800"/>
              <a:buChar char="⚫"/>
            </a:pPr>
            <a:r>
              <a:rPr lang="en-US" sz="1800"/>
              <a:t>My Part: Daniel Mato</a:t>
            </a:r>
            <a:endParaRPr/>
          </a:p>
          <a:p>
            <a:pPr indent="-295275" lvl="1" marL="577850" rtl="0" algn="l">
              <a:spcBef>
                <a:spcPts val="600"/>
              </a:spcBef>
              <a:spcAft>
                <a:spcPts val="0"/>
              </a:spcAft>
              <a:buSzPts val="1600"/>
              <a:buChar char="⚫"/>
            </a:pPr>
            <a:r>
              <a:rPr lang="en-US" sz="1600"/>
              <a:t>Provide an extendable theme system to give the user more control over the application</a:t>
            </a:r>
            <a:endParaRPr sz="1600"/>
          </a:p>
          <a:p>
            <a:pPr indent="-295275" lvl="1" marL="577850" rtl="0" algn="l">
              <a:spcBef>
                <a:spcPts val="600"/>
              </a:spcBef>
              <a:spcAft>
                <a:spcPts val="0"/>
              </a:spcAft>
              <a:buSzPts val="1600"/>
              <a:buChar char="⚫"/>
            </a:pPr>
            <a:r>
              <a:rPr lang="en-US" sz="1600"/>
              <a:t>Visual Feedback for User during sessions</a:t>
            </a:r>
            <a:endParaRPr sz="1600"/>
          </a:p>
          <a:p>
            <a:pPr indent="-295275" lvl="1" marL="577850" rtl="0" algn="l">
              <a:spcBef>
                <a:spcPts val="600"/>
              </a:spcBef>
              <a:spcAft>
                <a:spcPts val="0"/>
              </a:spcAft>
              <a:buSzPts val="1600"/>
              <a:buChar char="⚫"/>
            </a:pPr>
            <a:r>
              <a:rPr lang="en-US" sz="1600"/>
              <a:t>Make the way the application handles windows more efficient and easier to manage</a:t>
            </a:r>
            <a:endParaRPr sz="1600"/>
          </a:p>
          <a:p>
            <a:pPr indent="-282575" lvl="0" marL="282575" rtl="0" algn="l">
              <a:spcBef>
                <a:spcPts val="2000"/>
              </a:spcBef>
              <a:spcAft>
                <a:spcPts val="0"/>
              </a:spcAft>
              <a:buSzPts val="1800"/>
              <a:buChar char="⚫"/>
            </a:pPr>
            <a:r>
              <a:rPr lang="en-US" sz="1800"/>
              <a:t>My Part: Calvin Mark</a:t>
            </a:r>
            <a:endParaRPr/>
          </a:p>
          <a:p>
            <a:pPr indent="-282575" lvl="1" marL="577850" rtl="0" algn="l">
              <a:spcBef>
                <a:spcPts val="600"/>
              </a:spcBef>
              <a:spcAft>
                <a:spcPts val="0"/>
              </a:spcAft>
              <a:buSzPts val="1600"/>
              <a:buChar char="⚫"/>
            </a:pPr>
            <a:r>
              <a:rPr lang="en-US" sz="1600"/>
              <a:t>Provide an extendable theme system to give the user more control over the application</a:t>
            </a:r>
            <a:endParaRPr sz="1600"/>
          </a:p>
          <a:p>
            <a:pPr indent="-282575" lvl="1" marL="577850" rtl="0" algn="l">
              <a:spcBef>
                <a:spcPts val="600"/>
              </a:spcBef>
              <a:spcAft>
                <a:spcPts val="0"/>
              </a:spcAft>
              <a:buSzPts val="1600"/>
              <a:buChar char="⚫"/>
            </a:pPr>
            <a:r>
              <a:rPr lang="en-US" sz="1600"/>
              <a:t>Implement features based on user input</a:t>
            </a:r>
            <a:endParaRPr sz="1600"/>
          </a:p>
          <a:p>
            <a:pPr indent="-282575" lvl="1" marL="577850" rtl="0" algn="l">
              <a:spcBef>
                <a:spcPts val="600"/>
              </a:spcBef>
              <a:spcAft>
                <a:spcPts val="0"/>
              </a:spcAft>
              <a:buSzPts val="1600"/>
              <a:buChar char="⚫"/>
            </a:pPr>
            <a:r>
              <a:rPr lang="en-US" sz="1600"/>
              <a:t>Ensure UI was consistent</a:t>
            </a:r>
            <a:endParaRPr sz="1600"/>
          </a:p>
          <a:p>
            <a:pPr indent="0" lvl="0" marL="0" rtl="0" algn="l">
              <a:spcBef>
                <a:spcPts val="20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3"/>
          <p:cNvSpPr txBox="1"/>
          <p:nvPr>
            <p:ph type="title"/>
          </p:nvPr>
        </p:nvSpPr>
        <p:spPr>
          <a:xfrm>
            <a:off x="779463" y="381000"/>
            <a:ext cx="758348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Project Management</a:t>
            </a:r>
            <a:endParaRPr/>
          </a:p>
        </p:txBody>
      </p:sp>
      <p:pic>
        <p:nvPicPr>
          <p:cNvPr id="178" name="Google Shape;178;p3" title="Chart"/>
          <p:cNvPicPr preferRelativeResize="0"/>
          <p:nvPr/>
        </p:nvPicPr>
        <p:blipFill>
          <a:blip r:embed="rId3">
            <a:alphaModFix/>
          </a:blip>
          <a:stretch>
            <a:fillRect/>
          </a:stretch>
        </p:blipFill>
        <p:spPr>
          <a:xfrm>
            <a:off x="779475" y="1612025"/>
            <a:ext cx="7799875" cy="40453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4"/>
          <p:cNvSpPr txBox="1"/>
          <p:nvPr>
            <p:ph type="title"/>
          </p:nvPr>
        </p:nvSpPr>
        <p:spPr>
          <a:xfrm>
            <a:off x="780300" y="325975"/>
            <a:ext cx="7583400" cy="6483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sz="3300"/>
              <a:t>Requirements: User Stories </a:t>
            </a:r>
            <a:endParaRPr sz="3300"/>
          </a:p>
        </p:txBody>
      </p:sp>
      <p:graphicFrame>
        <p:nvGraphicFramePr>
          <p:cNvPr id="185" name="Google Shape;185;p4"/>
          <p:cNvGraphicFramePr/>
          <p:nvPr/>
        </p:nvGraphicFramePr>
        <p:xfrm>
          <a:off x="952500" y="1159700"/>
          <a:ext cx="3000000" cy="3000000"/>
        </p:xfrm>
        <a:graphic>
          <a:graphicData uri="http://schemas.openxmlformats.org/drawingml/2006/table">
            <a:tbl>
              <a:tblPr>
                <a:noFill/>
                <a:tableStyleId>{D7014EF8-2B13-4B05-B5FB-002F85F6CF88}</a:tableStyleId>
              </a:tblPr>
              <a:tblGrid>
                <a:gridCol w="1809750"/>
                <a:gridCol w="1809750"/>
                <a:gridCol w="1809750"/>
                <a:gridCol w="1809750"/>
              </a:tblGrid>
              <a:tr h="381000">
                <a:tc>
                  <a:txBody>
                    <a:bodyPr/>
                    <a:lstStyle/>
                    <a:p>
                      <a:pPr indent="0" lvl="0" marL="0" rtl="0" algn="l">
                        <a:spcBef>
                          <a:spcPts val="0"/>
                        </a:spcBef>
                        <a:spcAft>
                          <a:spcPts val="0"/>
                        </a:spcAft>
                        <a:buNone/>
                      </a:pPr>
                      <a:r>
                        <a:rPr b="1" lang="en-US"/>
                        <a:t>Name</a:t>
                      </a:r>
                      <a:endParaRPr b="1"/>
                    </a:p>
                  </a:txBody>
                  <a:tcPr marT="91425" marB="91425" marR="91425" marL="91425">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a:t>User Story</a:t>
                      </a:r>
                      <a:endParaRPr b="1"/>
                    </a:p>
                  </a:txBody>
                  <a:tcPr marT="91425" marB="91425" marR="91425" marL="91425">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a:t>Acceptance Criteria</a:t>
                      </a:r>
                      <a:endParaRPr b="1"/>
                    </a:p>
                  </a:txBody>
                  <a:tcPr marT="91425" marB="91425" marR="91425" marL="91425">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a:t>Contributor</a:t>
                      </a:r>
                      <a:endParaRPr b="1"/>
                    </a:p>
                  </a:txBody>
                  <a:tcPr marT="91425" marB="91425" marR="91425" marL="91425">
                    <a:solidFill>
                      <a:srgbClr val="EFEFEF"/>
                    </a:solidFill>
                  </a:tcPr>
                </a:tc>
              </a:tr>
              <a:tr h="381000">
                <a:tc>
                  <a:txBody>
                    <a:bodyPr/>
                    <a:lstStyle/>
                    <a:p>
                      <a:pPr indent="0" lvl="0" marL="0" rtl="0" algn="ctr">
                        <a:spcBef>
                          <a:spcPts val="0"/>
                        </a:spcBef>
                        <a:spcAft>
                          <a:spcPts val="0"/>
                        </a:spcAft>
                        <a:buNone/>
                      </a:pPr>
                      <a:r>
                        <a:rPr b="1" lang="en-US" sz="1200"/>
                        <a:t>Combo Counter Heavy Bag 7</a:t>
                      </a:r>
                      <a:endParaRPr b="1"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200"/>
                        <a:t>As a developer I would like to access the database from all classes using a single object</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200"/>
                        <a:t>All the database code is contained in a single class and other classes reference that one object to gain access to the database</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a:t>Daniel Mato</a:t>
                      </a:r>
                      <a:endParaRPr/>
                    </a:p>
                  </a:txBody>
                  <a:tcPr marT="91425" marB="91425" marR="91425" marL="91425">
                    <a:lnL cap="flat" cmpd="sng" w="12700">
                      <a:solidFill>
                        <a:srgbClr val="000000"/>
                      </a:solidFill>
                      <a:prstDash val="solid"/>
                      <a:round/>
                      <a:headEnd len="sm" w="sm" type="none"/>
                      <a:tailEnd len="sm" w="sm" type="none"/>
                    </a:lnL>
                    <a:solidFill>
                      <a:srgbClr val="EFEFEF"/>
                    </a:solidFill>
                  </a:tcPr>
                </a:tc>
              </a:tr>
              <a:tr h="381000">
                <a:tc>
                  <a:txBody>
                    <a:bodyPr/>
                    <a:lstStyle/>
                    <a:p>
                      <a:pPr indent="0" lvl="0" marL="0" rtl="0" algn="ctr">
                        <a:spcBef>
                          <a:spcPts val="0"/>
                        </a:spcBef>
                        <a:spcAft>
                          <a:spcPts val="0"/>
                        </a:spcAft>
                        <a:buNone/>
                      </a:pPr>
                      <a:r>
                        <a:rPr b="1" lang="en-US" sz="1200"/>
                        <a:t>Combo Counter Heavy Bag 20</a:t>
                      </a:r>
                      <a:endParaRPr b="1"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As a User I would like be able to choose themes and color scheme </a:t>
                      </a:r>
                      <a:endParaRPr b="1" sz="11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200"/>
                        <a:t>User has an option to choose between preset themes</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a:t>Calvin Mark</a:t>
                      </a:r>
                      <a:endParaRPr/>
                    </a:p>
                  </a:txBody>
                  <a:tcPr marT="91425" marB="91425" marR="91425" marL="91425">
                    <a:lnL cap="flat" cmpd="sng" w="12700">
                      <a:solidFill>
                        <a:srgbClr val="000000"/>
                      </a:solidFill>
                      <a:prstDash val="solid"/>
                      <a:round/>
                      <a:headEnd len="sm" w="sm" type="none"/>
                      <a:tailEnd len="sm" w="sm" type="none"/>
                    </a:lnL>
                    <a:solidFill>
                      <a:srgbClr val="EFEFEF"/>
                    </a:solidFill>
                  </a:tcPr>
                </a:tc>
              </a:tr>
              <a:tr h="381000">
                <a:tc>
                  <a:txBody>
                    <a:bodyPr/>
                    <a:lstStyle/>
                    <a:p>
                      <a:pPr indent="0" lvl="0" marL="0" rtl="0" algn="ctr">
                        <a:spcBef>
                          <a:spcPts val="0"/>
                        </a:spcBef>
                        <a:spcAft>
                          <a:spcPts val="0"/>
                        </a:spcAft>
                        <a:buNone/>
                      </a:pPr>
                      <a:r>
                        <a:rPr b="1" lang="en-US" sz="1200"/>
                        <a:t>Combo Counter Heavy Bag 26</a:t>
                      </a:r>
                      <a:endParaRPr b="1"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As a user I would like to see visual feedback from the application when the bag is struck to make sure my hits are registered</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200"/>
                        <a:t>User can see a visual display of force when bag is hit</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a:t>Daniel Mato</a:t>
                      </a:r>
                      <a:endParaRPr/>
                    </a:p>
                  </a:txBody>
                  <a:tcPr marT="91425" marB="91425" marR="91425" marL="91425">
                    <a:lnL cap="flat" cmpd="sng" w="12700">
                      <a:solidFill>
                        <a:srgbClr val="000000"/>
                      </a:solidFill>
                      <a:prstDash val="solid"/>
                      <a:round/>
                      <a:headEnd len="sm" w="sm" type="none"/>
                      <a:tailEnd len="sm" w="sm" type="none"/>
                    </a:lnL>
                    <a:solidFill>
                      <a:srgbClr val="EFEFEF"/>
                    </a:solidFill>
                  </a:tcPr>
                </a:tc>
              </a:tr>
              <a:tr h="381000">
                <a:tc>
                  <a:txBody>
                    <a:bodyPr/>
                    <a:lstStyle/>
                    <a:p>
                      <a:pPr indent="0" lvl="0" marL="0" rtl="0" algn="ctr">
                        <a:spcBef>
                          <a:spcPts val="0"/>
                        </a:spcBef>
                        <a:spcAft>
                          <a:spcPts val="0"/>
                        </a:spcAft>
                        <a:buNone/>
                      </a:pPr>
                      <a:r>
                        <a:rPr b="1" lang="en-US" sz="1200"/>
                        <a:t>Combo Counter Heavy Bag 32</a:t>
                      </a:r>
                      <a:endParaRPr b="1"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As a developer I would like to interact with the database to make global changes</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200"/>
                        <a:t>There is a single class that interacts with the database </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a:t>Daniel Mato &amp; Calvin Mark</a:t>
                      </a:r>
                      <a:endParaRPr/>
                    </a:p>
                  </a:txBody>
                  <a:tcPr marT="91425" marB="91425" marR="91425" marL="91425">
                    <a:lnL cap="flat" cmpd="sng" w="12700">
                      <a:solidFill>
                        <a:srgbClr val="000000"/>
                      </a:solidFill>
                      <a:prstDash val="solid"/>
                      <a:round/>
                      <a:headEnd len="sm" w="sm" type="none"/>
                      <a:tailEnd len="sm" w="sm" type="none"/>
                    </a:lnL>
                    <a:solidFill>
                      <a:srgbClr val="EFEFEF"/>
                    </a:solidFill>
                  </a:tcPr>
                </a:tc>
              </a:tr>
              <a:tr h="381000">
                <a:tc>
                  <a:txBody>
                    <a:bodyPr/>
                    <a:lstStyle/>
                    <a:p>
                      <a:pPr indent="0" lvl="0" marL="0" rtl="0" algn="ctr">
                        <a:spcBef>
                          <a:spcPts val="0"/>
                        </a:spcBef>
                        <a:spcAft>
                          <a:spcPts val="0"/>
                        </a:spcAft>
                        <a:buNone/>
                      </a:pPr>
                      <a:r>
                        <a:rPr b="1" lang="en-US" sz="1200"/>
                        <a:t>Combo Counter Heavy Bag 33</a:t>
                      </a:r>
                      <a:endParaRPr b="1"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As a user I would like to have a user settings page to control and save preferences to my profile</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200"/>
                        <a:t>User preferences can be chosen and saved</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a:t>Calvin Mark</a:t>
                      </a:r>
                      <a:endParaRPr/>
                    </a:p>
                  </a:txBody>
                  <a:tcPr marT="91425" marB="91425" marR="91425" marL="91425">
                    <a:lnL cap="flat" cmpd="sng" w="12700">
                      <a:solidFill>
                        <a:srgbClr val="000000"/>
                      </a:solidFill>
                      <a:prstDash val="solid"/>
                      <a:round/>
                      <a:headEnd len="sm" w="sm" type="none"/>
                      <a:tailEnd len="sm" w="sm" type="none"/>
                    </a:lnL>
                    <a:solidFill>
                      <a:srgbClr val="EFEFEF"/>
                    </a:solidFill>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g8d18363f9b_0_44"/>
          <p:cNvSpPr txBox="1"/>
          <p:nvPr>
            <p:ph type="title"/>
          </p:nvPr>
        </p:nvSpPr>
        <p:spPr>
          <a:xfrm>
            <a:off x="779463" y="381000"/>
            <a:ext cx="7583400" cy="1044600"/>
          </a:xfrm>
          <a:prstGeom prst="rect">
            <a:avLst/>
          </a:prstGeom>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graphicFrame>
        <p:nvGraphicFramePr>
          <p:cNvPr id="192" name="Google Shape;192;g8d18363f9b_0_44"/>
          <p:cNvGraphicFramePr/>
          <p:nvPr/>
        </p:nvGraphicFramePr>
        <p:xfrm>
          <a:off x="864725" y="1828800"/>
          <a:ext cx="3000000" cy="3000000"/>
        </p:xfrm>
        <a:graphic>
          <a:graphicData uri="http://schemas.openxmlformats.org/drawingml/2006/table">
            <a:tbl>
              <a:tblPr>
                <a:noFill/>
                <a:tableStyleId>{D7014EF8-2B13-4B05-B5FB-002F85F6CF88}</a:tableStyleId>
              </a:tblPr>
              <a:tblGrid>
                <a:gridCol w="1809750"/>
                <a:gridCol w="1809750"/>
                <a:gridCol w="1809750"/>
                <a:gridCol w="1809750"/>
              </a:tblGrid>
              <a:tr h="381000">
                <a:tc>
                  <a:txBody>
                    <a:bodyPr/>
                    <a:lstStyle/>
                    <a:p>
                      <a:pPr indent="0" lvl="0" marL="0" rtl="0" algn="l">
                        <a:spcBef>
                          <a:spcPts val="0"/>
                        </a:spcBef>
                        <a:spcAft>
                          <a:spcPts val="0"/>
                        </a:spcAft>
                        <a:buNone/>
                      </a:pPr>
                      <a:r>
                        <a:rPr b="1" lang="en-US"/>
                        <a:t>Name</a:t>
                      </a:r>
                      <a:endParaRPr b="1"/>
                    </a:p>
                  </a:txBody>
                  <a:tcPr marT="91425" marB="91425" marR="91425" marL="91425">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a:t>User Story</a:t>
                      </a:r>
                      <a:endParaRPr b="1"/>
                    </a:p>
                  </a:txBody>
                  <a:tcPr marT="91425" marB="91425" marR="91425" marL="91425">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a:t>Acceptance Criteria</a:t>
                      </a:r>
                      <a:endParaRPr b="1"/>
                    </a:p>
                  </a:txBody>
                  <a:tcPr marT="91425" marB="91425" marR="91425" marL="91425">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a:t>Contributor</a:t>
                      </a:r>
                      <a:endParaRPr b="1"/>
                    </a:p>
                  </a:txBody>
                  <a:tcPr marT="91425" marB="91425" marR="91425" marL="91425">
                    <a:solidFill>
                      <a:srgbClr val="EFEFEF"/>
                    </a:solidFill>
                  </a:tcPr>
                </a:tc>
              </a:tr>
              <a:tr h="381000">
                <a:tc>
                  <a:txBody>
                    <a:bodyPr/>
                    <a:lstStyle/>
                    <a:p>
                      <a:pPr indent="0" lvl="0" marL="0" rtl="0" algn="ctr">
                        <a:spcBef>
                          <a:spcPts val="0"/>
                        </a:spcBef>
                        <a:spcAft>
                          <a:spcPts val="0"/>
                        </a:spcAft>
                        <a:buNone/>
                      </a:pPr>
                      <a:r>
                        <a:rPr b="1" lang="en-US" sz="1200"/>
                        <a:t>Combo Counter Heavy Bag 32</a:t>
                      </a:r>
                      <a:endParaRPr b="1"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As a developer I would like to interact with the database to make global changes</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200"/>
                        <a:t>There is a single class that interacts with the database </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Clr>
                          <a:schemeClr val="dk1"/>
                        </a:buClr>
                        <a:buSzPts val="1100"/>
                        <a:buFont typeface="Arial"/>
                        <a:buNone/>
                      </a:pPr>
                      <a:r>
                        <a:rPr lang="en-US">
                          <a:solidFill>
                            <a:schemeClr val="dk1"/>
                          </a:solidFill>
                        </a:rPr>
                        <a:t>Daniel Mato &amp; Calvin Mark</a:t>
                      </a:r>
                      <a:endParaRPr>
                        <a:solidFill>
                          <a:schemeClr val="dk1"/>
                        </a:solidFill>
                      </a:endParaRPr>
                    </a:p>
                    <a:p>
                      <a:pPr indent="0" lvl="0" marL="0" rtl="0" algn="l">
                        <a:spcBef>
                          <a:spcPts val="0"/>
                        </a:spcBef>
                        <a:spcAft>
                          <a:spcPts val="0"/>
                        </a:spcAft>
                        <a:buNone/>
                      </a:pPr>
                      <a:r>
                        <a:t/>
                      </a:r>
                      <a:endParaRPr/>
                    </a:p>
                  </a:txBody>
                  <a:tcPr marT="91425" marB="91425" marR="91425" marL="91425">
                    <a:lnL cap="flat" cmpd="sng" w="12700">
                      <a:solidFill>
                        <a:srgbClr val="000000"/>
                      </a:solidFill>
                      <a:prstDash val="solid"/>
                      <a:round/>
                      <a:headEnd len="sm" w="sm" type="none"/>
                      <a:tailEnd len="sm" w="sm" type="none"/>
                    </a:lnL>
                    <a:solidFill>
                      <a:srgbClr val="EFEFEF"/>
                    </a:solidFill>
                  </a:tcPr>
                </a:tc>
              </a:tr>
              <a:tr h="381000">
                <a:tc>
                  <a:txBody>
                    <a:bodyPr/>
                    <a:lstStyle/>
                    <a:p>
                      <a:pPr indent="0" lvl="0" marL="0" rtl="0" algn="ctr">
                        <a:spcBef>
                          <a:spcPts val="0"/>
                        </a:spcBef>
                        <a:spcAft>
                          <a:spcPts val="0"/>
                        </a:spcAft>
                        <a:buNone/>
                      </a:pPr>
                      <a:r>
                        <a:rPr b="1" lang="en-US" sz="1200"/>
                        <a:t>Combo Counter Heavy Bag 34</a:t>
                      </a:r>
                      <a:endParaRPr b="1"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As a developer I would like to have user changes be implemented</a:t>
                      </a:r>
                      <a:endParaRPr sz="1100"/>
                    </a:p>
                    <a:p>
                      <a:pPr indent="0" lvl="0" marL="0" rtl="0" algn="l">
                        <a:spcBef>
                          <a:spcPts val="0"/>
                        </a:spcBef>
                        <a:spcAft>
                          <a:spcPts val="0"/>
                        </a:spcAft>
                        <a:buNone/>
                      </a:pPr>
                      <a:r>
                        <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200"/>
                        <a:t>The changes made in the user settings page are reflected in the database and are shows when the user reopens the application</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a:t>Calvin Mark</a:t>
                      </a:r>
                      <a:endParaRPr/>
                    </a:p>
                  </a:txBody>
                  <a:tcPr marT="91425" marB="91425" marR="91425" marL="91425">
                    <a:lnL cap="flat" cmpd="sng" w="12700">
                      <a:solidFill>
                        <a:srgbClr val="000000"/>
                      </a:solidFill>
                      <a:prstDash val="solid"/>
                      <a:round/>
                      <a:headEnd len="sm" w="sm" type="none"/>
                      <a:tailEnd len="sm" w="sm" type="none"/>
                    </a:lnL>
                    <a:solidFill>
                      <a:srgbClr val="EFEFEF"/>
                    </a:solidFill>
                  </a:tcPr>
                </a:tc>
              </a:tr>
              <a:tr h="381000">
                <a:tc>
                  <a:txBody>
                    <a:bodyPr/>
                    <a:lstStyle/>
                    <a:p>
                      <a:pPr indent="0" lvl="0" marL="0" rtl="0" algn="ctr">
                        <a:spcBef>
                          <a:spcPts val="0"/>
                        </a:spcBef>
                        <a:spcAft>
                          <a:spcPts val="0"/>
                        </a:spcAft>
                        <a:buNone/>
                      </a:pPr>
                      <a:r>
                        <a:rPr b="1" lang="en-US" sz="1200"/>
                        <a:t>Combo Counter Heavy Bag 39</a:t>
                      </a:r>
                      <a:endParaRPr b="1"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lnSpc>
                          <a:spcPct val="115000"/>
                        </a:lnSpc>
                        <a:spcBef>
                          <a:spcPts val="0"/>
                        </a:spcBef>
                        <a:spcAft>
                          <a:spcPts val="0"/>
                        </a:spcAft>
                        <a:buNone/>
                      </a:pPr>
                      <a:r>
                        <a:rPr lang="en-US" sz="1100"/>
                        <a:t>As a developer I would like to use a dictionary to change the way pages are stored for easier implementation</a:t>
                      </a:r>
                      <a:endParaRPr sz="11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200"/>
                        <a:t>The pages that are brought into the main page are stored in a dictionary</a:t>
                      </a:r>
                      <a:endParaRPr sz="1200"/>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a:t>Daniel Mato</a:t>
                      </a:r>
                      <a:endParaRPr/>
                    </a:p>
                  </a:txBody>
                  <a:tcPr marT="91425" marB="91425" marR="91425" marL="91425">
                    <a:lnL cap="flat" cmpd="sng" w="12700">
                      <a:solidFill>
                        <a:srgbClr val="000000"/>
                      </a:solidFill>
                      <a:prstDash val="solid"/>
                      <a:round/>
                      <a:headEnd len="sm" w="sm" type="none"/>
                      <a:tailEnd len="sm" w="sm" type="none"/>
                    </a:lnL>
                    <a:solidFill>
                      <a:srgbClr val="EFEFEF"/>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5"/>
          <p:cNvSpPr/>
          <p:nvPr/>
        </p:nvSpPr>
        <p:spPr>
          <a:xfrm>
            <a:off x="780300" y="1203600"/>
            <a:ext cx="7583400" cy="5453700"/>
          </a:xfrm>
          <a:prstGeom prst="rect">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5"/>
          <p:cNvSpPr txBox="1"/>
          <p:nvPr>
            <p:ph type="title"/>
          </p:nvPr>
        </p:nvSpPr>
        <p:spPr>
          <a:xfrm>
            <a:off x="779463" y="228600"/>
            <a:ext cx="7583400" cy="1044600"/>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Use Case</a:t>
            </a:r>
            <a:endParaRPr/>
          </a:p>
        </p:txBody>
      </p:sp>
      <p:pic>
        <p:nvPicPr>
          <p:cNvPr id="200" name="Google Shape;200;p5"/>
          <p:cNvPicPr preferRelativeResize="0"/>
          <p:nvPr/>
        </p:nvPicPr>
        <p:blipFill>
          <a:blip r:embed="rId3">
            <a:alphaModFix/>
          </a:blip>
          <a:stretch>
            <a:fillRect/>
          </a:stretch>
        </p:blipFill>
        <p:spPr>
          <a:xfrm>
            <a:off x="1732807" y="1325300"/>
            <a:ext cx="5678385" cy="5280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6"/>
          <p:cNvSpPr txBox="1"/>
          <p:nvPr>
            <p:ph type="title"/>
          </p:nvPr>
        </p:nvSpPr>
        <p:spPr>
          <a:xfrm>
            <a:off x="779463" y="381000"/>
            <a:ext cx="8059737" cy="1044575"/>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rPr lang="en-US"/>
              <a:t>Requirements: Sequence Diagrams</a:t>
            </a:r>
            <a:endParaRPr/>
          </a:p>
          <a:p>
            <a:pPr indent="0" lvl="0" marL="0" rtl="0" algn="l">
              <a:spcBef>
                <a:spcPts val="0"/>
              </a:spcBef>
              <a:spcAft>
                <a:spcPts val="0"/>
              </a:spcAft>
              <a:buNone/>
            </a:pPr>
            <a:r>
              <a:rPr lang="en-US" sz="2400"/>
              <a:t>Change Theme</a:t>
            </a:r>
            <a:endParaRPr sz="2400"/>
          </a:p>
        </p:txBody>
      </p:sp>
      <p:pic>
        <p:nvPicPr>
          <p:cNvPr id="207" name="Google Shape;207;p6"/>
          <p:cNvPicPr preferRelativeResize="0"/>
          <p:nvPr/>
        </p:nvPicPr>
        <p:blipFill>
          <a:blip r:embed="rId3">
            <a:alphaModFix/>
          </a:blip>
          <a:stretch>
            <a:fillRect/>
          </a:stretch>
        </p:blipFill>
        <p:spPr>
          <a:xfrm>
            <a:off x="1233698" y="1588850"/>
            <a:ext cx="6448049" cy="42726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2013-04-25T14:14:17Z</dcterms:created>
  <dc:creator>Ivana Rodriguez</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0x010100EB420CC5D7C3634BB91C23C53A69EF7C</vt:lpwstr>
  </property>
</Properties>
</file>