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A4A3A4"/>
          </p15:clr>
        </p15:guide>
        <p15:guide id="2" pos="10368">
          <p15:clr>
            <a:srgbClr val="A4A3A4"/>
          </p15:clr>
        </p15:guide>
      </p15:sldGuideLst>
    </p:ext>
    <p:ext uri="http://customooxmlschemas.google.com/">
      <go:slidesCustomData xmlns:go="http://customooxmlschemas.google.com/" r:id="rId7" roundtripDataSignature="AMtx7mhCu7ASlCyyBv+KQehFbrXHuTiP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22" name="Google Shape;22;p4"/>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a:off x="1646238"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34" name="Google Shape;34;p6"/>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7"/>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0" name="Google Shape;40;p7"/>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1" name="Google Shape;41;p7"/>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7" name="Google Shape;47;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48" name="Google Shape;48;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9" name="Google Shape;49;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0" name="Google Shape;50;p8"/>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9"/>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10"/>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61" name="Google Shape;61;p10"/>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2" name="Google Shape;62;p10"/>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11"/>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9" name="Google Shape;69;p11"/>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8"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marR="0" rtl="0" algn="l">
              <a:spcBef>
                <a:spcPts val="0"/>
              </a:spcBef>
              <a:spcAft>
                <a:spcPts val="0"/>
              </a:spcAft>
              <a:buSzPts val="1400"/>
              <a:buNone/>
              <a:defRPr b="0" i="0" sz="66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marR="0" rtl="0" algn="ctr">
              <a:spcBef>
                <a:spcPts val="0"/>
              </a:spcBef>
              <a:spcAft>
                <a:spcPts val="0"/>
              </a:spcAft>
              <a:buSzPts val="1400"/>
              <a:buNone/>
              <a:defRPr b="0" i="0" sz="66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spcBef>
                <a:spcPts val="0"/>
              </a:spcBef>
              <a:spcAft>
                <a:spcPts val="0"/>
              </a:spcAft>
              <a:buNone/>
              <a:defRPr b="0" i="0" sz="66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66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66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66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66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66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66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66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5.png"/><Relationship Id="rId11" Type="http://schemas.openxmlformats.org/officeDocument/2006/relationships/image" Target="../media/image10.png"/><Relationship Id="rId10" Type="http://schemas.openxmlformats.org/officeDocument/2006/relationships/image" Target="../media/image4.png"/><Relationship Id="rId13" Type="http://schemas.openxmlformats.org/officeDocument/2006/relationships/image" Target="../media/image2.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1.png"/><Relationship Id="rId9" Type="http://schemas.openxmlformats.org/officeDocument/2006/relationships/image" Target="../media/image8.png"/><Relationship Id="rId15" Type="http://schemas.openxmlformats.org/officeDocument/2006/relationships/image" Target="../media/image16.png"/><Relationship Id="rId14" Type="http://schemas.openxmlformats.org/officeDocument/2006/relationships/image" Target="../media/image18.png"/><Relationship Id="rId17" Type="http://schemas.openxmlformats.org/officeDocument/2006/relationships/image" Target="../media/image17.png"/><Relationship Id="rId16" Type="http://schemas.openxmlformats.org/officeDocument/2006/relationships/image" Target="../media/image12.png"/><Relationship Id="rId5" Type="http://schemas.openxmlformats.org/officeDocument/2006/relationships/image" Target="../media/image7.png"/><Relationship Id="rId19" Type="http://schemas.openxmlformats.org/officeDocument/2006/relationships/image" Target="../media/image13.png"/><Relationship Id="rId6" Type="http://schemas.openxmlformats.org/officeDocument/2006/relationships/image" Target="../media/image14.png"/><Relationship Id="rId18"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5A5A5">
            <a:alpha val="44705"/>
          </a:srgbClr>
        </a:solidFill>
      </p:bgPr>
    </p:bg>
    <p:spTree>
      <p:nvGrpSpPr>
        <p:cNvPr id="88" name="Shape 88"/>
        <p:cNvGrpSpPr/>
        <p:nvPr/>
      </p:nvGrpSpPr>
      <p:grpSpPr>
        <a:xfrm>
          <a:off x="0" y="0"/>
          <a:ext cx="0" cy="0"/>
          <a:chOff x="0" y="0"/>
          <a:chExt cx="0" cy="0"/>
        </a:xfrm>
      </p:grpSpPr>
      <p:sp>
        <p:nvSpPr>
          <p:cNvPr id="89" name="Google Shape;89;p1"/>
          <p:cNvSpPr txBox="1"/>
          <p:nvPr/>
        </p:nvSpPr>
        <p:spPr>
          <a:xfrm>
            <a:off x="6561138" y="2738438"/>
            <a:ext cx="19346862" cy="2454108"/>
          </a:xfrm>
          <a:prstGeom prst="rect">
            <a:avLst/>
          </a:prstGeom>
          <a:noFill/>
          <a:ln>
            <a:noFill/>
          </a:ln>
        </p:spPr>
        <p:txBody>
          <a:bodyPr anchorCtr="0" anchor="t" bIns="49325" lIns="98650" spcFirstLastPara="1" rIns="98650" wrap="square" tIns="49325">
            <a:spAutoFit/>
          </a:bodyPr>
          <a:lstStyle/>
          <a:p>
            <a:pPr indent="0" lvl="0" marL="0" marR="0" rtl="0" algn="ctr">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Keeping Moms &amp; Infants Healthy</a:t>
            </a:r>
            <a:endParaRPr/>
          </a:p>
          <a:p>
            <a:pPr indent="0" lvl="0" marL="0" marR="0" rtl="0" algn="ctr">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 Gabriel Alfonso, Florida International University</a:t>
            </a:r>
            <a:endParaRPr b="0" i="0" sz="3500" u="none" cap="none" strike="noStrike">
              <a:solidFill>
                <a:srgbClr val="081E3F"/>
              </a:solidFill>
              <a:latin typeface="Arial"/>
              <a:ea typeface="Arial"/>
              <a:cs typeface="Arial"/>
              <a:sym typeface="Arial"/>
            </a:endParaRPr>
          </a:p>
          <a:p>
            <a:pPr indent="0" lvl="0" marL="0" marR="0" rtl="0" algn="ctr">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 Jean Hannan, Florida International University</a:t>
            </a:r>
            <a:endParaRPr b="0" i="0" sz="3500" u="none" cap="none" strike="noStrike">
              <a:solidFill>
                <a:srgbClr val="3333CC"/>
              </a:solidFill>
              <a:latin typeface="Arial"/>
              <a:ea typeface="Arial"/>
              <a:cs typeface="Arial"/>
              <a:sym typeface="Arial"/>
            </a:endParaRPr>
          </a:p>
          <a:p>
            <a:pPr indent="0" lvl="0" marL="0" marR="0" rtl="0" algn="ctr">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219200" y="42367200"/>
            <a:ext cx="30632401" cy="1053725"/>
          </a:xfrm>
          <a:prstGeom prst="rect">
            <a:avLst/>
          </a:prstGeom>
          <a:noFill/>
          <a:ln>
            <a:noFill/>
          </a:ln>
        </p:spPr>
        <p:txBody>
          <a:bodyPr anchorCtr="0" anchor="t" bIns="49325" lIns="98650" spcFirstLastPara="1" rIns="98650" wrap="square" tIns="49325">
            <a:spAutoFit/>
          </a:bodyPr>
          <a:lstStyle/>
          <a:p>
            <a:pPr indent="-493713" lvl="0" marL="493713" marR="0" rtl="0" algn="ctr">
              <a:spcBef>
                <a:spcPts val="0"/>
              </a:spcBef>
              <a:spcAft>
                <a:spcPts val="0"/>
              </a:spcAft>
              <a:buClr>
                <a:srgbClr val="3333CC"/>
              </a:buClr>
              <a:buSzPts val="3000"/>
              <a:buFont typeface="Arial"/>
              <a:buNone/>
            </a:pPr>
            <a:r>
              <a:rPr b="0" i="0" lang="en-US" sz="3000" u="none" cap="none" strike="noStrike">
                <a:solidFill>
                  <a:schemeClr val="dk1"/>
                </a:solidFill>
                <a:latin typeface="Arial"/>
                <a:ea typeface="Arial"/>
                <a:cs typeface="Arial"/>
                <a:sym typeface="Arial"/>
              </a:rPr>
              <a:t>The material in this poster is based upon the work supported by our Product Owner Dr. Jean Hannan. I thank Dr. Masoud Sadjaji for the assistance, cooperation, guidance and mentorship I received throughout this process. I also want to thank </a:t>
            </a:r>
            <a:r>
              <a:rPr b="0" i="0" lang="en-US" sz="3200" u="none" cap="none" strike="noStrike">
                <a:solidFill>
                  <a:schemeClr val="dk1"/>
                </a:solidFill>
                <a:latin typeface="Arial"/>
                <a:ea typeface="Arial"/>
                <a:cs typeface="Arial"/>
                <a:sym typeface="Arial"/>
              </a:rPr>
              <a:t>my partners Amin, Noe and Mike for the amazing help and support  throughout the project</a:t>
            </a:r>
            <a:endParaRPr b="0" i="0" sz="3000" u="none" cap="none" strike="noStrike">
              <a:solidFill>
                <a:schemeClr val="dk1"/>
              </a:solidFill>
              <a:latin typeface="Arial"/>
              <a:ea typeface="Arial"/>
              <a:cs typeface="Arial"/>
              <a:sym typeface="Arial"/>
            </a:endParaRPr>
          </a:p>
        </p:txBody>
      </p:sp>
      <p:sp>
        <p:nvSpPr>
          <p:cNvPr id="91" name="Google Shape;91;p1"/>
          <p:cNvSpPr/>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2" name="Google Shape;92;p1"/>
          <p:cNvSpPr txBox="1"/>
          <p:nvPr/>
        </p:nvSpPr>
        <p:spPr>
          <a:xfrm>
            <a:off x="2667000" y="5789613"/>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Problem</a:t>
            </a:r>
            <a:endParaRPr/>
          </a:p>
        </p:txBody>
      </p:sp>
      <p:sp>
        <p:nvSpPr>
          <p:cNvPr id="93" name="Google Shape;93;p1"/>
          <p:cNvSpPr/>
          <p:nvPr/>
        </p:nvSpPr>
        <p:spPr>
          <a:xfrm>
            <a:off x="914400" y="42062400"/>
            <a:ext cx="31089601" cy="137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4" name="Google Shape;94;p1"/>
          <p:cNvSpPr txBox="1"/>
          <p:nvPr/>
        </p:nvSpPr>
        <p:spPr>
          <a:xfrm>
            <a:off x="1192213"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Acknowledgement</a:t>
            </a:r>
            <a:endParaRPr/>
          </a:p>
        </p:txBody>
      </p:sp>
      <p:sp>
        <p:nvSpPr>
          <p:cNvPr id="95" name="Google Shape;95;p1"/>
          <p:cNvSpPr txBox="1"/>
          <p:nvPr/>
        </p:nvSpPr>
        <p:spPr>
          <a:xfrm>
            <a:off x="13716000" y="5792788"/>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Current System</a:t>
            </a:r>
            <a:endParaRPr/>
          </a:p>
        </p:txBody>
      </p:sp>
      <p:sp>
        <p:nvSpPr>
          <p:cNvPr id="96" name="Google Shape;96;p1"/>
          <p:cNvSpPr txBox="1"/>
          <p:nvPr/>
        </p:nvSpPr>
        <p:spPr>
          <a:xfrm>
            <a:off x="23317200" y="5792788"/>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Requirements</a:t>
            </a:r>
            <a:endParaRPr/>
          </a:p>
        </p:txBody>
      </p:sp>
      <p:sp>
        <p:nvSpPr>
          <p:cNvPr id="97" name="Google Shape;97;p1"/>
          <p:cNvSpPr txBox="1"/>
          <p:nvPr/>
        </p:nvSpPr>
        <p:spPr>
          <a:xfrm>
            <a:off x="3171666" y="16805359"/>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System Design</a:t>
            </a:r>
            <a:endParaRPr/>
          </a:p>
        </p:txBody>
      </p:sp>
      <p:sp>
        <p:nvSpPr>
          <p:cNvPr id="98" name="Google Shape;98;p1"/>
          <p:cNvSpPr txBox="1"/>
          <p:nvPr/>
        </p:nvSpPr>
        <p:spPr>
          <a:xfrm>
            <a:off x="12649200" y="16805359"/>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Object Diagram</a:t>
            </a:r>
            <a:endParaRPr/>
          </a:p>
        </p:txBody>
      </p:sp>
      <p:sp>
        <p:nvSpPr>
          <p:cNvPr id="99" name="Google Shape;99;p1"/>
          <p:cNvSpPr txBox="1"/>
          <p:nvPr/>
        </p:nvSpPr>
        <p:spPr>
          <a:xfrm>
            <a:off x="22783800" y="16792889"/>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Implementation</a:t>
            </a:r>
            <a:endParaRPr/>
          </a:p>
        </p:txBody>
      </p:sp>
      <p:sp>
        <p:nvSpPr>
          <p:cNvPr id="100" name="Google Shape;100;p1"/>
          <p:cNvSpPr txBox="1"/>
          <p:nvPr/>
        </p:nvSpPr>
        <p:spPr>
          <a:xfrm>
            <a:off x="3146266" y="27795594"/>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Verification</a:t>
            </a:r>
            <a:endParaRPr/>
          </a:p>
        </p:txBody>
      </p:sp>
      <p:sp>
        <p:nvSpPr>
          <p:cNvPr id="101" name="Google Shape;101;p1"/>
          <p:cNvSpPr txBox="1"/>
          <p:nvPr/>
        </p:nvSpPr>
        <p:spPr>
          <a:xfrm>
            <a:off x="13927244" y="27795594"/>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Screenshots</a:t>
            </a:r>
            <a:endParaRPr/>
          </a:p>
        </p:txBody>
      </p:sp>
      <p:sp>
        <p:nvSpPr>
          <p:cNvPr id="102" name="Google Shape;102;p1"/>
          <p:cNvSpPr txBox="1"/>
          <p:nvPr/>
        </p:nvSpPr>
        <p:spPr>
          <a:xfrm>
            <a:off x="23592402" y="27792916"/>
            <a:ext cx="5486400" cy="731838"/>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spcBef>
                <a:spcPts val="0"/>
              </a:spcBef>
              <a:spcAft>
                <a:spcPts val="0"/>
              </a:spcAft>
              <a:buNone/>
            </a:pPr>
            <a:r>
              <a:rPr b="1" i="0" lang="en-US" sz="4100" u="none" cap="none" strike="noStrike">
                <a:solidFill>
                  <a:srgbClr val="B6862C"/>
                </a:solidFill>
                <a:latin typeface="Arial"/>
                <a:ea typeface="Arial"/>
                <a:cs typeface="Arial"/>
                <a:sym typeface="Arial"/>
              </a:rPr>
              <a:t>Summary</a:t>
            </a:r>
            <a:endParaRPr/>
          </a:p>
        </p:txBody>
      </p:sp>
      <p:sp>
        <p:nvSpPr>
          <p:cNvPr id="103" name="Google Shape;103;p1"/>
          <p:cNvSpPr txBox="1"/>
          <p:nvPr/>
        </p:nvSpPr>
        <p:spPr>
          <a:xfrm>
            <a:off x="6561138" y="0"/>
            <a:ext cx="19346862" cy="2278063"/>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7000" u="none" cap="none" strike="noStrike">
                <a:solidFill>
                  <a:srgbClr val="B6862C"/>
                </a:solidFill>
                <a:latin typeface="Arial"/>
                <a:ea typeface="Arial"/>
                <a:cs typeface="Arial"/>
                <a:sym typeface="Arial"/>
              </a:rPr>
              <a:t>School of Computing &amp; Information Sciences</a:t>
            </a:r>
            <a:endParaRPr/>
          </a:p>
          <a:p>
            <a:pPr indent="0" lvl="0" marL="0" marR="0" rtl="0" algn="ctr">
              <a:spcBef>
                <a:spcPts val="0"/>
              </a:spcBef>
              <a:spcAft>
                <a:spcPts val="0"/>
              </a:spcAft>
              <a:buNone/>
            </a:pPr>
            <a:r>
              <a:rPr b="0" i="1" lang="en-US" sz="7200" u="none" cap="none" strike="noStrike">
                <a:solidFill>
                  <a:srgbClr val="B6862C"/>
                </a:solidFill>
                <a:latin typeface="Arial"/>
                <a:ea typeface="Arial"/>
                <a:cs typeface="Arial"/>
                <a:sym typeface="Arial"/>
              </a:rPr>
              <a:t>Spring 2020 Senior Design Project</a:t>
            </a:r>
            <a:endParaRPr/>
          </a:p>
        </p:txBody>
      </p:sp>
      <p:pic>
        <p:nvPicPr>
          <p:cNvPr id="104" name="Google Shape;104;p1"/>
          <p:cNvPicPr preferRelativeResize="0"/>
          <p:nvPr/>
        </p:nvPicPr>
        <p:blipFill rotWithShape="1">
          <a:blip r:embed="rId3">
            <a:alphaModFix/>
          </a:blip>
          <a:srcRect b="0" l="0" r="0" t="0"/>
          <a:stretch/>
        </p:blipFill>
        <p:spPr>
          <a:xfrm>
            <a:off x="1230313" y="695325"/>
            <a:ext cx="3913187" cy="3876675"/>
          </a:xfrm>
          <a:prstGeom prst="rect">
            <a:avLst/>
          </a:prstGeom>
          <a:noFill/>
          <a:ln>
            <a:noFill/>
          </a:ln>
        </p:spPr>
      </p:pic>
      <p:sp>
        <p:nvSpPr>
          <p:cNvPr id="105" name="Google Shape;105;p1"/>
          <p:cNvSpPr txBox="1"/>
          <p:nvPr/>
        </p:nvSpPr>
        <p:spPr>
          <a:xfrm>
            <a:off x="1768267" y="6815304"/>
            <a:ext cx="8807865" cy="84023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5400" u="none" cap="none" strike="noStrike">
                <a:solidFill>
                  <a:schemeClr val="dk1"/>
                </a:solidFill>
                <a:latin typeface="Arial"/>
                <a:ea typeface="Arial"/>
                <a:cs typeface="Arial"/>
                <a:sym typeface="Arial"/>
              </a:rPr>
              <a:t>Low-income mothers lack proper and accurate information about pregnancy and child-caring. So they end up in the Emergency Room from simple problems. They need a source that would provide them with information and more.</a:t>
            </a:r>
            <a:endParaRPr/>
          </a:p>
        </p:txBody>
      </p:sp>
      <p:sp>
        <p:nvSpPr>
          <p:cNvPr id="106" name="Google Shape;106;p1"/>
          <p:cNvSpPr txBox="1"/>
          <p:nvPr/>
        </p:nvSpPr>
        <p:spPr>
          <a:xfrm>
            <a:off x="23317200" y="29439156"/>
            <a:ext cx="8534400" cy="1012584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4400" u="none" cap="none" strike="noStrike">
                <a:solidFill>
                  <a:schemeClr val="dk1"/>
                </a:solidFill>
                <a:latin typeface="Arial"/>
                <a:ea typeface="Arial"/>
                <a:cs typeface="Arial"/>
                <a:sym typeface="Arial"/>
              </a:rPr>
              <a:t>With this new version of the “Keeping Moms &amp; Infants Healthy” app many new features have been added and optimized. The app now allows the user to sort the Clinics by proximity and even further filter by distance and service each clinic provides. A new mom would now receive weekly messages with information about child-caring. Also notifications have been added to improve user engagement.</a:t>
            </a:r>
            <a:endParaRPr/>
          </a:p>
          <a:p>
            <a:pPr indent="0" lvl="0" marL="0" marR="0" rtl="0" algn="just">
              <a:spcBef>
                <a:spcPts val="0"/>
              </a:spcBef>
              <a:spcAft>
                <a:spcPts val="0"/>
              </a:spcAft>
              <a:buNone/>
            </a:pPr>
            <a:r>
              <a:t/>
            </a:r>
            <a:endParaRPr b="0" i="0" sz="3600" u="none" cap="none" strike="noStrike">
              <a:solidFill>
                <a:schemeClr val="dk1"/>
              </a:solidFill>
              <a:latin typeface="Arial"/>
              <a:ea typeface="Arial"/>
              <a:cs typeface="Arial"/>
              <a:sym typeface="Arial"/>
            </a:endParaRPr>
          </a:p>
        </p:txBody>
      </p:sp>
      <p:sp>
        <p:nvSpPr>
          <p:cNvPr id="107" name="Google Shape;107;p1"/>
          <p:cNvSpPr txBox="1"/>
          <p:nvPr/>
        </p:nvSpPr>
        <p:spPr>
          <a:xfrm>
            <a:off x="21205727" y="6809668"/>
            <a:ext cx="10676354" cy="7478970"/>
          </a:xfrm>
          <a:prstGeom prst="rect">
            <a:avLst/>
          </a:prstGeom>
          <a:noFill/>
          <a:ln>
            <a:noFill/>
          </a:ln>
        </p:spPr>
        <p:txBody>
          <a:bodyPr anchorCtr="0" anchor="t" bIns="45700" lIns="91425" spcFirstLastPara="1" rIns="91425" wrap="square" tIns="45700">
            <a:spAutoFit/>
          </a:bodyPr>
          <a:lstStyle/>
          <a:p>
            <a:pPr indent="-857250" lvl="0" marL="857250" marR="0" rtl="0" algn="l">
              <a:spcBef>
                <a:spcPts val="0"/>
              </a:spcBef>
              <a:spcAft>
                <a:spcPts val="0"/>
              </a:spcAft>
              <a:buClr>
                <a:schemeClr val="dk1"/>
              </a:buClr>
              <a:buSzPts val="6000"/>
              <a:buFont typeface="Arial"/>
              <a:buChar char="•"/>
            </a:pPr>
            <a:r>
              <a:rPr b="0" i="0" lang="en-US" sz="6000" u="none" cap="none" strike="noStrike">
                <a:solidFill>
                  <a:schemeClr val="dk1"/>
                </a:solidFill>
                <a:latin typeface="Arial"/>
                <a:ea typeface="Arial"/>
                <a:cs typeface="Arial"/>
                <a:sym typeface="Arial"/>
              </a:rPr>
              <a:t>Add Information to the Learn Tab</a:t>
            </a:r>
            <a:endParaRPr/>
          </a:p>
          <a:p>
            <a:pPr indent="-857250" lvl="0" marL="857250" marR="0" rtl="0" algn="l">
              <a:spcBef>
                <a:spcPts val="0"/>
              </a:spcBef>
              <a:spcAft>
                <a:spcPts val="0"/>
              </a:spcAft>
              <a:buClr>
                <a:schemeClr val="dk1"/>
              </a:buClr>
              <a:buSzPts val="6000"/>
              <a:buFont typeface="Arial"/>
              <a:buChar char="•"/>
            </a:pPr>
            <a:r>
              <a:rPr b="0" i="0" lang="en-US" sz="6000" u="none" cap="none" strike="noStrike">
                <a:solidFill>
                  <a:schemeClr val="dk1"/>
                </a:solidFill>
                <a:latin typeface="Arial"/>
                <a:ea typeface="Arial"/>
                <a:cs typeface="Arial"/>
                <a:sym typeface="Arial"/>
              </a:rPr>
              <a:t>Add Weekly SMS for pregnancy</a:t>
            </a:r>
            <a:endParaRPr/>
          </a:p>
          <a:p>
            <a:pPr indent="-857250" lvl="0" marL="857250" marR="0" rtl="0" algn="l">
              <a:spcBef>
                <a:spcPts val="0"/>
              </a:spcBef>
              <a:spcAft>
                <a:spcPts val="0"/>
              </a:spcAft>
              <a:buClr>
                <a:schemeClr val="dk1"/>
              </a:buClr>
              <a:buSzPts val="6000"/>
              <a:buFont typeface="Arial"/>
              <a:buChar char="•"/>
            </a:pPr>
            <a:r>
              <a:rPr b="0" i="0" lang="en-US" sz="6000" u="none" cap="none" strike="noStrike">
                <a:solidFill>
                  <a:schemeClr val="dk1"/>
                </a:solidFill>
                <a:latin typeface="Arial"/>
                <a:ea typeface="Arial"/>
                <a:cs typeface="Arial"/>
                <a:sym typeface="Arial"/>
              </a:rPr>
              <a:t>Add Shelters to the App</a:t>
            </a:r>
            <a:endParaRPr/>
          </a:p>
          <a:p>
            <a:pPr indent="-857250" lvl="0" marL="857250" marR="0" rtl="0" algn="l">
              <a:spcBef>
                <a:spcPts val="0"/>
              </a:spcBef>
              <a:spcAft>
                <a:spcPts val="0"/>
              </a:spcAft>
              <a:buClr>
                <a:schemeClr val="dk1"/>
              </a:buClr>
              <a:buSzPts val="6000"/>
              <a:buFont typeface="Arial"/>
              <a:buChar char="•"/>
            </a:pPr>
            <a:r>
              <a:rPr b="0" i="0" lang="en-US" sz="6000" u="none" cap="none" strike="noStrike">
                <a:solidFill>
                  <a:schemeClr val="dk1"/>
                </a:solidFill>
                <a:latin typeface="Arial"/>
                <a:ea typeface="Arial"/>
                <a:cs typeface="Arial"/>
                <a:sym typeface="Arial"/>
              </a:rPr>
              <a:t>Add Resources to the App</a:t>
            </a:r>
            <a:endParaRPr/>
          </a:p>
          <a:p>
            <a:pPr indent="-857250" lvl="0" marL="857250" marR="0" rtl="0" algn="l">
              <a:spcBef>
                <a:spcPts val="0"/>
              </a:spcBef>
              <a:spcAft>
                <a:spcPts val="0"/>
              </a:spcAft>
              <a:buClr>
                <a:schemeClr val="dk1"/>
              </a:buClr>
              <a:buSzPts val="6000"/>
              <a:buFont typeface="Arial"/>
              <a:buChar char="•"/>
            </a:pPr>
            <a:r>
              <a:rPr b="0" i="0" lang="en-US" sz="6000" u="none" cap="none" strike="noStrike">
                <a:solidFill>
                  <a:schemeClr val="dk1"/>
                </a:solidFill>
                <a:latin typeface="Arial"/>
                <a:ea typeface="Arial"/>
                <a:cs typeface="Arial"/>
                <a:sym typeface="Arial"/>
              </a:rPr>
              <a:t>Implement Push Notifications</a:t>
            </a:r>
            <a:endParaRPr/>
          </a:p>
        </p:txBody>
      </p:sp>
      <p:sp>
        <p:nvSpPr>
          <p:cNvPr id="108" name="Google Shape;108;p1"/>
          <p:cNvSpPr txBox="1"/>
          <p:nvPr/>
        </p:nvSpPr>
        <p:spPr>
          <a:xfrm>
            <a:off x="11636970" y="6810914"/>
            <a:ext cx="9195197" cy="9325630"/>
          </a:xfrm>
          <a:prstGeom prst="rect">
            <a:avLst/>
          </a:prstGeom>
          <a:noFill/>
          <a:ln>
            <a:noFill/>
          </a:ln>
        </p:spPr>
        <p:txBody>
          <a:bodyPr anchorCtr="0" anchor="t" bIns="45700" lIns="91425" spcFirstLastPara="1" rIns="91425" wrap="square" tIns="45700">
            <a:spAutoFit/>
          </a:bodyPr>
          <a:lstStyle/>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The current system is very bare-bones</a:t>
            </a:r>
            <a:endParaRPr/>
          </a:p>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Provides only some of the basic features of an app.</a:t>
            </a:r>
            <a:endParaRPr/>
          </a:p>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Many features are not optimized </a:t>
            </a:r>
            <a:endParaRPr/>
          </a:p>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It provides no information about pregnancy and resources</a:t>
            </a:r>
            <a:endParaRPr/>
          </a:p>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Lacking a settings Page</a:t>
            </a:r>
            <a:endParaRPr/>
          </a:p>
          <a:p>
            <a:pPr indent="-685800" lvl="0" marL="685800" marR="0" rtl="0" algn="l">
              <a:spcBef>
                <a:spcPts val="0"/>
              </a:spcBef>
              <a:spcAft>
                <a:spcPts val="0"/>
              </a:spcAft>
              <a:buClr>
                <a:schemeClr val="dk1"/>
              </a:buClr>
              <a:buSzPts val="5000"/>
              <a:buFont typeface="Arial"/>
              <a:buChar char="•"/>
            </a:pPr>
            <a:r>
              <a:rPr b="0" i="0" lang="en-US" sz="5000" u="none" cap="none" strike="noStrike">
                <a:solidFill>
                  <a:schemeClr val="dk1"/>
                </a:solidFill>
                <a:latin typeface="Arial"/>
                <a:ea typeface="Arial"/>
                <a:cs typeface="Arial"/>
                <a:sym typeface="Arial"/>
              </a:rPr>
              <a:t>Missing weekly SMS for pregnant users.</a:t>
            </a:r>
            <a:endParaRPr/>
          </a:p>
        </p:txBody>
      </p:sp>
      <p:pic>
        <p:nvPicPr>
          <p:cNvPr descr="wilio - Communication APIs for SMS, Voice, Video and Authentication" id="109" name="Google Shape;109;p1"/>
          <p:cNvPicPr preferRelativeResize="0"/>
          <p:nvPr/>
        </p:nvPicPr>
        <p:blipFill rotWithShape="1">
          <a:blip r:embed="rId4">
            <a:alphaModFix/>
          </a:blip>
          <a:srcRect b="0" l="0" r="0" t="0"/>
          <a:stretch/>
        </p:blipFill>
        <p:spPr>
          <a:xfrm>
            <a:off x="24147459" y="24565398"/>
            <a:ext cx="5817698" cy="2685092"/>
          </a:xfrm>
          <a:prstGeom prst="rect">
            <a:avLst/>
          </a:prstGeom>
          <a:noFill/>
          <a:ln>
            <a:noFill/>
          </a:ln>
        </p:spPr>
      </p:pic>
      <p:pic>
        <p:nvPicPr>
          <p:cNvPr descr="ownload React Native Developers San Francisco - React Native Logo .." id="110" name="Google Shape;110;p1"/>
          <p:cNvPicPr preferRelativeResize="0"/>
          <p:nvPr/>
        </p:nvPicPr>
        <p:blipFill rotWithShape="1">
          <a:blip r:embed="rId5">
            <a:alphaModFix/>
          </a:blip>
          <a:srcRect b="0" l="0" r="0" t="0"/>
          <a:stretch/>
        </p:blipFill>
        <p:spPr>
          <a:xfrm>
            <a:off x="22022913" y="18003131"/>
            <a:ext cx="9457112" cy="2476625"/>
          </a:xfrm>
          <a:prstGeom prst="rect">
            <a:avLst/>
          </a:prstGeom>
          <a:noFill/>
          <a:ln>
            <a:noFill/>
          </a:ln>
        </p:spPr>
      </p:pic>
      <p:pic>
        <p:nvPicPr>
          <p:cNvPr id="111" name="Google Shape;111;p1"/>
          <p:cNvPicPr preferRelativeResize="0"/>
          <p:nvPr/>
        </p:nvPicPr>
        <p:blipFill rotWithShape="1">
          <a:blip r:embed="rId6">
            <a:alphaModFix/>
          </a:blip>
          <a:srcRect b="0" l="0" r="0" t="0"/>
          <a:stretch/>
        </p:blipFill>
        <p:spPr>
          <a:xfrm>
            <a:off x="20306617" y="19177298"/>
            <a:ext cx="13437396" cy="5016117"/>
          </a:xfrm>
          <a:prstGeom prst="rect">
            <a:avLst/>
          </a:prstGeom>
          <a:noFill/>
          <a:ln>
            <a:noFill/>
          </a:ln>
        </p:spPr>
      </p:pic>
      <p:pic>
        <p:nvPicPr>
          <p:cNvPr descr="irebase Brand Guidelines" id="112" name="Google Shape;112;p1"/>
          <p:cNvPicPr preferRelativeResize="0"/>
          <p:nvPr/>
        </p:nvPicPr>
        <p:blipFill rotWithShape="1">
          <a:blip r:embed="rId7">
            <a:alphaModFix/>
          </a:blip>
          <a:srcRect b="0" l="0" r="0" t="0"/>
          <a:stretch/>
        </p:blipFill>
        <p:spPr>
          <a:xfrm>
            <a:off x="21205727" y="22497842"/>
            <a:ext cx="7873076" cy="2706370"/>
          </a:xfrm>
          <a:prstGeom prst="rect">
            <a:avLst/>
          </a:prstGeom>
          <a:noFill/>
          <a:ln>
            <a:noFill/>
          </a:ln>
        </p:spPr>
      </p:pic>
      <p:pic>
        <p:nvPicPr>
          <p:cNvPr descr="A close up of a sign&#10;&#10;Description automatically generated" id="113" name="Google Shape;113;p1"/>
          <p:cNvPicPr preferRelativeResize="0"/>
          <p:nvPr/>
        </p:nvPicPr>
        <p:blipFill rotWithShape="1">
          <a:blip r:embed="rId8">
            <a:alphaModFix/>
          </a:blip>
          <a:srcRect b="0" l="0" r="0" t="0"/>
          <a:stretch/>
        </p:blipFill>
        <p:spPr>
          <a:xfrm>
            <a:off x="29109441" y="21953013"/>
            <a:ext cx="2786971" cy="3185109"/>
          </a:xfrm>
          <a:prstGeom prst="rect">
            <a:avLst/>
          </a:prstGeom>
          <a:noFill/>
          <a:ln>
            <a:noFill/>
          </a:ln>
        </p:spPr>
      </p:pic>
      <p:pic>
        <p:nvPicPr>
          <p:cNvPr id="114" name="Google Shape;114;p1"/>
          <p:cNvPicPr preferRelativeResize="0"/>
          <p:nvPr/>
        </p:nvPicPr>
        <p:blipFill rotWithShape="1">
          <a:blip r:embed="rId9">
            <a:alphaModFix/>
          </a:blip>
          <a:srcRect b="0" l="0" r="0" t="0"/>
          <a:stretch/>
        </p:blipFill>
        <p:spPr>
          <a:xfrm>
            <a:off x="12185012" y="18102264"/>
            <a:ext cx="7799058" cy="8402300"/>
          </a:xfrm>
          <a:prstGeom prst="rect">
            <a:avLst/>
          </a:prstGeom>
          <a:noFill/>
          <a:ln>
            <a:noFill/>
          </a:ln>
        </p:spPr>
      </p:pic>
      <p:pic>
        <p:nvPicPr>
          <p:cNvPr id="115" name="Google Shape;115;p1"/>
          <p:cNvPicPr preferRelativeResize="0"/>
          <p:nvPr/>
        </p:nvPicPr>
        <p:blipFill rotWithShape="1">
          <a:blip r:embed="rId10">
            <a:alphaModFix/>
          </a:blip>
          <a:srcRect b="0" l="0" r="0" t="0"/>
          <a:stretch/>
        </p:blipFill>
        <p:spPr>
          <a:xfrm>
            <a:off x="1510933" y="18366806"/>
            <a:ext cx="8807865" cy="6708533"/>
          </a:xfrm>
          <a:prstGeom prst="rect">
            <a:avLst/>
          </a:prstGeom>
          <a:noFill/>
          <a:ln>
            <a:noFill/>
          </a:ln>
        </p:spPr>
      </p:pic>
      <p:pic>
        <p:nvPicPr>
          <p:cNvPr descr="A screenshot of a cell phone&#10;&#10;Description automatically generated" id="116" name="Google Shape;116;p1"/>
          <p:cNvPicPr preferRelativeResize="0"/>
          <p:nvPr/>
        </p:nvPicPr>
        <p:blipFill rotWithShape="1">
          <a:blip r:embed="rId11">
            <a:alphaModFix/>
          </a:blip>
          <a:srcRect b="0" l="0" r="0" t="0"/>
          <a:stretch/>
        </p:blipFill>
        <p:spPr>
          <a:xfrm>
            <a:off x="2294336" y="36981744"/>
            <a:ext cx="6674829" cy="3488705"/>
          </a:xfrm>
          <a:prstGeom prst="rect">
            <a:avLst/>
          </a:prstGeom>
          <a:noFill/>
          <a:ln>
            <a:noFill/>
          </a:ln>
        </p:spPr>
      </p:pic>
      <p:pic>
        <p:nvPicPr>
          <p:cNvPr descr="A screenshot of a cell phone&#10;&#10;Description automatically generated" id="117" name="Google Shape;117;p1"/>
          <p:cNvPicPr preferRelativeResize="0"/>
          <p:nvPr/>
        </p:nvPicPr>
        <p:blipFill rotWithShape="1">
          <a:blip r:embed="rId12">
            <a:alphaModFix/>
          </a:blip>
          <a:srcRect b="0" l="0" r="0" t="0"/>
          <a:stretch/>
        </p:blipFill>
        <p:spPr>
          <a:xfrm>
            <a:off x="2296913" y="32942834"/>
            <a:ext cx="6672252" cy="3538446"/>
          </a:xfrm>
          <a:prstGeom prst="rect">
            <a:avLst/>
          </a:prstGeom>
          <a:noFill/>
          <a:ln>
            <a:noFill/>
          </a:ln>
        </p:spPr>
      </p:pic>
      <p:pic>
        <p:nvPicPr>
          <p:cNvPr descr="A screenshot of a cell phone&#10;&#10;Description automatically generated" id="118" name="Google Shape;118;p1"/>
          <p:cNvPicPr preferRelativeResize="0"/>
          <p:nvPr/>
        </p:nvPicPr>
        <p:blipFill rotWithShape="1">
          <a:blip r:embed="rId13">
            <a:alphaModFix/>
          </a:blip>
          <a:srcRect b="0" l="0" r="0" t="0"/>
          <a:stretch/>
        </p:blipFill>
        <p:spPr>
          <a:xfrm>
            <a:off x="2184970" y="28874147"/>
            <a:ext cx="6784196" cy="3636889"/>
          </a:xfrm>
          <a:prstGeom prst="rect">
            <a:avLst/>
          </a:prstGeom>
          <a:noFill/>
          <a:ln>
            <a:noFill/>
          </a:ln>
        </p:spPr>
      </p:pic>
      <p:pic>
        <p:nvPicPr>
          <p:cNvPr descr="A close up of a map&#10;&#10;Description automatically generated" id="119" name="Google Shape;119;p1"/>
          <p:cNvPicPr preferRelativeResize="0"/>
          <p:nvPr/>
        </p:nvPicPr>
        <p:blipFill rotWithShape="1">
          <a:blip r:embed="rId14">
            <a:alphaModFix/>
          </a:blip>
          <a:srcRect b="0" l="0" r="0" t="0"/>
          <a:stretch/>
        </p:blipFill>
        <p:spPr>
          <a:xfrm>
            <a:off x="10707160" y="28967828"/>
            <a:ext cx="2193523" cy="4771968"/>
          </a:xfrm>
          <a:prstGeom prst="rect">
            <a:avLst/>
          </a:prstGeom>
          <a:noFill/>
          <a:ln>
            <a:noFill/>
          </a:ln>
        </p:spPr>
      </p:pic>
      <p:pic>
        <p:nvPicPr>
          <p:cNvPr descr="A screenshot of a cell phone&#10;&#10;Description automatically generated" id="120" name="Google Shape;120;p1"/>
          <p:cNvPicPr preferRelativeResize="0"/>
          <p:nvPr/>
        </p:nvPicPr>
        <p:blipFill rotWithShape="1">
          <a:blip r:embed="rId15">
            <a:alphaModFix/>
          </a:blip>
          <a:srcRect b="0" l="0" r="0" t="0"/>
          <a:stretch/>
        </p:blipFill>
        <p:spPr>
          <a:xfrm>
            <a:off x="19489198" y="28967828"/>
            <a:ext cx="2685936" cy="4771968"/>
          </a:xfrm>
          <a:prstGeom prst="rect">
            <a:avLst/>
          </a:prstGeom>
          <a:noFill/>
          <a:ln>
            <a:noFill/>
          </a:ln>
        </p:spPr>
      </p:pic>
      <p:pic>
        <p:nvPicPr>
          <p:cNvPr descr="A screenshot of a cell phone&#10;&#10;Description automatically generated" id="121" name="Google Shape;121;p1"/>
          <p:cNvPicPr preferRelativeResize="0"/>
          <p:nvPr/>
        </p:nvPicPr>
        <p:blipFill rotWithShape="1">
          <a:blip r:embed="rId16">
            <a:alphaModFix/>
          </a:blip>
          <a:srcRect b="0" l="0" r="0" t="0"/>
          <a:stretch/>
        </p:blipFill>
        <p:spPr>
          <a:xfrm>
            <a:off x="18238945" y="34843053"/>
            <a:ext cx="2196370" cy="4771968"/>
          </a:xfrm>
          <a:prstGeom prst="rect">
            <a:avLst/>
          </a:prstGeom>
          <a:noFill/>
          <a:ln>
            <a:noFill/>
          </a:ln>
        </p:spPr>
      </p:pic>
      <p:pic>
        <p:nvPicPr>
          <p:cNvPr descr="A screenshot of a map&#10;&#10;Description automatically generated" id="122" name="Google Shape;122;p1"/>
          <p:cNvPicPr preferRelativeResize="0"/>
          <p:nvPr/>
        </p:nvPicPr>
        <p:blipFill rotWithShape="1">
          <a:blip r:embed="rId17">
            <a:alphaModFix/>
          </a:blip>
          <a:srcRect b="0" l="0" r="0" t="0"/>
          <a:stretch/>
        </p:blipFill>
        <p:spPr>
          <a:xfrm>
            <a:off x="15104456" y="34694303"/>
            <a:ext cx="2204905" cy="4771968"/>
          </a:xfrm>
          <a:prstGeom prst="rect">
            <a:avLst/>
          </a:prstGeom>
          <a:noFill/>
          <a:ln>
            <a:noFill/>
          </a:ln>
        </p:spPr>
      </p:pic>
      <p:pic>
        <p:nvPicPr>
          <p:cNvPr descr="A close up of a map&#10;&#10;Description automatically generated" id="123" name="Google Shape;123;p1"/>
          <p:cNvPicPr preferRelativeResize="0"/>
          <p:nvPr/>
        </p:nvPicPr>
        <p:blipFill rotWithShape="1">
          <a:blip r:embed="rId18">
            <a:alphaModFix/>
          </a:blip>
          <a:srcRect b="0" l="0" r="0" t="0"/>
          <a:stretch/>
        </p:blipFill>
        <p:spPr>
          <a:xfrm>
            <a:off x="12178677" y="34847697"/>
            <a:ext cx="2204905" cy="4771968"/>
          </a:xfrm>
          <a:prstGeom prst="rect">
            <a:avLst/>
          </a:prstGeom>
          <a:noFill/>
          <a:ln>
            <a:noFill/>
          </a:ln>
        </p:spPr>
      </p:pic>
      <p:pic>
        <p:nvPicPr>
          <p:cNvPr descr="A screenshot of a cell phone&#10;&#10;Description automatically generated" id="124" name="Google Shape;124;p1"/>
          <p:cNvPicPr preferRelativeResize="0"/>
          <p:nvPr/>
        </p:nvPicPr>
        <p:blipFill rotWithShape="1">
          <a:blip r:embed="rId19">
            <a:alphaModFix/>
          </a:blip>
          <a:srcRect b="0" l="0" r="0" t="0"/>
          <a:stretch/>
        </p:blipFill>
        <p:spPr>
          <a:xfrm>
            <a:off x="16763967" y="28922119"/>
            <a:ext cx="2204905" cy="4771968"/>
          </a:xfrm>
          <a:prstGeom prst="rect">
            <a:avLst/>
          </a:prstGeom>
          <a:noFill/>
          <a:ln>
            <a:noFill/>
          </a:ln>
        </p:spPr>
      </p:pic>
      <p:pic>
        <p:nvPicPr>
          <p:cNvPr descr="A screenshot of a map&#10;&#10;Description automatically generated" id="125" name="Google Shape;125;p1"/>
          <p:cNvPicPr preferRelativeResize="0"/>
          <p:nvPr/>
        </p:nvPicPr>
        <p:blipFill rotWithShape="1">
          <a:blip r:embed="rId20">
            <a:alphaModFix/>
          </a:blip>
          <a:srcRect b="0" l="0" r="0" t="0"/>
          <a:stretch/>
        </p:blipFill>
        <p:spPr>
          <a:xfrm>
            <a:off x="13611639" y="28967828"/>
            <a:ext cx="2204905" cy="477196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