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C6EC"/>
    <a:srgbClr val="ADADAD"/>
    <a:srgbClr val="404040"/>
    <a:srgbClr val="61FFA8"/>
    <a:srgbClr val="E3B09B"/>
    <a:srgbClr val="BABABA"/>
    <a:srgbClr val="808080"/>
    <a:srgbClr val="44376F"/>
    <a:srgbClr val="413272"/>
    <a:srgbClr val="97D9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varScale="1">
        <p:scale>
          <a:sx n="24" d="100"/>
          <a:sy n="24" d="100"/>
        </p:scale>
        <p:origin x="1806" y="20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526865E8-8456-4F00-8769-F724074590E3}" type="datetime1">
              <a:rPr lang="en-US" altLang="en-US"/>
              <a:pPr>
                <a:defRPr/>
              </a:pPr>
              <a:t>7/30/2020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C57CF18-0DA0-45DB-AAA5-3F357FF5647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E48132D-F164-43FB-ACB7-66E62B3C3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6A187AC-260A-4EB3-9662-C51344406F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a:t>
            </a:r>
          </a:p>
        </p:txBody>
      </p:sp>
      <p:sp>
        <p:nvSpPr>
          <p:cNvPr id="4100" name="Slide Number Placeholder 3">
            <a:extLst>
              <a:ext uri="{FF2B5EF4-FFF2-40B4-BE49-F238E27FC236}">
                <a16:creationId xmlns:a16="http://schemas.microsoft.com/office/drawing/2014/main" id="{21766370-5F9A-4A29-B647-829C9CA1C1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F349C4-61CA-4881-8C88-326F30145444}"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D7928A1-85C2-4A87-81EB-B136C3054D0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EE888F2-92C2-4BF4-95F7-D8E925336F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1824670-5B2A-4CB8-AD7C-48970DCC2968}"/>
              </a:ext>
            </a:extLst>
          </p:cNvPr>
          <p:cNvSpPr>
            <a:spLocks noGrp="1" noChangeArrowheads="1"/>
          </p:cNvSpPr>
          <p:nvPr>
            <p:ph type="sldNum" sz="quarter" idx="12"/>
          </p:nvPr>
        </p:nvSpPr>
        <p:spPr>
          <a:ln/>
        </p:spPr>
        <p:txBody>
          <a:bodyPr/>
          <a:lstStyle>
            <a:lvl1pPr>
              <a:defRPr/>
            </a:lvl1pPr>
          </a:lstStyle>
          <a:p>
            <a:fld id="{5D06C2BB-64C5-494E-B729-615DCFE698E3}" type="slidenum">
              <a:rPr lang="en-US" altLang="en-US"/>
              <a:pPr/>
              <a:t>‹#›</a:t>
            </a:fld>
            <a:endParaRPr lang="en-US" altLang="en-US"/>
          </a:p>
        </p:txBody>
      </p:sp>
    </p:spTree>
    <p:extLst>
      <p:ext uri="{BB962C8B-B14F-4D97-AF65-F5344CB8AC3E}">
        <p14:creationId xmlns:p14="http://schemas.microsoft.com/office/powerpoint/2010/main" val="3373573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8889873-32FF-4249-BFF9-6C8C7E40886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CAF62A1-7DD1-4CFD-9616-689E96EC8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EC972EE-01A4-4D1B-BE22-66B7382E312E}"/>
              </a:ext>
            </a:extLst>
          </p:cNvPr>
          <p:cNvSpPr>
            <a:spLocks noGrp="1" noChangeArrowheads="1"/>
          </p:cNvSpPr>
          <p:nvPr>
            <p:ph type="sldNum" sz="quarter" idx="12"/>
          </p:nvPr>
        </p:nvSpPr>
        <p:spPr>
          <a:ln/>
        </p:spPr>
        <p:txBody>
          <a:bodyPr/>
          <a:lstStyle>
            <a:lvl1pPr>
              <a:defRPr/>
            </a:lvl1pPr>
          </a:lstStyle>
          <a:p>
            <a:fld id="{9193BEC9-7A70-44FC-B223-191EA4660649}" type="slidenum">
              <a:rPr lang="en-US" altLang="en-US"/>
              <a:pPr/>
              <a:t>‹#›</a:t>
            </a:fld>
            <a:endParaRPr lang="en-US" altLang="en-US"/>
          </a:p>
        </p:txBody>
      </p:sp>
    </p:spTree>
    <p:extLst>
      <p:ext uri="{BB962C8B-B14F-4D97-AF65-F5344CB8AC3E}">
        <p14:creationId xmlns:p14="http://schemas.microsoft.com/office/powerpoint/2010/main" val="3736423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3F29F98-A2FA-4C02-B2B5-6B653F349E7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31C07A1-E212-42B8-8CDD-FC6F33DCB0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FDB81D5-A5AF-4B48-9764-07F69B3E8751}"/>
              </a:ext>
            </a:extLst>
          </p:cNvPr>
          <p:cNvSpPr>
            <a:spLocks noGrp="1" noChangeArrowheads="1"/>
          </p:cNvSpPr>
          <p:nvPr>
            <p:ph type="sldNum" sz="quarter" idx="12"/>
          </p:nvPr>
        </p:nvSpPr>
        <p:spPr>
          <a:ln/>
        </p:spPr>
        <p:txBody>
          <a:bodyPr/>
          <a:lstStyle>
            <a:lvl1pPr>
              <a:defRPr/>
            </a:lvl1pPr>
          </a:lstStyle>
          <a:p>
            <a:fld id="{95443F34-556B-448A-8E2F-CBB1475D3F07}" type="slidenum">
              <a:rPr lang="en-US" altLang="en-US"/>
              <a:pPr/>
              <a:t>‹#›</a:t>
            </a:fld>
            <a:endParaRPr lang="en-US" altLang="en-US"/>
          </a:p>
        </p:txBody>
      </p:sp>
    </p:spTree>
    <p:extLst>
      <p:ext uri="{BB962C8B-B14F-4D97-AF65-F5344CB8AC3E}">
        <p14:creationId xmlns:p14="http://schemas.microsoft.com/office/powerpoint/2010/main" val="3906830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A214ACC-F688-4B69-93FA-9422E18FE1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B148FF6-5F05-49F0-8FB6-28B525612F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E470ED0-12FA-4644-A8C7-9DE52EE033E0}"/>
              </a:ext>
            </a:extLst>
          </p:cNvPr>
          <p:cNvSpPr>
            <a:spLocks noGrp="1" noChangeArrowheads="1"/>
          </p:cNvSpPr>
          <p:nvPr>
            <p:ph type="sldNum" sz="quarter" idx="12"/>
          </p:nvPr>
        </p:nvSpPr>
        <p:spPr>
          <a:ln/>
        </p:spPr>
        <p:txBody>
          <a:bodyPr/>
          <a:lstStyle>
            <a:lvl1pPr>
              <a:defRPr/>
            </a:lvl1pPr>
          </a:lstStyle>
          <a:p>
            <a:fld id="{CEBA0794-5F74-4D6C-BE67-0768D2F726BC}" type="slidenum">
              <a:rPr lang="en-US" altLang="en-US"/>
              <a:pPr/>
              <a:t>‹#›</a:t>
            </a:fld>
            <a:endParaRPr lang="en-US" altLang="en-US"/>
          </a:p>
        </p:txBody>
      </p:sp>
    </p:spTree>
    <p:extLst>
      <p:ext uri="{BB962C8B-B14F-4D97-AF65-F5344CB8AC3E}">
        <p14:creationId xmlns:p14="http://schemas.microsoft.com/office/powerpoint/2010/main" val="257686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CE1F529-4C46-4F37-A3F9-01F8B43DBEA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016EFA6-FF03-4E7C-A016-7AD0540598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7C62CC7-1742-4A00-BEDB-B32AD31F6A35}"/>
              </a:ext>
            </a:extLst>
          </p:cNvPr>
          <p:cNvSpPr>
            <a:spLocks noGrp="1" noChangeArrowheads="1"/>
          </p:cNvSpPr>
          <p:nvPr>
            <p:ph type="sldNum" sz="quarter" idx="12"/>
          </p:nvPr>
        </p:nvSpPr>
        <p:spPr>
          <a:ln/>
        </p:spPr>
        <p:txBody>
          <a:bodyPr/>
          <a:lstStyle>
            <a:lvl1pPr>
              <a:defRPr/>
            </a:lvl1pPr>
          </a:lstStyle>
          <a:p>
            <a:fld id="{0EB0F5FB-8647-464A-A48E-3A10C6600C26}" type="slidenum">
              <a:rPr lang="en-US" altLang="en-US"/>
              <a:pPr/>
              <a:t>‹#›</a:t>
            </a:fld>
            <a:endParaRPr lang="en-US" altLang="en-US"/>
          </a:p>
        </p:txBody>
      </p:sp>
    </p:spTree>
    <p:extLst>
      <p:ext uri="{BB962C8B-B14F-4D97-AF65-F5344CB8AC3E}">
        <p14:creationId xmlns:p14="http://schemas.microsoft.com/office/powerpoint/2010/main" val="99696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F0BB85E-3222-4E20-B89B-3BFBA989834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3B91F12-4BBF-4CD7-B8ED-598124D828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E23E50-C5B7-4DAD-8D2C-48F85073BB7A}"/>
              </a:ext>
            </a:extLst>
          </p:cNvPr>
          <p:cNvSpPr>
            <a:spLocks noGrp="1" noChangeArrowheads="1"/>
          </p:cNvSpPr>
          <p:nvPr>
            <p:ph type="sldNum" sz="quarter" idx="12"/>
          </p:nvPr>
        </p:nvSpPr>
        <p:spPr>
          <a:ln/>
        </p:spPr>
        <p:txBody>
          <a:bodyPr/>
          <a:lstStyle>
            <a:lvl1pPr>
              <a:defRPr/>
            </a:lvl1pPr>
          </a:lstStyle>
          <a:p>
            <a:fld id="{44AF88E1-B943-4503-91D1-9C2205B959F7}" type="slidenum">
              <a:rPr lang="en-US" altLang="en-US"/>
              <a:pPr/>
              <a:t>‹#›</a:t>
            </a:fld>
            <a:endParaRPr lang="en-US" altLang="en-US"/>
          </a:p>
        </p:txBody>
      </p:sp>
    </p:spTree>
    <p:extLst>
      <p:ext uri="{BB962C8B-B14F-4D97-AF65-F5344CB8AC3E}">
        <p14:creationId xmlns:p14="http://schemas.microsoft.com/office/powerpoint/2010/main" val="2181862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9967BB3-8208-49EF-B288-136D1DAACD8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ED7FC18-0E72-4D16-B0A7-B25CDCA9B5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763B469-5F88-405E-8041-78E4D7EBA7AA}"/>
              </a:ext>
            </a:extLst>
          </p:cNvPr>
          <p:cNvSpPr>
            <a:spLocks noGrp="1" noChangeArrowheads="1"/>
          </p:cNvSpPr>
          <p:nvPr>
            <p:ph type="sldNum" sz="quarter" idx="12"/>
          </p:nvPr>
        </p:nvSpPr>
        <p:spPr>
          <a:ln/>
        </p:spPr>
        <p:txBody>
          <a:bodyPr/>
          <a:lstStyle>
            <a:lvl1pPr>
              <a:defRPr/>
            </a:lvl1pPr>
          </a:lstStyle>
          <a:p>
            <a:fld id="{20E6FE21-4FC4-4FED-8DB1-D078EE28FA8D}" type="slidenum">
              <a:rPr lang="en-US" altLang="en-US"/>
              <a:pPr/>
              <a:t>‹#›</a:t>
            </a:fld>
            <a:endParaRPr lang="en-US" altLang="en-US"/>
          </a:p>
        </p:txBody>
      </p:sp>
    </p:spTree>
    <p:extLst>
      <p:ext uri="{BB962C8B-B14F-4D97-AF65-F5344CB8AC3E}">
        <p14:creationId xmlns:p14="http://schemas.microsoft.com/office/powerpoint/2010/main" val="3152138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1473922-0E5D-42BE-9724-8E50E54E1E1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3AFED63-A807-424D-BF00-056BAAB95D7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4EB0D3C-4528-41D9-BAB8-4D0E6A2D11B3}"/>
              </a:ext>
            </a:extLst>
          </p:cNvPr>
          <p:cNvSpPr>
            <a:spLocks noGrp="1" noChangeArrowheads="1"/>
          </p:cNvSpPr>
          <p:nvPr>
            <p:ph type="sldNum" sz="quarter" idx="12"/>
          </p:nvPr>
        </p:nvSpPr>
        <p:spPr>
          <a:ln/>
        </p:spPr>
        <p:txBody>
          <a:bodyPr/>
          <a:lstStyle>
            <a:lvl1pPr>
              <a:defRPr/>
            </a:lvl1pPr>
          </a:lstStyle>
          <a:p>
            <a:fld id="{25D49A7D-9E36-4E90-B6C0-45E20D647A53}" type="slidenum">
              <a:rPr lang="en-US" altLang="en-US"/>
              <a:pPr/>
              <a:t>‹#›</a:t>
            </a:fld>
            <a:endParaRPr lang="en-US" altLang="en-US"/>
          </a:p>
        </p:txBody>
      </p:sp>
    </p:spTree>
    <p:extLst>
      <p:ext uri="{BB962C8B-B14F-4D97-AF65-F5344CB8AC3E}">
        <p14:creationId xmlns:p14="http://schemas.microsoft.com/office/powerpoint/2010/main" val="2595036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CDBB721-7412-4864-85A7-408CC5106D9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55DA024-2424-4DBC-8E49-352BA48B00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29956D8-F358-46FC-B594-0D6ECCD39D44}"/>
              </a:ext>
            </a:extLst>
          </p:cNvPr>
          <p:cNvSpPr>
            <a:spLocks noGrp="1" noChangeArrowheads="1"/>
          </p:cNvSpPr>
          <p:nvPr>
            <p:ph type="sldNum" sz="quarter" idx="12"/>
          </p:nvPr>
        </p:nvSpPr>
        <p:spPr>
          <a:ln/>
        </p:spPr>
        <p:txBody>
          <a:bodyPr/>
          <a:lstStyle>
            <a:lvl1pPr>
              <a:defRPr/>
            </a:lvl1pPr>
          </a:lstStyle>
          <a:p>
            <a:fld id="{0F489010-3B97-492E-97CF-A7458E47913C}" type="slidenum">
              <a:rPr lang="en-US" altLang="en-US"/>
              <a:pPr/>
              <a:t>‹#›</a:t>
            </a:fld>
            <a:endParaRPr lang="en-US" altLang="en-US"/>
          </a:p>
        </p:txBody>
      </p:sp>
    </p:spTree>
    <p:extLst>
      <p:ext uri="{BB962C8B-B14F-4D97-AF65-F5344CB8AC3E}">
        <p14:creationId xmlns:p14="http://schemas.microsoft.com/office/powerpoint/2010/main" val="2797278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F2DE85-8DD8-4041-90F2-6AA2F2BC4CB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5EAC9BA-7A9B-474F-9987-44A0476AFD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6861F03-7E52-44D9-8461-1ECC5BFB062B}"/>
              </a:ext>
            </a:extLst>
          </p:cNvPr>
          <p:cNvSpPr>
            <a:spLocks noGrp="1" noChangeArrowheads="1"/>
          </p:cNvSpPr>
          <p:nvPr>
            <p:ph type="sldNum" sz="quarter" idx="12"/>
          </p:nvPr>
        </p:nvSpPr>
        <p:spPr>
          <a:ln/>
        </p:spPr>
        <p:txBody>
          <a:bodyPr/>
          <a:lstStyle>
            <a:lvl1pPr>
              <a:defRPr/>
            </a:lvl1pPr>
          </a:lstStyle>
          <a:p>
            <a:fld id="{567792D3-FC55-44A6-80F0-6A1FB857F555}" type="slidenum">
              <a:rPr lang="en-US" altLang="en-US"/>
              <a:pPr/>
              <a:t>‹#›</a:t>
            </a:fld>
            <a:endParaRPr lang="en-US" altLang="en-US"/>
          </a:p>
        </p:txBody>
      </p:sp>
    </p:spTree>
    <p:extLst>
      <p:ext uri="{BB962C8B-B14F-4D97-AF65-F5344CB8AC3E}">
        <p14:creationId xmlns:p14="http://schemas.microsoft.com/office/powerpoint/2010/main" val="39622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DEABD93-7C90-42F5-A891-F35B333119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F2B0872-68E2-4DFA-AB64-D9DF3B1294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A81A232-C283-45E0-A92E-BE33BDE749C5}"/>
              </a:ext>
            </a:extLst>
          </p:cNvPr>
          <p:cNvSpPr>
            <a:spLocks noGrp="1" noChangeArrowheads="1"/>
          </p:cNvSpPr>
          <p:nvPr>
            <p:ph type="sldNum" sz="quarter" idx="12"/>
          </p:nvPr>
        </p:nvSpPr>
        <p:spPr>
          <a:ln/>
        </p:spPr>
        <p:txBody>
          <a:bodyPr/>
          <a:lstStyle>
            <a:lvl1pPr>
              <a:defRPr/>
            </a:lvl1pPr>
          </a:lstStyle>
          <a:p>
            <a:fld id="{95B3EC38-CB34-4F17-88C8-E381C9FA7F3B}" type="slidenum">
              <a:rPr lang="en-US" altLang="en-US"/>
              <a:pPr/>
              <a:t>‹#›</a:t>
            </a:fld>
            <a:endParaRPr lang="en-US" altLang="en-US"/>
          </a:p>
        </p:txBody>
      </p:sp>
    </p:spTree>
    <p:extLst>
      <p:ext uri="{BB962C8B-B14F-4D97-AF65-F5344CB8AC3E}">
        <p14:creationId xmlns:p14="http://schemas.microsoft.com/office/powerpoint/2010/main" val="3802982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8A3FFBB-7F6B-4874-9118-48196A8CE34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0F64E5D0-864A-4DB0-87A1-A39F3F7A8947}"/>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0B2ADE44-A9CC-43DE-9D15-E8FC27BE146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EA2C2D70-A0A3-4A74-B1E5-FD4A52F7A765}"/>
              </a:ext>
            </a:extLst>
          </p:cNvPr>
          <p:cNvGrpSpPr/>
          <p:nvPr/>
        </p:nvGrpSpPr>
        <p:grpSpPr>
          <a:xfrm>
            <a:off x="21994534" y="16261491"/>
            <a:ext cx="9811109" cy="8312914"/>
            <a:chOff x="3324045" y="4657582"/>
            <a:chExt cx="9811109" cy="10468014"/>
          </a:xfrm>
        </p:grpSpPr>
        <p:sp>
          <p:nvSpPr>
            <p:cNvPr id="83" name="Rectangle 82">
              <a:extLst>
                <a:ext uri="{FF2B5EF4-FFF2-40B4-BE49-F238E27FC236}">
                  <a16:creationId xmlns:a16="http://schemas.microsoft.com/office/drawing/2014/main" id="{22E70CE7-B200-4C92-9A44-56B2A6F3E3AA}"/>
                </a:ext>
              </a:extLst>
            </p:cNvPr>
            <p:cNvSpPr/>
            <p:nvPr/>
          </p:nvSpPr>
          <p:spPr bwMode="auto">
            <a:xfrm>
              <a:off x="3324045" y="4657582"/>
              <a:ext cx="9811109" cy="10468014"/>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6" name="TextBox 85">
              <a:extLst>
                <a:ext uri="{FF2B5EF4-FFF2-40B4-BE49-F238E27FC236}">
                  <a16:creationId xmlns:a16="http://schemas.microsoft.com/office/drawing/2014/main" id="{A0DBC7C7-AEAC-4D81-9460-07CD46285BB3}"/>
                </a:ext>
              </a:extLst>
            </p:cNvPr>
            <p:cNvSpPr txBox="1"/>
            <p:nvPr/>
          </p:nvSpPr>
          <p:spPr>
            <a:xfrm>
              <a:off x="3767371" y="6248400"/>
              <a:ext cx="9034229" cy="759046"/>
            </a:xfrm>
            <a:prstGeom prst="rect">
              <a:avLst/>
            </a:prstGeom>
            <a:noFill/>
          </p:spPr>
          <p:txBody>
            <a:bodyPr wrap="square" rtlCol="0">
              <a:spAutoFit/>
            </a:bodyPr>
            <a:lstStyle/>
            <a:p>
              <a:pPr algn="just"/>
              <a:endParaRPr lang="en-US" sz="4600" dirty="0">
                <a:latin typeface="Calibri Light" panose="020F0302020204030204" pitchFamily="34" charset="0"/>
                <a:cs typeface="Calibri Light" panose="020F0302020204030204" pitchFamily="34" charset="0"/>
              </a:endParaRPr>
            </a:p>
          </p:txBody>
        </p:sp>
      </p:grpSp>
      <p:grpSp>
        <p:nvGrpSpPr>
          <p:cNvPr id="74" name="Group 73">
            <a:extLst>
              <a:ext uri="{FF2B5EF4-FFF2-40B4-BE49-F238E27FC236}">
                <a16:creationId xmlns:a16="http://schemas.microsoft.com/office/drawing/2014/main" id="{D398F763-690D-4F3B-810D-D004AD817286}"/>
              </a:ext>
            </a:extLst>
          </p:cNvPr>
          <p:cNvGrpSpPr/>
          <p:nvPr/>
        </p:nvGrpSpPr>
        <p:grpSpPr>
          <a:xfrm>
            <a:off x="11459887" y="16253730"/>
            <a:ext cx="9815630" cy="8324167"/>
            <a:chOff x="3324045" y="4657582"/>
            <a:chExt cx="9811109" cy="10468014"/>
          </a:xfrm>
        </p:grpSpPr>
        <p:sp>
          <p:nvSpPr>
            <p:cNvPr id="75" name="Rectangle 74">
              <a:extLst>
                <a:ext uri="{FF2B5EF4-FFF2-40B4-BE49-F238E27FC236}">
                  <a16:creationId xmlns:a16="http://schemas.microsoft.com/office/drawing/2014/main" id="{EAA64C5B-5A9E-4556-8894-987956A9BCBA}"/>
                </a:ext>
              </a:extLst>
            </p:cNvPr>
            <p:cNvSpPr/>
            <p:nvPr/>
          </p:nvSpPr>
          <p:spPr bwMode="auto">
            <a:xfrm>
              <a:off x="3324045" y="4657582"/>
              <a:ext cx="9811109" cy="10468014"/>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76" name="TextBox 75">
              <a:extLst>
                <a:ext uri="{FF2B5EF4-FFF2-40B4-BE49-F238E27FC236}">
                  <a16:creationId xmlns:a16="http://schemas.microsoft.com/office/drawing/2014/main" id="{2507EA04-9D9A-4445-81CF-EEE0E230D88A}"/>
                </a:ext>
              </a:extLst>
            </p:cNvPr>
            <p:cNvSpPr txBox="1"/>
            <p:nvPr/>
          </p:nvSpPr>
          <p:spPr>
            <a:xfrm>
              <a:off x="3767371" y="6248400"/>
              <a:ext cx="9034229" cy="759046"/>
            </a:xfrm>
            <a:prstGeom prst="rect">
              <a:avLst/>
            </a:prstGeom>
            <a:noFill/>
          </p:spPr>
          <p:txBody>
            <a:bodyPr wrap="square" rtlCol="0">
              <a:spAutoFit/>
            </a:bodyPr>
            <a:lstStyle/>
            <a:p>
              <a:pPr algn="just"/>
              <a:endParaRPr lang="en-US" sz="4600" dirty="0">
                <a:latin typeface="Calibri Light" panose="020F0302020204030204" pitchFamily="34" charset="0"/>
                <a:cs typeface="Calibri Light" panose="020F0302020204030204" pitchFamily="34" charset="0"/>
              </a:endParaRPr>
            </a:p>
          </p:txBody>
        </p:sp>
      </p:grpSp>
      <p:sp>
        <p:nvSpPr>
          <p:cNvPr id="13" name="Rectangle 12">
            <a:extLst>
              <a:ext uri="{FF2B5EF4-FFF2-40B4-BE49-F238E27FC236}">
                <a16:creationId xmlns:a16="http://schemas.microsoft.com/office/drawing/2014/main" id="{B3CA0717-C81B-4684-BA3B-03B10B8E603A}"/>
              </a:ext>
            </a:extLst>
          </p:cNvPr>
          <p:cNvSpPr/>
          <p:nvPr/>
        </p:nvSpPr>
        <p:spPr bwMode="auto">
          <a:xfrm>
            <a:off x="24231601" y="569944"/>
            <a:ext cx="8686800" cy="3669981"/>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nvGrpSpPr>
          <p:cNvPr id="9" name="Group 8">
            <a:extLst>
              <a:ext uri="{FF2B5EF4-FFF2-40B4-BE49-F238E27FC236}">
                <a16:creationId xmlns:a16="http://schemas.microsoft.com/office/drawing/2014/main" id="{91D365D1-C141-4E4C-A53E-A3433D4BBE60}"/>
              </a:ext>
            </a:extLst>
          </p:cNvPr>
          <p:cNvGrpSpPr/>
          <p:nvPr/>
        </p:nvGrpSpPr>
        <p:grpSpPr>
          <a:xfrm>
            <a:off x="960320" y="5132447"/>
            <a:ext cx="12114278" cy="10603195"/>
            <a:chOff x="3324045" y="4657582"/>
            <a:chExt cx="9811109" cy="13219940"/>
          </a:xfrm>
        </p:grpSpPr>
        <p:grpSp>
          <p:nvGrpSpPr>
            <p:cNvPr id="7" name="Group 6">
              <a:extLst>
                <a:ext uri="{FF2B5EF4-FFF2-40B4-BE49-F238E27FC236}">
                  <a16:creationId xmlns:a16="http://schemas.microsoft.com/office/drawing/2014/main" id="{F2E414B3-369B-4708-B00E-B3AD0530D10E}"/>
                </a:ext>
              </a:extLst>
            </p:cNvPr>
            <p:cNvGrpSpPr/>
            <p:nvPr/>
          </p:nvGrpSpPr>
          <p:grpSpPr>
            <a:xfrm>
              <a:off x="3324045" y="4657582"/>
              <a:ext cx="9811109" cy="13219940"/>
              <a:chOff x="1130061" y="4322221"/>
              <a:chExt cx="12039600" cy="15398813"/>
            </a:xfrm>
          </p:grpSpPr>
          <p:sp>
            <p:nvSpPr>
              <p:cNvPr id="4" name="Rectangle 3">
                <a:extLst>
                  <a:ext uri="{FF2B5EF4-FFF2-40B4-BE49-F238E27FC236}">
                    <a16:creationId xmlns:a16="http://schemas.microsoft.com/office/drawing/2014/main" id="{18923793-991E-4E4C-8D77-E4B9DC08FABA}"/>
                  </a:ext>
                </a:extLst>
              </p:cNvPr>
              <p:cNvSpPr/>
              <p:nvPr/>
            </p:nvSpPr>
            <p:spPr bwMode="auto">
              <a:xfrm>
                <a:off x="1130061" y="4322221"/>
                <a:ext cx="12039600" cy="15398813"/>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 name="Rectangle 5">
                <a:extLst>
                  <a:ext uri="{FF2B5EF4-FFF2-40B4-BE49-F238E27FC236}">
                    <a16:creationId xmlns:a16="http://schemas.microsoft.com/office/drawing/2014/main" id="{69382C7A-3020-45F2-83A0-C260C74BC67E}"/>
                  </a:ext>
                </a:extLst>
              </p:cNvPr>
              <p:cNvSpPr/>
              <p:nvPr/>
            </p:nvSpPr>
            <p:spPr bwMode="auto">
              <a:xfrm>
                <a:off x="1130061" y="4826788"/>
                <a:ext cx="12039600" cy="1185391"/>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P r o b l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8" name="TextBox 7">
              <a:extLst>
                <a:ext uri="{FF2B5EF4-FFF2-40B4-BE49-F238E27FC236}">
                  <a16:creationId xmlns:a16="http://schemas.microsoft.com/office/drawing/2014/main" id="{D11551E9-761F-42BC-B5F0-D39969A150CB}"/>
                </a:ext>
              </a:extLst>
            </p:cNvPr>
            <p:cNvSpPr txBox="1"/>
            <p:nvPr/>
          </p:nvSpPr>
          <p:spPr>
            <a:xfrm>
              <a:off x="3767371" y="6248400"/>
              <a:ext cx="9034229" cy="11089861"/>
            </a:xfrm>
            <a:prstGeom prst="rect">
              <a:avLst/>
            </a:prstGeom>
            <a:noFill/>
          </p:spPr>
          <p:txBody>
            <a:bodyPr wrap="square" rtlCol="0">
              <a:spAutoFit/>
            </a:bodyPr>
            <a:lstStyle/>
            <a:p>
              <a:pPr algn="just"/>
              <a:r>
                <a:rPr lang="en-US" sz="4400" dirty="0">
                  <a:latin typeface="Calibri Light" panose="020F0302020204030204" pitchFamily="34" charset="0"/>
                  <a:cs typeface="Calibri Light" panose="020F0302020204030204" pitchFamily="34" charset="0"/>
                </a:rPr>
                <a:t>To meet the demands of the modern era, memory plays a pivotal role in handling much of the tasks we complete in our day to day lives on the computer. In particular, DRAM is an expensive yet fast type of memory that is relied upon heavily. In recent time however, new forms of memory called PM (persistent memory) have been created that maintain a good speed over typical hard drives while not being as expensive as DRAM. The problem we now face is managing what pages and applications should be offloaded onto PM or kept on DRAM. This is the goal of memory optimization</a:t>
              </a:r>
            </a:p>
          </p:txBody>
        </p:sp>
      </p:grpSp>
      <p:grpSp>
        <p:nvGrpSpPr>
          <p:cNvPr id="26" name="Group 25">
            <a:extLst>
              <a:ext uri="{FF2B5EF4-FFF2-40B4-BE49-F238E27FC236}">
                <a16:creationId xmlns:a16="http://schemas.microsoft.com/office/drawing/2014/main" id="{88B2DDCC-4AB3-404E-853D-20830CBB2EE4}"/>
              </a:ext>
            </a:extLst>
          </p:cNvPr>
          <p:cNvGrpSpPr/>
          <p:nvPr/>
        </p:nvGrpSpPr>
        <p:grpSpPr>
          <a:xfrm>
            <a:off x="13268128" y="5080385"/>
            <a:ext cx="8172826" cy="10663941"/>
            <a:chOff x="3324045" y="4657582"/>
            <a:chExt cx="9811109" cy="8635614"/>
          </a:xfrm>
        </p:grpSpPr>
        <p:grpSp>
          <p:nvGrpSpPr>
            <p:cNvPr id="27" name="Group 26">
              <a:extLst>
                <a:ext uri="{FF2B5EF4-FFF2-40B4-BE49-F238E27FC236}">
                  <a16:creationId xmlns:a16="http://schemas.microsoft.com/office/drawing/2014/main" id="{7316C1B9-907D-4A4E-905A-6CD4B6B3AE71}"/>
                </a:ext>
              </a:extLst>
            </p:cNvPr>
            <p:cNvGrpSpPr/>
            <p:nvPr/>
          </p:nvGrpSpPr>
          <p:grpSpPr>
            <a:xfrm>
              <a:off x="3324045" y="4657582"/>
              <a:ext cx="9811109" cy="8635614"/>
              <a:chOff x="1130061" y="4322221"/>
              <a:chExt cx="12039600" cy="10058911"/>
            </a:xfrm>
          </p:grpSpPr>
          <p:sp>
            <p:nvSpPr>
              <p:cNvPr id="29" name="Rectangle 28">
                <a:extLst>
                  <a:ext uri="{FF2B5EF4-FFF2-40B4-BE49-F238E27FC236}">
                    <a16:creationId xmlns:a16="http://schemas.microsoft.com/office/drawing/2014/main" id="{5DD5CAC5-01CB-451B-AD65-04D32FC8F054}"/>
                  </a:ext>
                </a:extLst>
              </p:cNvPr>
              <p:cNvSpPr/>
              <p:nvPr/>
            </p:nvSpPr>
            <p:spPr bwMode="auto">
              <a:xfrm>
                <a:off x="1130061" y="4322221"/>
                <a:ext cx="12039600" cy="10058911"/>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654631D9-37E7-43D9-898C-699A9BC0D377}"/>
                  </a:ext>
                </a:extLst>
              </p:cNvPr>
              <p:cNvSpPr/>
              <p:nvPr/>
            </p:nvSpPr>
            <p:spPr bwMode="auto">
              <a:xfrm>
                <a:off x="1130061" y="4631251"/>
                <a:ext cx="12039600" cy="832029"/>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C u r r e n t   S y s t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28" name="TextBox 27">
              <a:extLst>
                <a:ext uri="{FF2B5EF4-FFF2-40B4-BE49-F238E27FC236}">
                  <a16:creationId xmlns:a16="http://schemas.microsoft.com/office/drawing/2014/main" id="{1AE98750-9072-4CFF-8C44-033BB2593594}"/>
                </a:ext>
              </a:extLst>
            </p:cNvPr>
            <p:cNvSpPr txBox="1"/>
            <p:nvPr/>
          </p:nvSpPr>
          <p:spPr>
            <a:xfrm>
              <a:off x="3768087" y="6082442"/>
              <a:ext cx="9034229" cy="6380445"/>
            </a:xfrm>
            <a:prstGeom prst="rect">
              <a:avLst/>
            </a:prstGeom>
            <a:noFill/>
          </p:spPr>
          <p:txBody>
            <a:bodyPr wrap="square" rtlCol="0">
              <a:spAutoFit/>
            </a:bodyPr>
            <a:lstStyle/>
            <a:p>
              <a:r>
                <a:rPr lang="en-US" sz="4600" dirty="0">
                  <a:latin typeface="Calibri Light" panose="020F0302020204030204" pitchFamily="34" charset="0"/>
                  <a:cs typeface="Calibri Light" panose="020F0302020204030204" pitchFamily="34" charset="0"/>
                </a:rPr>
                <a:t>With no previous simulations of Ruminant or the hybrid tiered memory system, it was up to our team to devise a new environment for our simulations. For that, we used an existing framework called </a:t>
              </a:r>
              <a:r>
                <a:rPr lang="en-US" sz="4600" dirty="0" err="1">
                  <a:latin typeface="Calibri Light" panose="020F0302020204030204" pitchFamily="34" charset="0"/>
                  <a:cs typeface="Calibri Light" panose="020F0302020204030204" pitchFamily="34" charset="0"/>
                </a:rPr>
                <a:t>OpenAi</a:t>
              </a:r>
              <a:r>
                <a:rPr lang="en-US" sz="4600" dirty="0">
                  <a:latin typeface="Calibri Light" panose="020F0302020204030204" pitchFamily="34" charset="0"/>
                  <a:cs typeface="Calibri Light" panose="020F0302020204030204" pitchFamily="34" charset="0"/>
                </a:rPr>
                <a:t> gym, which already had prebuilt RL algorithms for use.</a:t>
              </a:r>
            </a:p>
            <a:p>
              <a:pPr algn="just"/>
              <a:endParaRPr lang="en-US" sz="4600" dirty="0">
                <a:latin typeface="Calibri Light" panose="020F0302020204030204" pitchFamily="34" charset="0"/>
                <a:cs typeface="Calibri Light" panose="020F0302020204030204" pitchFamily="34" charset="0"/>
              </a:endParaRPr>
            </a:p>
          </p:txBody>
        </p:sp>
      </p:grpSp>
      <p:sp>
        <p:nvSpPr>
          <p:cNvPr id="39" name="Rectangle 38">
            <a:extLst>
              <a:ext uri="{FF2B5EF4-FFF2-40B4-BE49-F238E27FC236}">
                <a16:creationId xmlns:a16="http://schemas.microsoft.com/office/drawing/2014/main" id="{EA5F7377-17D0-4804-BC29-D6B34DAF89D5}"/>
              </a:ext>
            </a:extLst>
          </p:cNvPr>
          <p:cNvSpPr/>
          <p:nvPr/>
        </p:nvSpPr>
        <p:spPr bwMode="auto">
          <a:xfrm>
            <a:off x="929761" y="25098119"/>
            <a:ext cx="9811109" cy="1404328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40" name="Rectangle 39">
            <a:extLst>
              <a:ext uri="{FF2B5EF4-FFF2-40B4-BE49-F238E27FC236}">
                <a16:creationId xmlns:a16="http://schemas.microsoft.com/office/drawing/2014/main" id="{7A123AFD-3B0D-47BB-8D57-93CF756BC161}"/>
              </a:ext>
            </a:extLst>
          </p:cNvPr>
          <p:cNvSpPr/>
          <p:nvPr/>
        </p:nvSpPr>
        <p:spPr bwMode="auto">
          <a:xfrm>
            <a:off x="960319" y="25513037"/>
            <a:ext cx="9811109" cy="870259"/>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I m p l e m e n t a t i o 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38" name="TextBox 37">
            <a:extLst>
              <a:ext uri="{FF2B5EF4-FFF2-40B4-BE49-F238E27FC236}">
                <a16:creationId xmlns:a16="http://schemas.microsoft.com/office/drawing/2014/main" id="{46EC616E-9EF5-4B15-A53C-8D96F4D8154B}"/>
              </a:ext>
            </a:extLst>
          </p:cNvPr>
          <p:cNvSpPr txBox="1"/>
          <p:nvPr/>
        </p:nvSpPr>
        <p:spPr>
          <a:xfrm>
            <a:off x="1403645" y="26974800"/>
            <a:ext cx="9034229" cy="11418510"/>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The simulation environment is largely broken up into four main parts:</a:t>
            </a:r>
          </a:p>
          <a:p>
            <a:pPr marL="914400" indent="-914400" algn="just">
              <a:buAutoNum type="arabicPeriod"/>
            </a:pPr>
            <a:r>
              <a:rPr lang="en-US" sz="4600" dirty="0">
                <a:latin typeface="Calibri Light" panose="020F0302020204030204" pitchFamily="34" charset="0"/>
                <a:cs typeface="Calibri Light" panose="020F0302020204030204" pitchFamily="34" charset="0"/>
              </a:rPr>
              <a:t>Preprocessing prepares our data to be implemented properly into our system</a:t>
            </a:r>
          </a:p>
          <a:p>
            <a:pPr marL="914400" indent="-914400" algn="just">
              <a:buAutoNum type="arabicPeriod"/>
            </a:pPr>
            <a:r>
              <a:rPr lang="en-US" sz="4600" dirty="0">
                <a:latin typeface="Calibri Light" panose="020F0302020204030204" pitchFamily="34" charset="0"/>
                <a:cs typeface="Calibri Light" panose="020F0302020204030204" pitchFamily="34" charset="0"/>
              </a:rPr>
              <a:t>The dictionary stage holds our variables and gives us the ability to manipulate them</a:t>
            </a:r>
          </a:p>
          <a:p>
            <a:pPr marL="914400" indent="-914400" algn="just">
              <a:buAutoNum type="arabicPeriod"/>
            </a:pPr>
            <a:r>
              <a:rPr lang="en-US" sz="4600" dirty="0">
                <a:latin typeface="Calibri Light" panose="020F0302020204030204" pitchFamily="34" charset="0"/>
                <a:cs typeface="Calibri Light" panose="020F0302020204030204" pitchFamily="34" charset="0"/>
              </a:rPr>
              <a:t>Our action stage is where we have our promotion and demotion functions, and shows of the constraints we set </a:t>
            </a:r>
          </a:p>
          <a:p>
            <a:pPr marL="914400" indent="-914400" algn="just">
              <a:buAutoNum type="arabicPeriod"/>
            </a:pPr>
            <a:r>
              <a:rPr lang="en-US" sz="4600" dirty="0">
                <a:latin typeface="Calibri Light" panose="020F0302020204030204" pitchFamily="34" charset="0"/>
                <a:cs typeface="Calibri Light" panose="020F0302020204030204" pitchFamily="34" charset="0"/>
              </a:rPr>
              <a:t>The render stage outputs our data in a usable form for review</a:t>
            </a:r>
          </a:p>
          <a:p>
            <a:pPr marL="914400" indent="-914400" algn="just">
              <a:buAutoNum type="arabicPeriod"/>
            </a:pPr>
            <a:endParaRPr lang="en-US" sz="4600" dirty="0">
              <a:latin typeface="Calibri Light" panose="020F0302020204030204" pitchFamily="34" charset="0"/>
              <a:cs typeface="Calibri Light" panose="020F0302020204030204" pitchFamily="34" charset="0"/>
            </a:endParaRPr>
          </a:p>
          <a:p>
            <a:pPr algn="just"/>
            <a:endParaRPr lang="en-US" sz="4600" dirty="0">
              <a:latin typeface="Calibri Light" panose="020F0302020204030204" pitchFamily="34" charset="0"/>
              <a:cs typeface="Calibri Light" panose="020F0302020204030204" pitchFamily="34" charset="0"/>
            </a:endParaRPr>
          </a:p>
        </p:txBody>
      </p:sp>
      <p:grpSp>
        <p:nvGrpSpPr>
          <p:cNvPr id="56" name="Group 55">
            <a:extLst>
              <a:ext uri="{FF2B5EF4-FFF2-40B4-BE49-F238E27FC236}">
                <a16:creationId xmlns:a16="http://schemas.microsoft.com/office/drawing/2014/main" id="{B5583C2D-85E4-4C94-BFA7-1F4440976F17}"/>
              </a:ext>
            </a:extLst>
          </p:cNvPr>
          <p:cNvGrpSpPr/>
          <p:nvPr/>
        </p:nvGrpSpPr>
        <p:grpSpPr>
          <a:xfrm>
            <a:off x="21935616" y="5131925"/>
            <a:ext cx="9874549" cy="10542075"/>
            <a:chOff x="3260605" y="4657582"/>
            <a:chExt cx="9874549" cy="7875226"/>
          </a:xfrm>
        </p:grpSpPr>
        <p:grpSp>
          <p:nvGrpSpPr>
            <p:cNvPr id="57" name="Group 56">
              <a:extLst>
                <a:ext uri="{FF2B5EF4-FFF2-40B4-BE49-F238E27FC236}">
                  <a16:creationId xmlns:a16="http://schemas.microsoft.com/office/drawing/2014/main" id="{E3660AEB-DEDB-4B13-B44F-A9D2F87C8DF2}"/>
                </a:ext>
              </a:extLst>
            </p:cNvPr>
            <p:cNvGrpSpPr/>
            <p:nvPr/>
          </p:nvGrpSpPr>
          <p:grpSpPr>
            <a:xfrm>
              <a:off x="3260605" y="4657582"/>
              <a:ext cx="9874549" cy="7875226"/>
              <a:chOff x="1052211" y="4322221"/>
              <a:chExt cx="12117450" cy="9173198"/>
            </a:xfrm>
          </p:grpSpPr>
          <p:sp>
            <p:nvSpPr>
              <p:cNvPr id="59" name="Rectangle 58">
                <a:extLst>
                  <a:ext uri="{FF2B5EF4-FFF2-40B4-BE49-F238E27FC236}">
                    <a16:creationId xmlns:a16="http://schemas.microsoft.com/office/drawing/2014/main" id="{B19D3E8C-3C9A-474D-9258-5462706B16F1}"/>
                  </a:ext>
                </a:extLst>
              </p:cNvPr>
              <p:cNvSpPr/>
              <p:nvPr/>
            </p:nvSpPr>
            <p:spPr bwMode="auto">
              <a:xfrm>
                <a:off x="1130061" y="4322221"/>
                <a:ext cx="12039600" cy="9173198"/>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0" name="Rectangle 59">
                <a:extLst>
                  <a:ext uri="{FF2B5EF4-FFF2-40B4-BE49-F238E27FC236}">
                    <a16:creationId xmlns:a16="http://schemas.microsoft.com/office/drawing/2014/main" id="{3151DD25-F489-40F1-BEC0-945CDA55E2AC}"/>
                  </a:ext>
                </a:extLst>
              </p:cNvPr>
              <p:cNvSpPr/>
              <p:nvPr/>
            </p:nvSpPr>
            <p:spPr bwMode="auto">
              <a:xfrm>
                <a:off x="1052211" y="4611197"/>
                <a:ext cx="12039600" cy="955103"/>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R e q u i r e m e n t 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58" name="TextBox 57">
              <a:extLst>
                <a:ext uri="{FF2B5EF4-FFF2-40B4-BE49-F238E27FC236}">
                  <a16:creationId xmlns:a16="http://schemas.microsoft.com/office/drawing/2014/main" id="{4F3E9F45-F4B7-4A67-9087-10B4223786BB}"/>
                </a:ext>
              </a:extLst>
            </p:cNvPr>
            <p:cNvSpPr txBox="1"/>
            <p:nvPr/>
          </p:nvSpPr>
          <p:spPr>
            <a:xfrm>
              <a:off x="3586205" y="6017225"/>
              <a:ext cx="9485509" cy="4828273"/>
            </a:xfrm>
            <a:prstGeom prst="rect">
              <a:avLst/>
            </a:prstGeom>
            <a:noFill/>
          </p:spPr>
          <p:txBody>
            <a:bodyPr wrap="square" rtlCol="0">
              <a:spAutoFit/>
            </a:bodyPr>
            <a:lstStyle/>
            <a:p>
              <a:r>
                <a:rPr lang="en-US" sz="4600" dirty="0">
                  <a:latin typeface="Calibri Light" panose="020F0302020204030204" pitchFamily="34" charset="0"/>
                  <a:cs typeface="Calibri Light" panose="020F0302020204030204" pitchFamily="34" charset="0"/>
                </a:rPr>
                <a:t>For this project, we were required to create a simulation of Ruminant, the hybrid tiered memory system that would dynamically promote and demote pages from DRAM. We were to test our environment with 2 RL algorithms and compare results. For the project, I assisted in writing and brainstorming various helper functions</a:t>
              </a:r>
            </a:p>
          </p:txBody>
        </p:sp>
      </p:grpSp>
      <p:sp>
        <p:nvSpPr>
          <p:cNvPr id="12" name="Rectangle 11">
            <a:extLst>
              <a:ext uri="{FF2B5EF4-FFF2-40B4-BE49-F238E27FC236}">
                <a16:creationId xmlns:a16="http://schemas.microsoft.com/office/drawing/2014/main" id="{BD4425A8-A715-41F5-954C-B328E0FB1D47}"/>
              </a:ext>
            </a:extLst>
          </p:cNvPr>
          <p:cNvSpPr/>
          <p:nvPr/>
        </p:nvSpPr>
        <p:spPr bwMode="auto">
          <a:xfrm>
            <a:off x="24460199" y="941100"/>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Student: </a:t>
            </a:r>
            <a:r>
              <a:rPr lang="en-US" altLang="en-US" sz="4000" i="1" dirty="0">
                <a:solidFill>
                  <a:schemeClr val="bg1"/>
                </a:solidFill>
              </a:rPr>
              <a:t> </a:t>
            </a:r>
            <a:r>
              <a:rPr lang="en-US" altLang="en-US" sz="4000" i="1" dirty="0">
                <a:solidFill>
                  <a:schemeClr val="bg1"/>
                </a:solidFill>
                <a:latin typeface="Calibri Light" panose="020F0302020204030204" pitchFamily="34" charset="0"/>
                <a:cs typeface="Calibri Light" panose="020F0302020204030204" pitchFamily="34" charset="0"/>
              </a:rPr>
              <a:t>Patrick Perez</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2" name="Rectangle 61">
            <a:extLst>
              <a:ext uri="{FF2B5EF4-FFF2-40B4-BE49-F238E27FC236}">
                <a16:creationId xmlns:a16="http://schemas.microsoft.com/office/drawing/2014/main" id="{C4F606CC-64F0-4ACE-9B24-32FC9784992A}"/>
              </a:ext>
            </a:extLst>
          </p:cNvPr>
          <p:cNvSpPr/>
          <p:nvPr/>
        </p:nvSpPr>
        <p:spPr bwMode="auto">
          <a:xfrm>
            <a:off x="24460200" y="2100231"/>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Mentor: </a:t>
            </a:r>
            <a:r>
              <a:rPr lang="en-US" altLang="en-US" sz="4000" i="1" dirty="0">
                <a:solidFill>
                  <a:schemeClr val="bg1"/>
                </a:solidFill>
              </a:rPr>
              <a:t> </a:t>
            </a:r>
            <a:r>
              <a:rPr lang="en-US" altLang="en-US" sz="4000" i="1" dirty="0" err="1">
                <a:solidFill>
                  <a:schemeClr val="bg1"/>
                </a:solidFill>
                <a:latin typeface="Calibri Light" panose="020F0302020204030204" pitchFamily="34" charset="0"/>
                <a:cs typeface="Calibri Light" panose="020F0302020204030204" pitchFamily="34" charset="0"/>
              </a:rPr>
              <a:t>Janki</a:t>
            </a:r>
            <a:r>
              <a:rPr lang="en-US" altLang="en-US" sz="4000" i="1" dirty="0">
                <a:solidFill>
                  <a:schemeClr val="bg1"/>
                </a:solidFill>
                <a:latin typeface="Calibri Light" panose="020F0302020204030204" pitchFamily="34" charset="0"/>
                <a:cs typeface="Calibri Light" panose="020F0302020204030204" pitchFamily="34" charset="0"/>
              </a:rPr>
              <a:t> </a:t>
            </a:r>
            <a:r>
              <a:rPr lang="en-US" altLang="en-US" sz="4000" i="1" dirty="0" err="1">
                <a:solidFill>
                  <a:schemeClr val="bg1"/>
                </a:solidFill>
                <a:latin typeface="Calibri Light" panose="020F0302020204030204" pitchFamily="34" charset="0"/>
                <a:cs typeface="Calibri Light" panose="020F0302020204030204" pitchFamily="34" charset="0"/>
              </a:rPr>
              <a:t>Bhimani</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3" name="Rectangle 62">
            <a:extLst>
              <a:ext uri="{FF2B5EF4-FFF2-40B4-BE49-F238E27FC236}">
                <a16:creationId xmlns:a16="http://schemas.microsoft.com/office/drawing/2014/main" id="{EC5970CF-EDE0-4ED4-8A61-8CFBD978C486}"/>
              </a:ext>
            </a:extLst>
          </p:cNvPr>
          <p:cNvSpPr/>
          <p:nvPr/>
        </p:nvSpPr>
        <p:spPr bwMode="auto">
          <a:xfrm>
            <a:off x="24460199" y="3095565"/>
            <a:ext cx="8245297" cy="719514"/>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eaLnBrk="1" hangingPunct="1">
              <a:defRPr/>
            </a:pPr>
            <a:r>
              <a:rPr lang="en-US" altLang="en-US" sz="4000" b="1" dirty="0">
                <a:solidFill>
                  <a:schemeClr val="bg1"/>
                </a:solidFill>
                <a:latin typeface="Calibri Light" panose="020F0302020204030204" pitchFamily="34" charset="0"/>
                <a:cs typeface="Calibri Light" panose="020F0302020204030204" pitchFamily="34" charset="0"/>
              </a:rPr>
              <a:t>Instructor:</a:t>
            </a:r>
            <a:r>
              <a:rPr lang="en-US" altLang="en-US" sz="4000" b="1" i="1" dirty="0">
                <a:solidFill>
                  <a:schemeClr val="bg1"/>
                </a:solidFill>
                <a:latin typeface="Calibri Light" panose="020F0302020204030204" pitchFamily="34" charset="0"/>
                <a:cs typeface="Calibri Light" panose="020F0302020204030204" pitchFamily="34" charset="0"/>
              </a:rPr>
              <a:t> </a:t>
            </a:r>
            <a:r>
              <a:rPr lang="en-US" altLang="en-US" sz="4000" i="1" dirty="0">
                <a:solidFill>
                  <a:schemeClr val="bg1"/>
                </a:solidFill>
                <a:latin typeface="Calibri Light" panose="020F0302020204030204" pitchFamily="34" charset="0"/>
                <a:cs typeface="Calibri Light" panose="020F0302020204030204" pitchFamily="34" charset="0"/>
              </a:rPr>
              <a:t>Dr. Masoud Sadjadi</a:t>
            </a:r>
            <a:r>
              <a:rPr lang="en-US" altLang="ja-JP" sz="4000" dirty="0">
                <a:solidFill>
                  <a:schemeClr val="bg1"/>
                </a:solidFill>
                <a:latin typeface="Calibri Light" panose="020F0302020204030204" pitchFamily="34" charset="0"/>
                <a:cs typeface="Calibri Light" panose="020F0302020204030204" pitchFamily="34" charset="0"/>
              </a:rPr>
              <a:t>,</a:t>
            </a:r>
            <a:r>
              <a:rPr lang="en-US" altLang="ja-JP" sz="4000" i="1" dirty="0">
                <a:solidFill>
                  <a:schemeClr val="bg1"/>
                </a:solidFill>
                <a:latin typeface="Calibri Light" panose="020F0302020204030204" pitchFamily="34" charset="0"/>
                <a:cs typeface="Calibri Light" panose="020F0302020204030204" pitchFamily="34" charset="0"/>
              </a:rPr>
              <a:t> </a:t>
            </a:r>
            <a:r>
              <a:rPr lang="en-US" altLang="en-US" sz="4000" dirty="0">
                <a:solidFill>
                  <a:schemeClr val="bg1"/>
                </a:solidFill>
                <a:latin typeface="Calibri Light" panose="020F0302020204030204" pitchFamily="34" charset="0"/>
                <a:cs typeface="Calibri Light" panose="020F0302020204030204" pitchFamily="34" charset="0"/>
              </a:rPr>
              <a:t>FIU</a:t>
            </a:r>
          </a:p>
        </p:txBody>
      </p:sp>
      <p:sp>
        <p:nvSpPr>
          <p:cNvPr id="65" name="Rectangle 64">
            <a:extLst>
              <a:ext uri="{FF2B5EF4-FFF2-40B4-BE49-F238E27FC236}">
                <a16:creationId xmlns:a16="http://schemas.microsoft.com/office/drawing/2014/main" id="{828B1A21-ED0C-481A-BE9C-C5657E9DD501}"/>
              </a:ext>
            </a:extLst>
          </p:cNvPr>
          <p:cNvSpPr/>
          <p:nvPr/>
        </p:nvSpPr>
        <p:spPr bwMode="auto">
          <a:xfrm>
            <a:off x="-1" y="569943"/>
            <a:ext cx="7696201" cy="3667470"/>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r>
              <a:rPr lang="en-US" altLang="en-US" sz="4800" b="1" dirty="0">
                <a:solidFill>
                  <a:schemeClr val="bg1"/>
                </a:solidFill>
                <a:latin typeface="Calibri Light" panose="020F0302020204030204" pitchFamily="34" charset="0"/>
                <a:cs typeface="Calibri Light" panose="020F0302020204030204" pitchFamily="34" charset="0"/>
              </a:rPr>
              <a:t>School of Computing &amp; Information Sciences</a:t>
            </a:r>
          </a:p>
          <a:p>
            <a:pPr marL="112713" algn="ctr" eaLnBrk="1" hangingPunct="1">
              <a:defRPr/>
            </a:pPr>
            <a:r>
              <a:rPr lang="en-US" altLang="en-US" sz="4800" i="1">
                <a:solidFill>
                  <a:schemeClr val="bg1"/>
                </a:solidFill>
                <a:latin typeface="Calibri Light" panose="020F0302020204030204" pitchFamily="34" charset="0"/>
                <a:cs typeface="Calibri Light" panose="020F0302020204030204" pitchFamily="34" charset="0"/>
              </a:rPr>
              <a:t>Summer </a:t>
            </a:r>
            <a:r>
              <a:rPr lang="en-US" altLang="en-US" sz="4800" i="1" dirty="0">
                <a:solidFill>
                  <a:schemeClr val="bg1"/>
                </a:solidFill>
                <a:latin typeface="Calibri Light" panose="020F0302020204030204" pitchFamily="34" charset="0"/>
                <a:cs typeface="Calibri Light" panose="020F0302020204030204" pitchFamily="34" charset="0"/>
              </a:rPr>
              <a:t>2020 Senior Design Project</a:t>
            </a:r>
          </a:p>
        </p:txBody>
      </p:sp>
      <p:sp>
        <p:nvSpPr>
          <p:cNvPr id="68" name="Rectangle 67">
            <a:extLst>
              <a:ext uri="{FF2B5EF4-FFF2-40B4-BE49-F238E27FC236}">
                <a16:creationId xmlns:a16="http://schemas.microsoft.com/office/drawing/2014/main" id="{5B93C894-0A1F-4F12-866B-9D3598623AF4}"/>
              </a:ext>
            </a:extLst>
          </p:cNvPr>
          <p:cNvSpPr/>
          <p:nvPr/>
        </p:nvSpPr>
        <p:spPr bwMode="auto">
          <a:xfrm>
            <a:off x="7696200" y="569941"/>
            <a:ext cx="3075229" cy="3669984"/>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66" name="Rectangle 65">
            <a:extLst>
              <a:ext uri="{FF2B5EF4-FFF2-40B4-BE49-F238E27FC236}">
                <a16:creationId xmlns:a16="http://schemas.microsoft.com/office/drawing/2014/main" id="{528B0FC0-B74F-4F4C-9B82-A9F8B308A152}"/>
              </a:ext>
            </a:extLst>
          </p:cNvPr>
          <p:cNvSpPr/>
          <p:nvPr/>
        </p:nvSpPr>
        <p:spPr bwMode="auto">
          <a:xfrm>
            <a:off x="8839200" y="572456"/>
            <a:ext cx="15392400" cy="3667470"/>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r>
              <a:rPr lang="en-US" altLang="en-US" sz="6000" b="1" i="1" dirty="0">
                <a:solidFill>
                  <a:schemeClr val="bg1"/>
                </a:solidFill>
                <a:latin typeface="Calibri Light" panose="020F0302020204030204" pitchFamily="34" charset="0"/>
                <a:cs typeface="Calibri Light" panose="020F0302020204030204" pitchFamily="34" charset="0"/>
              </a:rPr>
              <a:t>Machine Learning Optimization</a:t>
            </a:r>
          </a:p>
        </p:txBody>
      </p:sp>
      <p:sp>
        <p:nvSpPr>
          <p:cNvPr id="69" name="Rectangle 68">
            <a:extLst>
              <a:ext uri="{FF2B5EF4-FFF2-40B4-BE49-F238E27FC236}">
                <a16:creationId xmlns:a16="http://schemas.microsoft.com/office/drawing/2014/main" id="{9D5F624D-CC97-40DA-A9B5-FCBEBD5F4A7D}"/>
              </a:ext>
            </a:extLst>
          </p:cNvPr>
          <p:cNvSpPr/>
          <p:nvPr/>
        </p:nvSpPr>
        <p:spPr bwMode="auto">
          <a:xfrm>
            <a:off x="-19072" y="39940925"/>
            <a:ext cx="29203672" cy="3112075"/>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endParaRPr lang="en-US" altLang="en-US" sz="6000" b="1" i="1" dirty="0">
              <a:solidFill>
                <a:schemeClr val="bg1"/>
              </a:solidFill>
              <a:latin typeface="Calibri Light" panose="020F0302020204030204" pitchFamily="34" charset="0"/>
              <a:cs typeface="Calibri Light" panose="020F0302020204030204" pitchFamily="34" charset="0"/>
            </a:endParaRPr>
          </a:p>
        </p:txBody>
      </p:sp>
      <p:sp>
        <p:nvSpPr>
          <p:cNvPr id="70" name="Rectangle 69">
            <a:extLst>
              <a:ext uri="{FF2B5EF4-FFF2-40B4-BE49-F238E27FC236}">
                <a16:creationId xmlns:a16="http://schemas.microsoft.com/office/drawing/2014/main" id="{BF7709AE-64E2-4B7D-91F7-2E1582D11E16}"/>
              </a:ext>
            </a:extLst>
          </p:cNvPr>
          <p:cNvSpPr/>
          <p:nvPr/>
        </p:nvSpPr>
        <p:spPr bwMode="auto">
          <a:xfrm>
            <a:off x="28498800" y="39923663"/>
            <a:ext cx="4419600" cy="3129337"/>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3075" name="Text Box 72">
            <a:extLst>
              <a:ext uri="{FF2B5EF4-FFF2-40B4-BE49-F238E27FC236}">
                <a16:creationId xmlns:a16="http://schemas.microsoft.com/office/drawing/2014/main" id="{F60BCFC0-2485-43C3-8EEF-1B784935D7DE}"/>
              </a:ext>
            </a:extLst>
          </p:cNvPr>
          <p:cNvSpPr txBox="1">
            <a:spLocks noChangeArrowheads="1"/>
          </p:cNvSpPr>
          <p:nvPr/>
        </p:nvSpPr>
        <p:spPr bwMode="auto">
          <a:xfrm>
            <a:off x="244154" y="41257771"/>
            <a:ext cx="27645046" cy="194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None/>
            </a:pPr>
            <a:r>
              <a:rPr lang="en-US" altLang="en-US" sz="4000" dirty="0">
                <a:solidFill>
                  <a:schemeClr val="bg1"/>
                </a:solidFill>
                <a:latin typeface="Calibri Light" panose="020F0302020204030204" pitchFamily="34" charset="0"/>
                <a:cs typeface="Calibri Light" panose="020F0302020204030204" pitchFamily="34" charset="0"/>
              </a:rPr>
              <a:t>	The material presented in this poster is based upon the work supported by </a:t>
            </a:r>
            <a:r>
              <a:rPr lang="en-US" altLang="en-US" sz="4000" b="1" dirty="0">
                <a:solidFill>
                  <a:schemeClr val="bg1"/>
                </a:solidFill>
                <a:latin typeface="Calibri Light" panose="020F0302020204030204" pitchFamily="34" charset="0"/>
                <a:cs typeface="Calibri Light" panose="020F0302020204030204" pitchFamily="34" charset="0"/>
              </a:rPr>
              <a:t>FIU</a:t>
            </a:r>
            <a:r>
              <a:rPr lang="en-US" altLang="en-US" sz="4000" dirty="0">
                <a:solidFill>
                  <a:schemeClr val="bg1"/>
                </a:solidFill>
                <a:latin typeface="Calibri Light" panose="020F0302020204030204" pitchFamily="34" charset="0"/>
                <a:cs typeface="Calibri Light" panose="020F0302020204030204" pitchFamily="34" charset="0"/>
              </a:rPr>
              <a:t>. I would like to </a:t>
            </a:r>
            <a:r>
              <a:rPr lang="en-US" altLang="en-US" sz="4000" b="1" dirty="0" err="1">
                <a:solidFill>
                  <a:schemeClr val="bg1"/>
                </a:solidFill>
                <a:latin typeface="Calibri Light" panose="020F0302020204030204" pitchFamily="34" charset="0"/>
                <a:cs typeface="Calibri Light" panose="020F0302020204030204" pitchFamily="34" charset="0"/>
              </a:rPr>
              <a:t>Janki</a:t>
            </a:r>
            <a:r>
              <a:rPr lang="en-US" altLang="en-US" sz="4000" b="1" dirty="0">
                <a:solidFill>
                  <a:schemeClr val="bg1"/>
                </a:solidFill>
                <a:latin typeface="Calibri Light" panose="020F0302020204030204" pitchFamily="34" charset="0"/>
                <a:cs typeface="Calibri Light" panose="020F0302020204030204" pitchFamily="34" charset="0"/>
              </a:rPr>
              <a:t> </a:t>
            </a:r>
            <a:r>
              <a:rPr lang="en-US" altLang="en-US" sz="4000" b="1" dirty="0" err="1">
                <a:solidFill>
                  <a:schemeClr val="bg1"/>
                </a:solidFill>
                <a:latin typeface="Calibri Light" panose="020F0302020204030204" pitchFamily="34" charset="0"/>
                <a:cs typeface="Calibri Light" panose="020F0302020204030204" pitchFamily="34" charset="0"/>
              </a:rPr>
              <a:t>Bhimani</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a:solidFill>
                  <a:schemeClr val="bg1"/>
                </a:solidFill>
                <a:latin typeface="Calibri Light" panose="020F0302020204030204" pitchFamily="34" charset="0"/>
                <a:cs typeface="Calibri Light" panose="020F0302020204030204" pitchFamily="34" charset="0"/>
              </a:rPr>
              <a:t>Adnan Maruf</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err="1">
                <a:solidFill>
                  <a:schemeClr val="bg1"/>
                </a:solidFill>
                <a:latin typeface="Calibri Light" panose="020F0302020204030204" pitchFamily="34" charset="0"/>
                <a:cs typeface="Calibri Light" panose="020F0302020204030204" pitchFamily="34" charset="0"/>
              </a:rPr>
              <a:t>Ashikee</a:t>
            </a:r>
            <a:r>
              <a:rPr lang="en-US" altLang="en-US" sz="4000" b="1" dirty="0">
                <a:solidFill>
                  <a:schemeClr val="bg1"/>
                </a:solidFill>
                <a:latin typeface="Calibri Light" panose="020F0302020204030204" pitchFamily="34" charset="0"/>
                <a:cs typeface="Calibri Light" panose="020F0302020204030204" pitchFamily="34" charset="0"/>
              </a:rPr>
              <a:t> Ghosh</a:t>
            </a:r>
            <a:r>
              <a:rPr lang="en-US" altLang="en-US" sz="4000" dirty="0">
                <a:solidFill>
                  <a:schemeClr val="bg1"/>
                </a:solidFill>
                <a:latin typeface="Calibri Light" panose="020F0302020204030204" pitchFamily="34" charset="0"/>
                <a:cs typeface="Calibri Light" panose="020F0302020204030204" pitchFamily="34" charset="0"/>
              </a:rPr>
              <a:t> and my team for the assistance, cooperation and mentorship that I received throughout this project.</a:t>
            </a:r>
          </a:p>
          <a:p>
            <a:pPr eaLnBrk="1" hangingPunct="1">
              <a:spcBef>
                <a:spcPct val="0"/>
              </a:spcBef>
              <a:buClr>
                <a:srgbClr val="3333CC"/>
              </a:buClr>
              <a:buFontTx/>
              <a:buNone/>
            </a:pPr>
            <a:endParaRPr lang="en-US" altLang="en-US" sz="4000" dirty="0">
              <a:solidFill>
                <a:schemeClr val="bg1"/>
              </a:solidFill>
              <a:latin typeface="Calibri Light" panose="020F0302020204030204" pitchFamily="34" charset="0"/>
              <a:cs typeface="Calibri Light" panose="020F0302020204030204" pitchFamily="34" charset="0"/>
            </a:endParaRPr>
          </a:p>
        </p:txBody>
      </p:sp>
      <p:sp>
        <p:nvSpPr>
          <p:cNvPr id="3079" name="Text Box 19">
            <a:extLst>
              <a:ext uri="{FF2B5EF4-FFF2-40B4-BE49-F238E27FC236}">
                <a16:creationId xmlns:a16="http://schemas.microsoft.com/office/drawing/2014/main" id="{A0B0445A-0C71-41D5-8E8A-F0B52972F6DD}"/>
              </a:ext>
            </a:extLst>
          </p:cNvPr>
          <p:cNvSpPr txBox="1">
            <a:spLocks noChangeArrowheads="1"/>
          </p:cNvSpPr>
          <p:nvPr/>
        </p:nvSpPr>
        <p:spPr bwMode="auto">
          <a:xfrm>
            <a:off x="12406726" y="40340372"/>
            <a:ext cx="4979987" cy="838281"/>
          </a:xfrm>
          <a:prstGeom prst="rect">
            <a:avLst/>
          </a:prstGeom>
          <a:solidFill>
            <a:srgbClr val="404040"/>
          </a:solidFill>
          <a:ln w="12700">
            <a:noFill/>
            <a:miter lim="800000"/>
            <a:headEnd/>
            <a:tailEnd/>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dirty="0">
                <a:solidFill>
                  <a:schemeClr val="bg1"/>
                </a:solidFill>
                <a:latin typeface="Calibri Light" panose="020F0302020204030204" pitchFamily="34" charset="0"/>
                <a:cs typeface="Calibri Light" panose="020F0302020204030204" pitchFamily="34" charset="0"/>
              </a:rPr>
              <a:t>Acknowledgement</a:t>
            </a:r>
            <a:endParaRPr lang="en-US" altLang="en-US" sz="4100" b="1" dirty="0">
              <a:solidFill>
                <a:schemeClr val="bg1"/>
              </a:solidFill>
              <a:latin typeface="Calibri Light" panose="020F0302020204030204" pitchFamily="34" charset="0"/>
              <a:cs typeface="Calibri Light" panose="020F0302020204030204" pitchFamily="34" charset="0"/>
            </a:endParaRPr>
          </a:p>
        </p:txBody>
      </p:sp>
      <p:pic>
        <p:nvPicPr>
          <p:cNvPr id="3089" name="Picture 2">
            <a:extLst>
              <a:ext uri="{FF2B5EF4-FFF2-40B4-BE49-F238E27FC236}">
                <a16:creationId xmlns:a16="http://schemas.microsoft.com/office/drawing/2014/main" id="{671C337E-9AD0-499A-9FA4-96CC76DC2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3200" y="40200250"/>
            <a:ext cx="2636297" cy="261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Rectangle 79">
            <a:extLst>
              <a:ext uri="{FF2B5EF4-FFF2-40B4-BE49-F238E27FC236}">
                <a16:creationId xmlns:a16="http://schemas.microsoft.com/office/drawing/2014/main" id="{B5C32345-8589-4A7E-BBCC-4345B0BBE084}"/>
              </a:ext>
            </a:extLst>
          </p:cNvPr>
          <p:cNvSpPr/>
          <p:nvPr/>
        </p:nvSpPr>
        <p:spPr bwMode="auto">
          <a:xfrm>
            <a:off x="10997156" y="25098117"/>
            <a:ext cx="11264060" cy="1404328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1" name="Rectangle 80">
            <a:extLst>
              <a:ext uri="{FF2B5EF4-FFF2-40B4-BE49-F238E27FC236}">
                <a16:creationId xmlns:a16="http://schemas.microsoft.com/office/drawing/2014/main" id="{D9C1951C-7E42-4A90-9B83-4394F7B3C36E}"/>
              </a:ext>
            </a:extLst>
          </p:cNvPr>
          <p:cNvSpPr/>
          <p:nvPr/>
        </p:nvSpPr>
        <p:spPr bwMode="auto">
          <a:xfrm>
            <a:off x="10966598" y="25491558"/>
            <a:ext cx="11264060" cy="870259"/>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Calibri Light" panose="020F0302020204030204" pitchFamily="34" charset="0"/>
                <a:cs typeface="Calibri Light" panose="020F0302020204030204" pitchFamily="34" charset="0"/>
              </a:rPr>
              <a:t>System Design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85" name="Rectangle 84">
            <a:extLst>
              <a:ext uri="{FF2B5EF4-FFF2-40B4-BE49-F238E27FC236}">
                <a16:creationId xmlns:a16="http://schemas.microsoft.com/office/drawing/2014/main" id="{31B2689F-6B8D-42B8-91AC-1FFF080A062E}"/>
              </a:ext>
            </a:extLst>
          </p:cNvPr>
          <p:cNvSpPr/>
          <p:nvPr/>
        </p:nvSpPr>
        <p:spPr bwMode="auto">
          <a:xfrm>
            <a:off x="22558337" y="25120609"/>
            <a:ext cx="9811109" cy="14043285"/>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897DB7A-6F70-470F-ACF9-3470963168CC}"/>
              </a:ext>
            </a:extLst>
          </p:cNvPr>
          <p:cNvSpPr txBox="1"/>
          <p:nvPr/>
        </p:nvSpPr>
        <p:spPr>
          <a:xfrm>
            <a:off x="22873655" y="26750816"/>
            <a:ext cx="9175842" cy="11418510"/>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To simulate ruminant and the effectiveness of each RL algorithm, we first had to acquire a proper simulation environment. To this end, we utilized </a:t>
            </a:r>
            <a:r>
              <a:rPr lang="en-US" sz="4600" dirty="0" err="1">
                <a:latin typeface="Calibri Light" panose="020F0302020204030204" pitchFamily="34" charset="0"/>
                <a:cs typeface="Calibri Light" panose="020F0302020204030204" pitchFamily="34" charset="0"/>
              </a:rPr>
              <a:t>OpenAi</a:t>
            </a:r>
            <a:r>
              <a:rPr lang="en-US" sz="4600" dirty="0">
                <a:latin typeface="Calibri Light" panose="020F0302020204030204" pitchFamily="34" charset="0"/>
                <a:cs typeface="Calibri Light" panose="020F0302020204030204" pitchFamily="34" charset="0"/>
              </a:rPr>
              <a:t> gym, a machine learning framework that comes prebuilt with RL algorithm libraries which we could use effectively. From their we broke up the environment into various parts, such as preprocessing, action space, and rendering. With all this in place, we compared values such as average temperature of DRAM and PM in order to draw conclusions about the effectiveness of each algorithm.</a:t>
            </a:r>
          </a:p>
        </p:txBody>
      </p:sp>
      <p:grpSp>
        <p:nvGrpSpPr>
          <p:cNvPr id="92" name="Group 91">
            <a:extLst>
              <a:ext uri="{FF2B5EF4-FFF2-40B4-BE49-F238E27FC236}">
                <a16:creationId xmlns:a16="http://schemas.microsoft.com/office/drawing/2014/main" id="{8C80AFA8-213E-4292-8B47-09DBDB8E24C9}"/>
              </a:ext>
            </a:extLst>
          </p:cNvPr>
          <p:cNvGrpSpPr/>
          <p:nvPr/>
        </p:nvGrpSpPr>
        <p:grpSpPr>
          <a:xfrm>
            <a:off x="960319" y="16143776"/>
            <a:ext cx="9780551" cy="8554893"/>
            <a:chOff x="3324045" y="4657582"/>
            <a:chExt cx="9811109" cy="10468014"/>
          </a:xfrm>
        </p:grpSpPr>
        <p:sp>
          <p:nvSpPr>
            <p:cNvPr id="95" name="Rectangle 94">
              <a:extLst>
                <a:ext uri="{FF2B5EF4-FFF2-40B4-BE49-F238E27FC236}">
                  <a16:creationId xmlns:a16="http://schemas.microsoft.com/office/drawing/2014/main" id="{5578E3F5-9543-4561-A755-1188C014007F}"/>
                </a:ext>
              </a:extLst>
            </p:cNvPr>
            <p:cNvSpPr/>
            <p:nvPr/>
          </p:nvSpPr>
          <p:spPr bwMode="auto">
            <a:xfrm>
              <a:off x="3324045" y="4657582"/>
              <a:ext cx="9811109" cy="10468014"/>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94" name="TextBox 93">
              <a:extLst>
                <a:ext uri="{FF2B5EF4-FFF2-40B4-BE49-F238E27FC236}">
                  <a16:creationId xmlns:a16="http://schemas.microsoft.com/office/drawing/2014/main" id="{E75C944B-58ED-4779-B888-B5A9F5170CC1}"/>
                </a:ext>
              </a:extLst>
            </p:cNvPr>
            <p:cNvSpPr txBox="1"/>
            <p:nvPr/>
          </p:nvSpPr>
          <p:spPr>
            <a:xfrm>
              <a:off x="3767371" y="6248400"/>
              <a:ext cx="9034229" cy="759046"/>
            </a:xfrm>
            <a:prstGeom prst="rect">
              <a:avLst/>
            </a:prstGeom>
            <a:noFill/>
          </p:spPr>
          <p:txBody>
            <a:bodyPr wrap="square" rtlCol="0">
              <a:spAutoFit/>
            </a:bodyPr>
            <a:lstStyle/>
            <a:p>
              <a:pPr algn="just"/>
              <a:endParaRPr lang="en-US" sz="4600" dirty="0">
                <a:latin typeface="Calibri Light" panose="020F0302020204030204" pitchFamily="34" charset="0"/>
                <a:cs typeface="Calibri Light" panose="020F0302020204030204" pitchFamily="34" charset="0"/>
              </a:endParaRPr>
            </a:p>
          </p:txBody>
        </p:sp>
      </p:grpSp>
      <p:sp>
        <p:nvSpPr>
          <p:cNvPr id="112" name="Rectangle 111">
            <a:extLst>
              <a:ext uri="{FF2B5EF4-FFF2-40B4-BE49-F238E27FC236}">
                <a16:creationId xmlns:a16="http://schemas.microsoft.com/office/drawing/2014/main" id="{20F9F0F1-1B48-4ED9-9785-ABBD3F6DF69E}"/>
              </a:ext>
            </a:extLst>
          </p:cNvPr>
          <p:cNvSpPr/>
          <p:nvPr/>
        </p:nvSpPr>
        <p:spPr>
          <a:xfrm>
            <a:off x="2474709" y="23159519"/>
            <a:ext cx="6892099" cy="707886"/>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Deployment diagram of system</a:t>
            </a:r>
            <a:endParaRPr lang="en-US" sz="4000" b="1" dirty="0"/>
          </a:p>
        </p:txBody>
      </p:sp>
      <p:sp>
        <p:nvSpPr>
          <p:cNvPr id="119" name="Rectangle 118">
            <a:extLst>
              <a:ext uri="{FF2B5EF4-FFF2-40B4-BE49-F238E27FC236}">
                <a16:creationId xmlns:a16="http://schemas.microsoft.com/office/drawing/2014/main" id="{CDFB64D7-6E29-40C4-88C9-7DA293CA139D}"/>
              </a:ext>
            </a:extLst>
          </p:cNvPr>
          <p:cNvSpPr/>
          <p:nvPr/>
        </p:nvSpPr>
        <p:spPr>
          <a:xfrm>
            <a:off x="24972811" y="22618150"/>
            <a:ext cx="4575818" cy="1938992"/>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Reward vs Exploration graph of Dueling DQN</a:t>
            </a:r>
            <a:endParaRPr lang="en-US" sz="4000" b="1" dirty="0"/>
          </a:p>
        </p:txBody>
      </p:sp>
      <p:sp>
        <p:nvSpPr>
          <p:cNvPr id="120" name="Rectangle 119">
            <a:extLst>
              <a:ext uri="{FF2B5EF4-FFF2-40B4-BE49-F238E27FC236}">
                <a16:creationId xmlns:a16="http://schemas.microsoft.com/office/drawing/2014/main" id="{DE3DF608-0630-42B7-B0D7-E7DE134CDCB1}"/>
              </a:ext>
            </a:extLst>
          </p:cNvPr>
          <p:cNvSpPr/>
          <p:nvPr/>
        </p:nvSpPr>
        <p:spPr bwMode="auto">
          <a:xfrm>
            <a:off x="22574836" y="25513037"/>
            <a:ext cx="9811109" cy="794937"/>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 u m m a r y</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1" name="Rectangle 60">
            <a:extLst>
              <a:ext uri="{FF2B5EF4-FFF2-40B4-BE49-F238E27FC236}">
                <a16:creationId xmlns:a16="http://schemas.microsoft.com/office/drawing/2014/main" id="{FFE4AD11-EA43-4D93-9247-77625DC10DB4}"/>
              </a:ext>
            </a:extLst>
          </p:cNvPr>
          <p:cNvSpPr/>
          <p:nvPr/>
        </p:nvSpPr>
        <p:spPr>
          <a:xfrm>
            <a:off x="11860591" y="37207261"/>
            <a:ext cx="9689611" cy="707886"/>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Architectural diagram of our system</a:t>
            </a:r>
            <a:endParaRPr lang="en-US" sz="4000" b="1" dirty="0"/>
          </a:p>
        </p:txBody>
      </p:sp>
      <p:pic>
        <p:nvPicPr>
          <p:cNvPr id="11" name="Picture 10" descr="A close up of a map&#10;&#10;Description automatically generated">
            <a:extLst>
              <a:ext uri="{FF2B5EF4-FFF2-40B4-BE49-F238E27FC236}">
                <a16:creationId xmlns:a16="http://schemas.microsoft.com/office/drawing/2014/main" id="{BCA22DC2-2E25-453C-908D-30ABBC8CC6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16995" y="26467475"/>
            <a:ext cx="10429881" cy="10739785"/>
          </a:xfrm>
          <a:prstGeom prst="rect">
            <a:avLst/>
          </a:prstGeom>
        </p:spPr>
      </p:pic>
      <p:pic>
        <p:nvPicPr>
          <p:cNvPr id="1026" name="Picture 2">
            <a:extLst>
              <a:ext uri="{FF2B5EF4-FFF2-40B4-BE49-F238E27FC236}">
                <a16:creationId xmlns:a16="http://schemas.microsoft.com/office/drawing/2014/main" id="{3CB730E7-9B89-4A29-800F-0567D35076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56989" y="17134401"/>
            <a:ext cx="7551611" cy="54816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 screenshot of a cell phone&#10;&#10;Description automatically generated">
            <a:extLst>
              <a:ext uri="{FF2B5EF4-FFF2-40B4-BE49-F238E27FC236}">
                <a16:creationId xmlns:a16="http://schemas.microsoft.com/office/drawing/2014/main" id="{30606076-25FC-4C41-9E57-A3D3E31CE9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0319" y="17013572"/>
            <a:ext cx="9815629" cy="5979013"/>
          </a:xfrm>
          <a:prstGeom prst="rect">
            <a:avLst/>
          </a:prstGeom>
        </p:spPr>
      </p:pic>
      <p:sp>
        <p:nvSpPr>
          <p:cNvPr id="67" name="Rectangle 66">
            <a:extLst>
              <a:ext uri="{FF2B5EF4-FFF2-40B4-BE49-F238E27FC236}">
                <a16:creationId xmlns:a16="http://schemas.microsoft.com/office/drawing/2014/main" id="{990E286A-2B64-46C1-85A6-973A9DC3146B}"/>
              </a:ext>
            </a:extLst>
          </p:cNvPr>
          <p:cNvSpPr/>
          <p:nvPr/>
        </p:nvSpPr>
        <p:spPr bwMode="auto">
          <a:xfrm>
            <a:off x="929761" y="16194498"/>
            <a:ext cx="9811109" cy="819074"/>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Object Design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71" name="Rectangle 70">
            <a:extLst>
              <a:ext uri="{FF2B5EF4-FFF2-40B4-BE49-F238E27FC236}">
                <a16:creationId xmlns:a16="http://schemas.microsoft.com/office/drawing/2014/main" id="{5FA3AEAC-1201-48E6-979A-B1B8F5FF214F}"/>
              </a:ext>
            </a:extLst>
          </p:cNvPr>
          <p:cNvSpPr/>
          <p:nvPr/>
        </p:nvSpPr>
        <p:spPr bwMode="auto">
          <a:xfrm>
            <a:off x="21999055" y="16155008"/>
            <a:ext cx="9811109" cy="819074"/>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Validation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72" name="Rectangle 71">
            <a:extLst>
              <a:ext uri="{FF2B5EF4-FFF2-40B4-BE49-F238E27FC236}">
                <a16:creationId xmlns:a16="http://schemas.microsoft.com/office/drawing/2014/main" id="{86CAAF7D-CB5B-46E6-998A-B3ED87A017E2}"/>
              </a:ext>
            </a:extLst>
          </p:cNvPr>
          <p:cNvSpPr/>
          <p:nvPr/>
        </p:nvSpPr>
        <p:spPr bwMode="auto">
          <a:xfrm>
            <a:off x="11464408" y="16155008"/>
            <a:ext cx="9811109" cy="819074"/>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Screenshots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pic>
        <p:nvPicPr>
          <p:cNvPr id="21" name="Picture 20" descr="A screenshot of a cell phone&#10;&#10;Description automatically generated">
            <a:extLst>
              <a:ext uri="{FF2B5EF4-FFF2-40B4-BE49-F238E27FC236}">
                <a16:creationId xmlns:a16="http://schemas.microsoft.com/office/drawing/2014/main" id="{A420B31D-D540-45B8-960B-FD74951A96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169933" y="17401808"/>
            <a:ext cx="8275269" cy="5146233"/>
          </a:xfrm>
          <a:prstGeom prst="rect">
            <a:avLst/>
          </a:prstGeom>
        </p:spPr>
      </p:pic>
      <p:sp>
        <p:nvSpPr>
          <p:cNvPr id="73" name="Rectangle 72">
            <a:extLst>
              <a:ext uri="{FF2B5EF4-FFF2-40B4-BE49-F238E27FC236}">
                <a16:creationId xmlns:a16="http://schemas.microsoft.com/office/drawing/2014/main" id="{E801C44B-1E93-4489-B0AF-38984B0B61CB}"/>
              </a:ext>
            </a:extLst>
          </p:cNvPr>
          <p:cNvSpPr/>
          <p:nvPr/>
        </p:nvSpPr>
        <p:spPr>
          <a:xfrm>
            <a:off x="12939192" y="22853391"/>
            <a:ext cx="6892099"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Code used for average temperatures</a:t>
            </a:r>
            <a:endParaRPr lang="en-US" sz="4000" b="1" dirty="0"/>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22852</TotalTime>
  <Words>542</Words>
  <Application>Microsoft Office PowerPoint</Application>
  <PresentationFormat>Custom</PresentationFormat>
  <Paragraphs>32</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Eitan Flor</cp:lastModifiedBy>
  <cp:revision>91</cp:revision>
  <dcterms:created xsi:type="dcterms:W3CDTF">2012-11-19T15:27:41Z</dcterms:created>
  <dcterms:modified xsi:type="dcterms:W3CDTF">2020-07-31T01:29:17Z</dcterms:modified>
</cp:coreProperties>
</file>