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5"/>
  </p:notesMasterIdLst>
  <p:sldIdLst>
    <p:sldId id="256" r:id="rId4"/>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C6EC"/>
    <a:srgbClr val="ADADAD"/>
    <a:srgbClr val="404040"/>
    <a:srgbClr val="61FFA8"/>
    <a:srgbClr val="E3B09B"/>
    <a:srgbClr val="BABABA"/>
    <a:srgbClr val="808080"/>
    <a:srgbClr val="44376F"/>
    <a:srgbClr val="413272"/>
    <a:srgbClr val="97D9B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p:restoredTop sz="94694"/>
  </p:normalViewPr>
  <p:slideViewPr>
    <p:cSldViewPr>
      <p:cViewPr varScale="1">
        <p:scale>
          <a:sx n="24" d="100"/>
          <a:sy n="24" d="100"/>
        </p:scale>
        <p:origin x="1806" y="204"/>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Master" Target="slideMasters/slideMaster1.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D443ED-619C-4DD0-8626-0C8F4E708BDB}"/>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3FB4D087-B7B4-4CFC-A708-FF4366D990AB}"/>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526865E8-8456-4F00-8769-F724074590E3}" type="datetime1">
              <a:rPr lang="en-US" altLang="en-US"/>
              <a:pPr>
                <a:defRPr/>
              </a:pPr>
              <a:t>7/30/2020</a:t>
            </a:fld>
            <a:endParaRPr lang="en-US" altLang="en-US"/>
          </a:p>
        </p:txBody>
      </p:sp>
      <p:sp>
        <p:nvSpPr>
          <p:cNvPr id="4" name="Slide Image Placeholder 3">
            <a:extLst>
              <a:ext uri="{FF2B5EF4-FFF2-40B4-BE49-F238E27FC236}">
                <a16:creationId xmlns:a16="http://schemas.microsoft.com/office/drawing/2014/main" id="{962A9213-7944-429C-A115-C6DD9AF25D46}"/>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C6A838F2-F534-48B9-98DB-5EA7F6EE7219}"/>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EFFE7E71-35B7-49FB-8289-09D411F6B0BF}"/>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9387636-836A-40AE-8810-9014631859ED}"/>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CC57CF18-0DA0-45DB-AAA5-3F357FF56473}"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CE48132D-F164-43FB-ACB7-66E62B3C350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86A187AC-260A-4EB3-9662-C51344406FE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a:t>
            </a:r>
          </a:p>
        </p:txBody>
      </p:sp>
      <p:sp>
        <p:nvSpPr>
          <p:cNvPr id="4100" name="Slide Number Placeholder 3">
            <a:extLst>
              <a:ext uri="{FF2B5EF4-FFF2-40B4-BE49-F238E27FC236}">
                <a16:creationId xmlns:a16="http://schemas.microsoft.com/office/drawing/2014/main" id="{21766370-5F9A-4A29-B647-829C9CA1C13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DF349C4-61CA-4881-8C88-326F30145444}" type="slidenum">
              <a:rPr lang="en-US" altLang="en-US">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ED7928A1-85C2-4A87-81EB-B136C3054D0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EE888F2-92C2-4BF4-95F7-D8E925336FF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1824670-5B2A-4CB8-AD7C-48970DCC2968}"/>
              </a:ext>
            </a:extLst>
          </p:cNvPr>
          <p:cNvSpPr>
            <a:spLocks noGrp="1" noChangeArrowheads="1"/>
          </p:cNvSpPr>
          <p:nvPr>
            <p:ph type="sldNum" sz="quarter" idx="12"/>
          </p:nvPr>
        </p:nvSpPr>
        <p:spPr>
          <a:ln/>
        </p:spPr>
        <p:txBody>
          <a:bodyPr/>
          <a:lstStyle>
            <a:lvl1pPr>
              <a:defRPr/>
            </a:lvl1pPr>
          </a:lstStyle>
          <a:p>
            <a:fld id="{5D06C2BB-64C5-494E-B729-615DCFE698E3}" type="slidenum">
              <a:rPr lang="en-US" altLang="en-US"/>
              <a:pPr/>
              <a:t>‹#›</a:t>
            </a:fld>
            <a:endParaRPr lang="en-US" altLang="en-US"/>
          </a:p>
        </p:txBody>
      </p:sp>
    </p:spTree>
    <p:extLst>
      <p:ext uri="{BB962C8B-B14F-4D97-AF65-F5344CB8AC3E}">
        <p14:creationId xmlns:p14="http://schemas.microsoft.com/office/powerpoint/2010/main" val="3373573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8889873-32FF-4249-BFF9-6C8C7E40886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CAF62A1-7DD1-4CFD-9616-689E96EC86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EC972EE-01A4-4D1B-BE22-66B7382E312E}"/>
              </a:ext>
            </a:extLst>
          </p:cNvPr>
          <p:cNvSpPr>
            <a:spLocks noGrp="1" noChangeArrowheads="1"/>
          </p:cNvSpPr>
          <p:nvPr>
            <p:ph type="sldNum" sz="quarter" idx="12"/>
          </p:nvPr>
        </p:nvSpPr>
        <p:spPr>
          <a:ln/>
        </p:spPr>
        <p:txBody>
          <a:bodyPr/>
          <a:lstStyle>
            <a:lvl1pPr>
              <a:defRPr/>
            </a:lvl1pPr>
          </a:lstStyle>
          <a:p>
            <a:fld id="{9193BEC9-7A70-44FC-B223-191EA4660649}" type="slidenum">
              <a:rPr lang="en-US" altLang="en-US"/>
              <a:pPr/>
              <a:t>‹#›</a:t>
            </a:fld>
            <a:endParaRPr lang="en-US" altLang="en-US"/>
          </a:p>
        </p:txBody>
      </p:sp>
    </p:spTree>
    <p:extLst>
      <p:ext uri="{BB962C8B-B14F-4D97-AF65-F5344CB8AC3E}">
        <p14:creationId xmlns:p14="http://schemas.microsoft.com/office/powerpoint/2010/main" val="3736423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3F29F98-A2FA-4C02-B2B5-6B653F349E7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31C07A1-E212-42B8-8CDD-FC6F33DCB0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EFDB81D5-A5AF-4B48-9764-07F69B3E8751}"/>
              </a:ext>
            </a:extLst>
          </p:cNvPr>
          <p:cNvSpPr>
            <a:spLocks noGrp="1" noChangeArrowheads="1"/>
          </p:cNvSpPr>
          <p:nvPr>
            <p:ph type="sldNum" sz="quarter" idx="12"/>
          </p:nvPr>
        </p:nvSpPr>
        <p:spPr>
          <a:ln/>
        </p:spPr>
        <p:txBody>
          <a:bodyPr/>
          <a:lstStyle>
            <a:lvl1pPr>
              <a:defRPr/>
            </a:lvl1pPr>
          </a:lstStyle>
          <a:p>
            <a:fld id="{95443F34-556B-448A-8E2F-CBB1475D3F07}" type="slidenum">
              <a:rPr lang="en-US" altLang="en-US"/>
              <a:pPr/>
              <a:t>‹#›</a:t>
            </a:fld>
            <a:endParaRPr lang="en-US" altLang="en-US"/>
          </a:p>
        </p:txBody>
      </p:sp>
    </p:spTree>
    <p:extLst>
      <p:ext uri="{BB962C8B-B14F-4D97-AF65-F5344CB8AC3E}">
        <p14:creationId xmlns:p14="http://schemas.microsoft.com/office/powerpoint/2010/main" val="3906830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A214ACC-F688-4B69-93FA-9422E18FE1A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B148FF6-5F05-49F0-8FB6-28B525612F9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E470ED0-12FA-4644-A8C7-9DE52EE033E0}"/>
              </a:ext>
            </a:extLst>
          </p:cNvPr>
          <p:cNvSpPr>
            <a:spLocks noGrp="1" noChangeArrowheads="1"/>
          </p:cNvSpPr>
          <p:nvPr>
            <p:ph type="sldNum" sz="quarter" idx="12"/>
          </p:nvPr>
        </p:nvSpPr>
        <p:spPr>
          <a:ln/>
        </p:spPr>
        <p:txBody>
          <a:bodyPr/>
          <a:lstStyle>
            <a:lvl1pPr>
              <a:defRPr/>
            </a:lvl1pPr>
          </a:lstStyle>
          <a:p>
            <a:fld id="{CEBA0794-5F74-4D6C-BE67-0768D2F726BC}" type="slidenum">
              <a:rPr lang="en-US" altLang="en-US"/>
              <a:pPr/>
              <a:t>‹#›</a:t>
            </a:fld>
            <a:endParaRPr lang="en-US" altLang="en-US"/>
          </a:p>
        </p:txBody>
      </p:sp>
    </p:spTree>
    <p:extLst>
      <p:ext uri="{BB962C8B-B14F-4D97-AF65-F5344CB8AC3E}">
        <p14:creationId xmlns:p14="http://schemas.microsoft.com/office/powerpoint/2010/main" val="2576860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DCE1F529-4C46-4F37-A3F9-01F8B43DBEA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016EFA6-FF03-4E7C-A016-7AD05405988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7C62CC7-1742-4A00-BEDB-B32AD31F6A35}"/>
              </a:ext>
            </a:extLst>
          </p:cNvPr>
          <p:cNvSpPr>
            <a:spLocks noGrp="1" noChangeArrowheads="1"/>
          </p:cNvSpPr>
          <p:nvPr>
            <p:ph type="sldNum" sz="quarter" idx="12"/>
          </p:nvPr>
        </p:nvSpPr>
        <p:spPr>
          <a:ln/>
        </p:spPr>
        <p:txBody>
          <a:bodyPr/>
          <a:lstStyle>
            <a:lvl1pPr>
              <a:defRPr/>
            </a:lvl1pPr>
          </a:lstStyle>
          <a:p>
            <a:fld id="{0EB0F5FB-8647-464A-A48E-3A10C6600C26}" type="slidenum">
              <a:rPr lang="en-US" altLang="en-US"/>
              <a:pPr/>
              <a:t>‹#›</a:t>
            </a:fld>
            <a:endParaRPr lang="en-US" altLang="en-US"/>
          </a:p>
        </p:txBody>
      </p:sp>
    </p:spTree>
    <p:extLst>
      <p:ext uri="{BB962C8B-B14F-4D97-AF65-F5344CB8AC3E}">
        <p14:creationId xmlns:p14="http://schemas.microsoft.com/office/powerpoint/2010/main" val="996967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F0BB85E-3222-4E20-B89B-3BFBA989834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73B91F12-4BBF-4CD7-B8ED-598124D8281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0E23E50-C5B7-4DAD-8D2C-48F85073BB7A}"/>
              </a:ext>
            </a:extLst>
          </p:cNvPr>
          <p:cNvSpPr>
            <a:spLocks noGrp="1" noChangeArrowheads="1"/>
          </p:cNvSpPr>
          <p:nvPr>
            <p:ph type="sldNum" sz="quarter" idx="12"/>
          </p:nvPr>
        </p:nvSpPr>
        <p:spPr>
          <a:ln/>
        </p:spPr>
        <p:txBody>
          <a:bodyPr/>
          <a:lstStyle>
            <a:lvl1pPr>
              <a:defRPr/>
            </a:lvl1pPr>
          </a:lstStyle>
          <a:p>
            <a:fld id="{44AF88E1-B943-4503-91D1-9C2205B959F7}" type="slidenum">
              <a:rPr lang="en-US" altLang="en-US"/>
              <a:pPr/>
              <a:t>‹#›</a:t>
            </a:fld>
            <a:endParaRPr lang="en-US" altLang="en-US"/>
          </a:p>
        </p:txBody>
      </p:sp>
    </p:spTree>
    <p:extLst>
      <p:ext uri="{BB962C8B-B14F-4D97-AF65-F5344CB8AC3E}">
        <p14:creationId xmlns:p14="http://schemas.microsoft.com/office/powerpoint/2010/main" val="2181862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F9967BB3-8208-49EF-B288-136D1DAACD84}"/>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BED7FC18-0E72-4D16-B0A7-B25CDCA9B57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C763B469-5F88-405E-8041-78E4D7EBA7AA}"/>
              </a:ext>
            </a:extLst>
          </p:cNvPr>
          <p:cNvSpPr>
            <a:spLocks noGrp="1" noChangeArrowheads="1"/>
          </p:cNvSpPr>
          <p:nvPr>
            <p:ph type="sldNum" sz="quarter" idx="12"/>
          </p:nvPr>
        </p:nvSpPr>
        <p:spPr>
          <a:ln/>
        </p:spPr>
        <p:txBody>
          <a:bodyPr/>
          <a:lstStyle>
            <a:lvl1pPr>
              <a:defRPr/>
            </a:lvl1pPr>
          </a:lstStyle>
          <a:p>
            <a:fld id="{20E6FE21-4FC4-4FED-8DB1-D078EE28FA8D}" type="slidenum">
              <a:rPr lang="en-US" altLang="en-US"/>
              <a:pPr/>
              <a:t>‹#›</a:t>
            </a:fld>
            <a:endParaRPr lang="en-US" altLang="en-US"/>
          </a:p>
        </p:txBody>
      </p:sp>
    </p:spTree>
    <p:extLst>
      <p:ext uri="{BB962C8B-B14F-4D97-AF65-F5344CB8AC3E}">
        <p14:creationId xmlns:p14="http://schemas.microsoft.com/office/powerpoint/2010/main" val="3152138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1473922-0E5D-42BE-9724-8E50E54E1E11}"/>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53AFED63-A807-424D-BF00-056BAAB95D7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04EB0D3C-4528-41D9-BAB8-4D0E6A2D11B3}"/>
              </a:ext>
            </a:extLst>
          </p:cNvPr>
          <p:cNvSpPr>
            <a:spLocks noGrp="1" noChangeArrowheads="1"/>
          </p:cNvSpPr>
          <p:nvPr>
            <p:ph type="sldNum" sz="quarter" idx="12"/>
          </p:nvPr>
        </p:nvSpPr>
        <p:spPr>
          <a:ln/>
        </p:spPr>
        <p:txBody>
          <a:bodyPr/>
          <a:lstStyle>
            <a:lvl1pPr>
              <a:defRPr/>
            </a:lvl1pPr>
          </a:lstStyle>
          <a:p>
            <a:fld id="{25D49A7D-9E36-4E90-B6C0-45E20D647A53}" type="slidenum">
              <a:rPr lang="en-US" altLang="en-US"/>
              <a:pPr/>
              <a:t>‹#›</a:t>
            </a:fld>
            <a:endParaRPr lang="en-US" altLang="en-US"/>
          </a:p>
        </p:txBody>
      </p:sp>
    </p:spTree>
    <p:extLst>
      <p:ext uri="{BB962C8B-B14F-4D97-AF65-F5344CB8AC3E}">
        <p14:creationId xmlns:p14="http://schemas.microsoft.com/office/powerpoint/2010/main" val="25950364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CDBB721-7412-4864-85A7-408CC5106D92}"/>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C55DA024-2424-4DBC-8E49-352BA48B00A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29956D8-F358-46FC-B594-0D6ECCD39D44}"/>
              </a:ext>
            </a:extLst>
          </p:cNvPr>
          <p:cNvSpPr>
            <a:spLocks noGrp="1" noChangeArrowheads="1"/>
          </p:cNvSpPr>
          <p:nvPr>
            <p:ph type="sldNum" sz="quarter" idx="12"/>
          </p:nvPr>
        </p:nvSpPr>
        <p:spPr>
          <a:ln/>
        </p:spPr>
        <p:txBody>
          <a:bodyPr/>
          <a:lstStyle>
            <a:lvl1pPr>
              <a:defRPr/>
            </a:lvl1pPr>
          </a:lstStyle>
          <a:p>
            <a:fld id="{0F489010-3B97-492E-97CF-A7458E47913C}" type="slidenum">
              <a:rPr lang="en-US" altLang="en-US"/>
              <a:pPr/>
              <a:t>‹#›</a:t>
            </a:fld>
            <a:endParaRPr lang="en-US" altLang="en-US"/>
          </a:p>
        </p:txBody>
      </p:sp>
    </p:spTree>
    <p:extLst>
      <p:ext uri="{BB962C8B-B14F-4D97-AF65-F5344CB8AC3E}">
        <p14:creationId xmlns:p14="http://schemas.microsoft.com/office/powerpoint/2010/main" val="2797278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2F2DE85-8DD8-4041-90F2-6AA2F2BC4CB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C5EAC9BA-7A9B-474F-9987-44A0476AFDF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6861F03-7E52-44D9-8461-1ECC5BFB062B}"/>
              </a:ext>
            </a:extLst>
          </p:cNvPr>
          <p:cNvSpPr>
            <a:spLocks noGrp="1" noChangeArrowheads="1"/>
          </p:cNvSpPr>
          <p:nvPr>
            <p:ph type="sldNum" sz="quarter" idx="12"/>
          </p:nvPr>
        </p:nvSpPr>
        <p:spPr>
          <a:ln/>
        </p:spPr>
        <p:txBody>
          <a:bodyPr/>
          <a:lstStyle>
            <a:lvl1pPr>
              <a:defRPr/>
            </a:lvl1pPr>
          </a:lstStyle>
          <a:p>
            <a:fld id="{567792D3-FC55-44A6-80F0-6A1FB857F555}" type="slidenum">
              <a:rPr lang="en-US" altLang="en-US"/>
              <a:pPr/>
              <a:t>‹#›</a:t>
            </a:fld>
            <a:endParaRPr lang="en-US" altLang="en-US"/>
          </a:p>
        </p:txBody>
      </p:sp>
    </p:spTree>
    <p:extLst>
      <p:ext uri="{BB962C8B-B14F-4D97-AF65-F5344CB8AC3E}">
        <p14:creationId xmlns:p14="http://schemas.microsoft.com/office/powerpoint/2010/main" val="396220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DEABD93-7C90-42F5-A891-F35B333119A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F2B0872-68E2-4DFA-AB64-D9DF3B12949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9A81A232-C283-45E0-A92E-BE33BDE749C5}"/>
              </a:ext>
            </a:extLst>
          </p:cNvPr>
          <p:cNvSpPr>
            <a:spLocks noGrp="1" noChangeArrowheads="1"/>
          </p:cNvSpPr>
          <p:nvPr>
            <p:ph type="sldNum" sz="quarter" idx="12"/>
          </p:nvPr>
        </p:nvSpPr>
        <p:spPr>
          <a:ln/>
        </p:spPr>
        <p:txBody>
          <a:bodyPr/>
          <a:lstStyle>
            <a:lvl1pPr>
              <a:defRPr/>
            </a:lvl1pPr>
          </a:lstStyle>
          <a:p>
            <a:fld id="{95B3EC38-CB34-4F17-88C8-E381C9FA7F3B}" type="slidenum">
              <a:rPr lang="en-US" altLang="en-US"/>
              <a:pPr/>
              <a:t>‹#›</a:t>
            </a:fld>
            <a:endParaRPr lang="en-US" altLang="en-US"/>
          </a:p>
        </p:txBody>
      </p:sp>
    </p:spTree>
    <p:extLst>
      <p:ext uri="{BB962C8B-B14F-4D97-AF65-F5344CB8AC3E}">
        <p14:creationId xmlns:p14="http://schemas.microsoft.com/office/powerpoint/2010/main" val="3802982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88A3FFBB-7F6B-4874-9118-48196A8CE343}"/>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0F64E5D0-864A-4DB0-87A1-A39F3F7A8947}"/>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90823BB-56A4-42BE-A5F8-9365E9A9A12C}"/>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8204BA8-3E03-4C86-99C9-87872DD043D6}"/>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D69B466F-7E3B-4D23-8C50-AD474366A0BB}"/>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fld id="{0B2ADE44-A9CC-43DE-9D15-E8FC27BE146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tif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32">
            <a:extLst>
              <a:ext uri="{FF2B5EF4-FFF2-40B4-BE49-F238E27FC236}">
                <a16:creationId xmlns:a16="http://schemas.microsoft.com/office/drawing/2014/main" id="{61A874A0-3633-4AC9-ACC9-9AA5E0B7B9C5}"/>
              </a:ext>
            </a:extLst>
          </p:cNvPr>
          <p:cNvSpPr/>
          <p:nvPr/>
        </p:nvSpPr>
        <p:spPr bwMode="auto">
          <a:xfrm>
            <a:off x="15078874" y="5484137"/>
            <a:ext cx="14727015" cy="14285487"/>
          </a:xfrm>
          <a:prstGeom prst="ellipse">
            <a:avLst/>
          </a:prstGeom>
          <a:solidFill>
            <a:srgbClr val="ECF7F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64" name="Oval 63">
            <a:extLst>
              <a:ext uri="{FF2B5EF4-FFF2-40B4-BE49-F238E27FC236}">
                <a16:creationId xmlns:a16="http://schemas.microsoft.com/office/drawing/2014/main" id="{F1E910FC-1017-4A88-ADD2-4FDCC155A9C9}"/>
              </a:ext>
            </a:extLst>
          </p:cNvPr>
          <p:cNvSpPr/>
          <p:nvPr/>
        </p:nvSpPr>
        <p:spPr bwMode="auto">
          <a:xfrm>
            <a:off x="19751353" y="31344485"/>
            <a:ext cx="12618093" cy="11533890"/>
          </a:xfrm>
          <a:prstGeom prst="ellipse">
            <a:avLst/>
          </a:prstGeom>
          <a:solidFill>
            <a:srgbClr val="D0EAE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13" name="Rectangle 12">
            <a:extLst>
              <a:ext uri="{FF2B5EF4-FFF2-40B4-BE49-F238E27FC236}">
                <a16:creationId xmlns:a16="http://schemas.microsoft.com/office/drawing/2014/main" id="{B3CA0717-C81B-4684-BA3B-03B10B8E603A}"/>
              </a:ext>
            </a:extLst>
          </p:cNvPr>
          <p:cNvSpPr/>
          <p:nvPr/>
        </p:nvSpPr>
        <p:spPr bwMode="auto">
          <a:xfrm>
            <a:off x="24231601" y="569944"/>
            <a:ext cx="8686800" cy="3669981"/>
          </a:xfrm>
          <a:prstGeom prst="rect">
            <a:avLst/>
          </a:prstGeom>
          <a:solidFill>
            <a:srgbClr val="40404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35" name="Oval 34">
            <a:extLst>
              <a:ext uri="{FF2B5EF4-FFF2-40B4-BE49-F238E27FC236}">
                <a16:creationId xmlns:a16="http://schemas.microsoft.com/office/drawing/2014/main" id="{6B9A7A44-9980-40D0-AF53-9A542EB40C3E}"/>
              </a:ext>
            </a:extLst>
          </p:cNvPr>
          <p:cNvSpPr/>
          <p:nvPr/>
        </p:nvSpPr>
        <p:spPr bwMode="auto">
          <a:xfrm>
            <a:off x="121710" y="20914546"/>
            <a:ext cx="18593456" cy="15083767"/>
          </a:xfrm>
          <a:prstGeom prst="ellipse">
            <a:avLst/>
          </a:prstGeom>
          <a:solidFill>
            <a:srgbClr val="FFE1E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34" name="Oval 33">
            <a:extLst>
              <a:ext uri="{FF2B5EF4-FFF2-40B4-BE49-F238E27FC236}">
                <a16:creationId xmlns:a16="http://schemas.microsoft.com/office/drawing/2014/main" id="{2595FA3B-4F5C-47BC-BCAB-94410147D860}"/>
              </a:ext>
            </a:extLst>
          </p:cNvPr>
          <p:cNvSpPr/>
          <p:nvPr/>
        </p:nvSpPr>
        <p:spPr bwMode="auto">
          <a:xfrm>
            <a:off x="13986195" y="11652309"/>
            <a:ext cx="18593456" cy="18781174"/>
          </a:xfrm>
          <a:prstGeom prst="ellipse">
            <a:avLst/>
          </a:prstGeom>
          <a:solidFill>
            <a:srgbClr val="ECF6E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10" name="Oval 9">
            <a:extLst>
              <a:ext uri="{FF2B5EF4-FFF2-40B4-BE49-F238E27FC236}">
                <a16:creationId xmlns:a16="http://schemas.microsoft.com/office/drawing/2014/main" id="{A10706A8-6AFD-4CFA-A2A1-29DC72D73DB4}"/>
              </a:ext>
            </a:extLst>
          </p:cNvPr>
          <p:cNvSpPr/>
          <p:nvPr/>
        </p:nvSpPr>
        <p:spPr bwMode="auto">
          <a:xfrm>
            <a:off x="1504188" y="254406"/>
            <a:ext cx="14727014" cy="13461594"/>
          </a:xfrm>
          <a:prstGeom prst="ellipse">
            <a:avLst/>
          </a:prstGeom>
          <a:solidFill>
            <a:srgbClr val="FBF2E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grpSp>
        <p:nvGrpSpPr>
          <p:cNvPr id="9" name="Group 8">
            <a:extLst>
              <a:ext uri="{FF2B5EF4-FFF2-40B4-BE49-F238E27FC236}">
                <a16:creationId xmlns:a16="http://schemas.microsoft.com/office/drawing/2014/main" id="{91D365D1-C141-4E4C-A53E-A3433D4BBE60}"/>
              </a:ext>
            </a:extLst>
          </p:cNvPr>
          <p:cNvGrpSpPr/>
          <p:nvPr/>
        </p:nvGrpSpPr>
        <p:grpSpPr>
          <a:xfrm>
            <a:off x="960320" y="5132447"/>
            <a:ext cx="12114278" cy="10773510"/>
            <a:chOff x="3324045" y="4657582"/>
            <a:chExt cx="9811109" cy="13432287"/>
          </a:xfrm>
        </p:grpSpPr>
        <p:grpSp>
          <p:nvGrpSpPr>
            <p:cNvPr id="7" name="Group 6">
              <a:extLst>
                <a:ext uri="{FF2B5EF4-FFF2-40B4-BE49-F238E27FC236}">
                  <a16:creationId xmlns:a16="http://schemas.microsoft.com/office/drawing/2014/main" id="{F2E414B3-369B-4708-B00E-B3AD0530D10E}"/>
                </a:ext>
              </a:extLst>
            </p:cNvPr>
            <p:cNvGrpSpPr/>
            <p:nvPr/>
          </p:nvGrpSpPr>
          <p:grpSpPr>
            <a:xfrm>
              <a:off x="3324045" y="4657582"/>
              <a:ext cx="9811109" cy="13219940"/>
              <a:chOff x="1130061" y="4322221"/>
              <a:chExt cx="12039600" cy="15398813"/>
            </a:xfrm>
          </p:grpSpPr>
          <p:sp>
            <p:nvSpPr>
              <p:cNvPr id="4" name="Rectangle 3">
                <a:extLst>
                  <a:ext uri="{FF2B5EF4-FFF2-40B4-BE49-F238E27FC236}">
                    <a16:creationId xmlns:a16="http://schemas.microsoft.com/office/drawing/2014/main" id="{18923793-991E-4E4C-8D77-E4B9DC08FABA}"/>
                  </a:ext>
                </a:extLst>
              </p:cNvPr>
              <p:cNvSpPr/>
              <p:nvPr/>
            </p:nvSpPr>
            <p:spPr bwMode="auto">
              <a:xfrm>
                <a:off x="1130061" y="4322221"/>
                <a:ext cx="12039600" cy="15398813"/>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6" name="Rectangle 5">
                <a:extLst>
                  <a:ext uri="{FF2B5EF4-FFF2-40B4-BE49-F238E27FC236}">
                    <a16:creationId xmlns:a16="http://schemas.microsoft.com/office/drawing/2014/main" id="{69382C7A-3020-45F2-83A0-C260C74BC67E}"/>
                  </a:ext>
                </a:extLst>
              </p:cNvPr>
              <p:cNvSpPr/>
              <p:nvPr/>
            </p:nvSpPr>
            <p:spPr bwMode="auto">
              <a:xfrm>
                <a:off x="1130061" y="4826788"/>
                <a:ext cx="12039600" cy="1185391"/>
              </a:xfrm>
              <a:prstGeom prst="rect">
                <a:avLst/>
              </a:prstGeom>
              <a:solidFill>
                <a:srgbClr val="BDC04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P r o b l e m</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grpSp>
        <p:sp>
          <p:nvSpPr>
            <p:cNvPr id="8" name="TextBox 7">
              <a:extLst>
                <a:ext uri="{FF2B5EF4-FFF2-40B4-BE49-F238E27FC236}">
                  <a16:creationId xmlns:a16="http://schemas.microsoft.com/office/drawing/2014/main" id="{D11551E9-761F-42BC-B5F0-D39969A150CB}"/>
                </a:ext>
              </a:extLst>
            </p:cNvPr>
            <p:cNvSpPr txBox="1"/>
            <p:nvPr/>
          </p:nvSpPr>
          <p:spPr>
            <a:xfrm>
              <a:off x="3767371" y="6248400"/>
              <a:ext cx="9034229" cy="11841469"/>
            </a:xfrm>
            <a:prstGeom prst="rect">
              <a:avLst/>
            </a:prstGeom>
            <a:noFill/>
          </p:spPr>
          <p:txBody>
            <a:bodyPr wrap="square" rtlCol="0">
              <a:spAutoFit/>
            </a:bodyPr>
            <a:lstStyle/>
            <a:p>
              <a:pPr algn="just"/>
              <a:r>
                <a:rPr lang="en-US" sz="4600" dirty="0">
                  <a:latin typeface="Calibri Light" panose="020F0302020204030204" pitchFamily="34" charset="0"/>
                  <a:cs typeface="Calibri Light" panose="020F0302020204030204" pitchFamily="34" charset="0"/>
                </a:rPr>
                <a:t>DRAM has always been used as the main working memory in computing systems. Yet, DRAM solely consumes a large amount of energy. The use of persistent memory (PM) alleviates this limitation of DRAM thus giving potential to couple both components and scale-up volatile main memory.</a:t>
              </a:r>
            </a:p>
            <a:p>
              <a:pPr algn="just"/>
              <a:r>
                <a:rPr lang="en-US" sz="4600" dirty="0">
                  <a:latin typeface="Calibri Light" panose="020F0302020204030204" pitchFamily="34" charset="0"/>
                  <a:cs typeface="Calibri Light" panose="020F0302020204030204" pitchFamily="34" charset="0"/>
                </a:rPr>
                <a:t>The latest method in constructing a tiered-hybrid memory system is static tiering but this approach fails under dynamic consumption since pages residing in DRAM get much less frequently accessed than PM pages thus accumulating cost and inefficiency.</a:t>
              </a:r>
            </a:p>
          </p:txBody>
        </p:sp>
      </p:grpSp>
      <p:grpSp>
        <p:nvGrpSpPr>
          <p:cNvPr id="26" name="Group 25">
            <a:extLst>
              <a:ext uri="{FF2B5EF4-FFF2-40B4-BE49-F238E27FC236}">
                <a16:creationId xmlns:a16="http://schemas.microsoft.com/office/drawing/2014/main" id="{88B2DDCC-4AB3-404E-853D-20830CBB2EE4}"/>
              </a:ext>
            </a:extLst>
          </p:cNvPr>
          <p:cNvGrpSpPr/>
          <p:nvPr/>
        </p:nvGrpSpPr>
        <p:grpSpPr>
          <a:xfrm>
            <a:off x="13268128" y="5080385"/>
            <a:ext cx="8172826" cy="10663941"/>
            <a:chOff x="3324045" y="4657582"/>
            <a:chExt cx="9811109" cy="8635614"/>
          </a:xfrm>
        </p:grpSpPr>
        <p:grpSp>
          <p:nvGrpSpPr>
            <p:cNvPr id="27" name="Group 26">
              <a:extLst>
                <a:ext uri="{FF2B5EF4-FFF2-40B4-BE49-F238E27FC236}">
                  <a16:creationId xmlns:a16="http://schemas.microsoft.com/office/drawing/2014/main" id="{7316C1B9-907D-4A4E-905A-6CD4B6B3AE71}"/>
                </a:ext>
              </a:extLst>
            </p:cNvPr>
            <p:cNvGrpSpPr/>
            <p:nvPr/>
          </p:nvGrpSpPr>
          <p:grpSpPr>
            <a:xfrm>
              <a:off x="3324045" y="4657582"/>
              <a:ext cx="9811109" cy="8635614"/>
              <a:chOff x="1130061" y="4322221"/>
              <a:chExt cx="12039600" cy="10058911"/>
            </a:xfrm>
          </p:grpSpPr>
          <p:sp>
            <p:nvSpPr>
              <p:cNvPr id="29" name="Rectangle 28">
                <a:extLst>
                  <a:ext uri="{FF2B5EF4-FFF2-40B4-BE49-F238E27FC236}">
                    <a16:creationId xmlns:a16="http://schemas.microsoft.com/office/drawing/2014/main" id="{5DD5CAC5-01CB-451B-AD65-04D32FC8F054}"/>
                  </a:ext>
                </a:extLst>
              </p:cNvPr>
              <p:cNvSpPr/>
              <p:nvPr/>
            </p:nvSpPr>
            <p:spPr bwMode="auto">
              <a:xfrm>
                <a:off x="1130061" y="4322221"/>
                <a:ext cx="12039600" cy="10058911"/>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30" name="Rectangle 29">
                <a:extLst>
                  <a:ext uri="{FF2B5EF4-FFF2-40B4-BE49-F238E27FC236}">
                    <a16:creationId xmlns:a16="http://schemas.microsoft.com/office/drawing/2014/main" id="{654631D9-37E7-43D9-898C-699A9BC0D377}"/>
                  </a:ext>
                </a:extLst>
              </p:cNvPr>
              <p:cNvSpPr/>
              <p:nvPr/>
            </p:nvSpPr>
            <p:spPr bwMode="auto">
              <a:xfrm>
                <a:off x="1130061" y="4631251"/>
                <a:ext cx="12039600" cy="832029"/>
              </a:xfrm>
              <a:prstGeom prst="rect">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C u r r e n t   S y s t e m</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grpSp>
        <p:sp>
          <p:nvSpPr>
            <p:cNvPr id="28" name="TextBox 27">
              <a:extLst>
                <a:ext uri="{FF2B5EF4-FFF2-40B4-BE49-F238E27FC236}">
                  <a16:creationId xmlns:a16="http://schemas.microsoft.com/office/drawing/2014/main" id="{1AE98750-9072-4CFF-8C44-033BB2593594}"/>
                </a:ext>
              </a:extLst>
            </p:cNvPr>
            <p:cNvSpPr txBox="1"/>
            <p:nvPr/>
          </p:nvSpPr>
          <p:spPr>
            <a:xfrm>
              <a:off x="3768087" y="6082442"/>
              <a:ext cx="9034229" cy="6953688"/>
            </a:xfrm>
            <a:prstGeom prst="rect">
              <a:avLst/>
            </a:prstGeom>
            <a:noFill/>
          </p:spPr>
          <p:txBody>
            <a:bodyPr wrap="square" rtlCol="0">
              <a:spAutoFit/>
            </a:bodyPr>
            <a:lstStyle/>
            <a:p>
              <a:pPr algn="just"/>
              <a:r>
                <a:rPr lang="en-US" sz="4600" dirty="0">
                  <a:latin typeface="Calibri Light" panose="020F0302020204030204" pitchFamily="34" charset="0"/>
                  <a:cs typeface="Calibri Light" panose="020F0302020204030204" pitchFamily="34" charset="0"/>
                </a:rPr>
                <a:t>There were no prior simulation environment programs of tiered-hybrid memory systems which would allow us to test the reinforcement learning algorithms needed in an efficient and scalable manner.</a:t>
              </a:r>
            </a:p>
            <a:p>
              <a:pPr algn="just"/>
              <a:endParaRPr lang="en-US" sz="4600" dirty="0">
                <a:latin typeface="Calibri Light" panose="020F0302020204030204" pitchFamily="34" charset="0"/>
                <a:cs typeface="Calibri Light" panose="020F0302020204030204" pitchFamily="34" charset="0"/>
              </a:endParaRPr>
            </a:p>
            <a:p>
              <a:pPr algn="just"/>
              <a:r>
                <a:rPr lang="en-US" sz="4600" dirty="0">
                  <a:latin typeface="Calibri Light" panose="020F0302020204030204" pitchFamily="34" charset="0"/>
                  <a:cs typeface="Calibri Light" panose="020F0302020204030204" pitchFamily="34" charset="0"/>
                </a:rPr>
                <a:t>The work done for this section of the project was started from scratch using </a:t>
              </a:r>
              <a:r>
                <a:rPr lang="en-US" sz="4600" dirty="0" err="1">
                  <a:latin typeface="Calibri Light" panose="020F0302020204030204" pitchFamily="34" charset="0"/>
                  <a:cs typeface="Calibri Light" panose="020F0302020204030204" pitchFamily="34" charset="0"/>
                </a:rPr>
                <a:t>OpenAI</a:t>
              </a:r>
              <a:r>
                <a:rPr lang="en-US" sz="4600" dirty="0">
                  <a:latin typeface="Calibri Light" panose="020F0302020204030204" pitchFamily="34" charset="0"/>
                  <a:cs typeface="Calibri Light" panose="020F0302020204030204" pitchFamily="34" charset="0"/>
                </a:rPr>
                <a:t> Gym.</a:t>
              </a:r>
            </a:p>
            <a:p>
              <a:pPr algn="just"/>
              <a:endParaRPr lang="en-US" sz="4600" dirty="0">
                <a:latin typeface="Calibri Light" panose="020F0302020204030204" pitchFamily="34" charset="0"/>
                <a:cs typeface="Calibri Light" panose="020F0302020204030204" pitchFamily="34" charset="0"/>
              </a:endParaRPr>
            </a:p>
          </p:txBody>
        </p:sp>
      </p:grpSp>
      <p:sp>
        <p:nvSpPr>
          <p:cNvPr id="39" name="Rectangle 38">
            <a:extLst>
              <a:ext uri="{FF2B5EF4-FFF2-40B4-BE49-F238E27FC236}">
                <a16:creationId xmlns:a16="http://schemas.microsoft.com/office/drawing/2014/main" id="{EA5F7377-17D0-4804-BC29-D6B34DAF89D5}"/>
              </a:ext>
            </a:extLst>
          </p:cNvPr>
          <p:cNvSpPr/>
          <p:nvPr/>
        </p:nvSpPr>
        <p:spPr bwMode="auto">
          <a:xfrm>
            <a:off x="929761" y="25098119"/>
            <a:ext cx="9811109" cy="14043282"/>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40" name="Rectangle 39">
            <a:extLst>
              <a:ext uri="{FF2B5EF4-FFF2-40B4-BE49-F238E27FC236}">
                <a16:creationId xmlns:a16="http://schemas.microsoft.com/office/drawing/2014/main" id="{7A123AFD-3B0D-47BB-8D57-93CF756BC161}"/>
              </a:ext>
            </a:extLst>
          </p:cNvPr>
          <p:cNvSpPr/>
          <p:nvPr/>
        </p:nvSpPr>
        <p:spPr bwMode="auto">
          <a:xfrm>
            <a:off x="960319" y="25513037"/>
            <a:ext cx="9811109" cy="870259"/>
          </a:xfrm>
          <a:prstGeom prst="rect">
            <a:avLst/>
          </a:prstGeom>
          <a:solidFill>
            <a:srgbClr val="ADADA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I m p l e m e n t a t i o n</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sp>
        <p:nvSpPr>
          <p:cNvPr id="38" name="TextBox 37">
            <a:extLst>
              <a:ext uri="{FF2B5EF4-FFF2-40B4-BE49-F238E27FC236}">
                <a16:creationId xmlns:a16="http://schemas.microsoft.com/office/drawing/2014/main" id="{46EC616E-9EF5-4B15-A53C-8D96F4D8154B}"/>
              </a:ext>
            </a:extLst>
          </p:cNvPr>
          <p:cNvSpPr txBox="1"/>
          <p:nvPr/>
        </p:nvSpPr>
        <p:spPr>
          <a:xfrm>
            <a:off x="1403645" y="26974800"/>
            <a:ext cx="9034229" cy="13542169"/>
          </a:xfrm>
          <a:prstGeom prst="rect">
            <a:avLst/>
          </a:prstGeom>
          <a:noFill/>
        </p:spPr>
        <p:txBody>
          <a:bodyPr wrap="square" rtlCol="0">
            <a:spAutoFit/>
          </a:bodyPr>
          <a:lstStyle/>
          <a:p>
            <a:pPr algn="just"/>
            <a:r>
              <a:rPr lang="en-US" sz="4600" dirty="0">
                <a:latin typeface="Calibri Light" panose="020F0302020204030204" pitchFamily="34" charset="0"/>
                <a:cs typeface="Calibri Light" panose="020F0302020204030204" pitchFamily="34" charset="0"/>
              </a:rPr>
              <a:t>Implementation of the simulation comprised of four parts: </a:t>
            </a:r>
          </a:p>
          <a:p>
            <a:pPr marL="914400" indent="-914400" algn="just">
              <a:buAutoNum type="arabicPeriod"/>
            </a:pPr>
            <a:r>
              <a:rPr lang="en-US" sz="4600" dirty="0">
                <a:latin typeface="Calibri Light" panose="020F0302020204030204" pitchFamily="34" charset="0"/>
                <a:cs typeface="Calibri Light" panose="020F0302020204030204" pitchFamily="34" charset="0"/>
              </a:rPr>
              <a:t>A pre-processing stage to input necessary data into simulation format.  </a:t>
            </a:r>
          </a:p>
          <a:p>
            <a:pPr marL="914400" indent="-914400" algn="just">
              <a:buAutoNum type="arabicPeriod"/>
            </a:pPr>
            <a:r>
              <a:rPr lang="en-US" sz="4600" dirty="0">
                <a:latin typeface="Calibri Light" panose="020F0302020204030204" pitchFamily="34" charset="0"/>
                <a:cs typeface="Calibri Light" panose="020F0302020204030204" pitchFamily="34" charset="0"/>
              </a:rPr>
              <a:t>A dictionary/database structure to track and manipulate our simulation variables.</a:t>
            </a:r>
          </a:p>
          <a:p>
            <a:pPr marL="914400" indent="-914400" algn="just">
              <a:buAutoNum type="arabicPeriod"/>
            </a:pPr>
            <a:r>
              <a:rPr lang="en-US" sz="4600" dirty="0">
                <a:latin typeface="Calibri Light" panose="020F0302020204030204" pitchFamily="34" charset="0"/>
                <a:cs typeface="Calibri Light" panose="020F0302020204030204" pitchFamily="34" charset="0"/>
              </a:rPr>
              <a:t>An action function which details each action (promote, demote, none) the simulation is capable of, its inner mechanisms and its constraints. </a:t>
            </a:r>
          </a:p>
          <a:p>
            <a:pPr marL="914400" indent="-914400" algn="just">
              <a:buAutoNum type="arabicPeriod"/>
            </a:pPr>
            <a:r>
              <a:rPr lang="en-US" sz="4600" dirty="0">
                <a:latin typeface="Calibri Light" panose="020F0302020204030204" pitchFamily="34" charset="0"/>
                <a:cs typeface="Calibri Light" panose="020F0302020204030204" pitchFamily="34" charset="0"/>
              </a:rPr>
              <a:t>A render function which outputs the simulation variables per timestep which was used as metrics.</a:t>
            </a:r>
          </a:p>
          <a:p>
            <a:pPr marL="914400" indent="-914400" algn="just">
              <a:buAutoNum type="arabicPeriod"/>
            </a:pPr>
            <a:endParaRPr lang="en-US" sz="4600" dirty="0">
              <a:latin typeface="Calibri Light" panose="020F0302020204030204" pitchFamily="34" charset="0"/>
              <a:cs typeface="Calibri Light" panose="020F0302020204030204" pitchFamily="34" charset="0"/>
            </a:endParaRPr>
          </a:p>
          <a:p>
            <a:pPr algn="just"/>
            <a:endParaRPr lang="en-US" sz="4600" dirty="0">
              <a:latin typeface="Calibri Light" panose="020F0302020204030204" pitchFamily="34" charset="0"/>
              <a:cs typeface="Calibri Light" panose="020F0302020204030204" pitchFamily="34" charset="0"/>
            </a:endParaRPr>
          </a:p>
        </p:txBody>
      </p:sp>
      <p:grpSp>
        <p:nvGrpSpPr>
          <p:cNvPr id="56" name="Group 55">
            <a:extLst>
              <a:ext uri="{FF2B5EF4-FFF2-40B4-BE49-F238E27FC236}">
                <a16:creationId xmlns:a16="http://schemas.microsoft.com/office/drawing/2014/main" id="{B5583C2D-85E4-4C94-BFA7-1F4440976F17}"/>
              </a:ext>
            </a:extLst>
          </p:cNvPr>
          <p:cNvGrpSpPr/>
          <p:nvPr/>
        </p:nvGrpSpPr>
        <p:grpSpPr>
          <a:xfrm>
            <a:off x="21935616" y="5131925"/>
            <a:ext cx="9874549" cy="8584075"/>
            <a:chOff x="3260605" y="4657582"/>
            <a:chExt cx="9874549" cy="7875226"/>
          </a:xfrm>
        </p:grpSpPr>
        <p:grpSp>
          <p:nvGrpSpPr>
            <p:cNvPr id="57" name="Group 56">
              <a:extLst>
                <a:ext uri="{FF2B5EF4-FFF2-40B4-BE49-F238E27FC236}">
                  <a16:creationId xmlns:a16="http://schemas.microsoft.com/office/drawing/2014/main" id="{E3660AEB-DEDB-4B13-B44F-A9D2F87C8DF2}"/>
                </a:ext>
              </a:extLst>
            </p:cNvPr>
            <p:cNvGrpSpPr/>
            <p:nvPr/>
          </p:nvGrpSpPr>
          <p:grpSpPr>
            <a:xfrm>
              <a:off x="3260605" y="4657582"/>
              <a:ext cx="9874549" cy="7875226"/>
              <a:chOff x="1052211" y="4322221"/>
              <a:chExt cx="12117450" cy="9173198"/>
            </a:xfrm>
          </p:grpSpPr>
          <p:sp>
            <p:nvSpPr>
              <p:cNvPr id="59" name="Rectangle 58">
                <a:extLst>
                  <a:ext uri="{FF2B5EF4-FFF2-40B4-BE49-F238E27FC236}">
                    <a16:creationId xmlns:a16="http://schemas.microsoft.com/office/drawing/2014/main" id="{B19D3E8C-3C9A-474D-9258-5462706B16F1}"/>
                  </a:ext>
                </a:extLst>
              </p:cNvPr>
              <p:cNvSpPr/>
              <p:nvPr/>
            </p:nvSpPr>
            <p:spPr bwMode="auto">
              <a:xfrm>
                <a:off x="1130061" y="4322221"/>
                <a:ext cx="12039600" cy="9173198"/>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60" name="Rectangle 59">
                <a:extLst>
                  <a:ext uri="{FF2B5EF4-FFF2-40B4-BE49-F238E27FC236}">
                    <a16:creationId xmlns:a16="http://schemas.microsoft.com/office/drawing/2014/main" id="{3151DD25-F489-40F1-BEC0-945CDA55E2AC}"/>
                  </a:ext>
                </a:extLst>
              </p:cNvPr>
              <p:cNvSpPr/>
              <p:nvPr/>
            </p:nvSpPr>
            <p:spPr bwMode="auto">
              <a:xfrm>
                <a:off x="1052211" y="4611197"/>
                <a:ext cx="12039600" cy="955103"/>
              </a:xfrm>
              <a:prstGeom prst="rect">
                <a:avLst/>
              </a:prstGeom>
              <a:solidFill>
                <a:srgbClr val="E3B09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R e q u i r e m e n t s</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grpSp>
        <p:sp>
          <p:nvSpPr>
            <p:cNvPr id="58" name="TextBox 57">
              <a:extLst>
                <a:ext uri="{FF2B5EF4-FFF2-40B4-BE49-F238E27FC236}">
                  <a16:creationId xmlns:a16="http://schemas.microsoft.com/office/drawing/2014/main" id="{4F3E9F45-F4B7-4A67-9087-10B4223786BB}"/>
                </a:ext>
              </a:extLst>
            </p:cNvPr>
            <p:cNvSpPr txBox="1"/>
            <p:nvPr/>
          </p:nvSpPr>
          <p:spPr>
            <a:xfrm>
              <a:off x="3586205" y="6017225"/>
              <a:ext cx="9485509" cy="5929586"/>
            </a:xfrm>
            <a:prstGeom prst="rect">
              <a:avLst/>
            </a:prstGeom>
            <a:noFill/>
          </p:spPr>
          <p:txBody>
            <a:bodyPr wrap="square" rtlCol="0">
              <a:spAutoFit/>
            </a:bodyPr>
            <a:lstStyle/>
            <a:p>
              <a:r>
                <a:rPr lang="en-US" sz="4600" dirty="0">
                  <a:latin typeface="Calibri Light" panose="020F0302020204030204" pitchFamily="34" charset="0"/>
                  <a:cs typeface="Calibri Light" panose="020F0302020204030204" pitchFamily="34" charset="0"/>
                </a:rPr>
                <a:t>The requirements for this project involved creating a simulated environment of a tiered-hybrid memory system that implemented deep reinforcement learning algorithms in a scalable manner for dynamic testing. I was responsible for creating the environment/simulation and testing of models.</a:t>
              </a:r>
            </a:p>
          </p:txBody>
        </p:sp>
      </p:grpSp>
      <p:sp>
        <p:nvSpPr>
          <p:cNvPr id="12" name="Rectangle 11">
            <a:extLst>
              <a:ext uri="{FF2B5EF4-FFF2-40B4-BE49-F238E27FC236}">
                <a16:creationId xmlns:a16="http://schemas.microsoft.com/office/drawing/2014/main" id="{BD4425A8-A715-41F5-954C-B328E0FB1D47}"/>
              </a:ext>
            </a:extLst>
          </p:cNvPr>
          <p:cNvSpPr/>
          <p:nvPr/>
        </p:nvSpPr>
        <p:spPr bwMode="auto">
          <a:xfrm>
            <a:off x="24460199" y="941100"/>
            <a:ext cx="8245297" cy="713131"/>
          </a:xfrm>
          <a:prstGeom prst="rect">
            <a:avLst/>
          </a:prstGeom>
          <a:solidFill>
            <a:schemeClr val="bg2"/>
          </a:solidFill>
          <a:ln w="9525" cap="flat" cmpd="sng" algn="ctr">
            <a:noFill/>
            <a:prstDash val="solid"/>
            <a:round/>
            <a:headEnd type="none" w="med" len="med"/>
            <a:tailEnd type="none" w="med" len="med"/>
          </a:ln>
          <a:effectLst>
            <a:outerShdw blurRad="177800" dir="6120000" algn="t" rotWithShape="0">
              <a:prstClr val="black">
                <a:alpha val="38000"/>
              </a:prstClr>
            </a:outerShdw>
          </a:effectLst>
        </p:spPr>
        <p:txBody>
          <a:bodyPr vert="horz" wrap="square" lIns="91440" tIns="45720" rIns="91440" bIns="45720" numCol="1" rtlCol="0" anchor="t" anchorCtr="0" compatLnSpc="1">
            <a:prstTxWarp prst="textNoShape">
              <a:avLst/>
            </a:prstTxWarp>
          </a:bodyPr>
          <a:lstStyle/>
          <a:p>
            <a:pPr lvl="1" defTabSz="4284663" eaLnBrk="1" hangingPunct="1"/>
            <a:r>
              <a:rPr kumimoji="0" lang="en-US" sz="4000" b="1" i="0" u="none" strike="noStrike" cap="none" normalizeH="0" dirty="0">
                <a:ln>
                  <a:noFill/>
                </a:ln>
                <a:solidFill>
                  <a:schemeClr val="bg1"/>
                </a:solidFill>
                <a:effectLst/>
                <a:latin typeface="Calibri Light" panose="020F0302020204030204" pitchFamily="34" charset="0"/>
                <a:cs typeface="Calibri Light" panose="020F0302020204030204" pitchFamily="34" charset="0"/>
              </a:rPr>
              <a:t>Student: </a:t>
            </a:r>
            <a:r>
              <a:rPr lang="en-US" altLang="en-US" sz="4000" i="1" dirty="0">
                <a:solidFill>
                  <a:schemeClr val="bg1"/>
                </a:solidFill>
              </a:rPr>
              <a:t> </a:t>
            </a:r>
            <a:r>
              <a:rPr lang="en-US" altLang="en-US" sz="4000" i="1" dirty="0">
                <a:solidFill>
                  <a:schemeClr val="bg1"/>
                </a:solidFill>
                <a:latin typeface="Calibri Light" panose="020F0302020204030204" pitchFamily="34" charset="0"/>
                <a:cs typeface="Calibri Light" panose="020F0302020204030204" pitchFamily="34" charset="0"/>
              </a:rPr>
              <a:t>Bryan Camacho</a:t>
            </a:r>
            <a:endParaRPr kumimoji="0" lang="en-US" sz="4000" b="1" i="0" u="none" strike="noStrike" cap="none" normalizeH="0" dirty="0">
              <a:ln>
                <a:noFill/>
              </a:ln>
              <a:solidFill>
                <a:schemeClr val="bg1"/>
              </a:solidFill>
              <a:effectLst/>
              <a:latin typeface="Calibri Light" panose="020F0302020204030204" pitchFamily="34" charset="0"/>
              <a:cs typeface="Calibri Light" panose="020F0302020204030204" pitchFamily="34" charset="0"/>
            </a:endParaRPr>
          </a:p>
        </p:txBody>
      </p:sp>
      <p:sp>
        <p:nvSpPr>
          <p:cNvPr id="62" name="Rectangle 61">
            <a:extLst>
              <a:ext uri="{FF2B5EF4-FFF2-40B4-BE49-F238E27FC236}">
                <a16:creationId xmlns:a16="http://schemas.microsoft.com/office/drawing/2014/main" id="{C4F606CC-64F0-4ACE-9B24-32FC9784992A}"/>
              </a:ext>
            </a:extLst>
          </p:cNvPr>
          <p:cNvSpPr/>
          <p:nvPr/>
        </p:nvSpPr>
        <p:spPr bwMode="auto">
          <a:xfrm>
            <a:off x="24460200" y="2100231"/>
            <a:ext cx="8245297" cy="713131"/>
          </a:xfrm>
          <a:prstGeom prst="rect">
            <a:avLst/>
          </a:prstGeom>
          <a:solidFill>
            <a:schemeClr val="bg2"/>
          </a:solidFill>
          <a:ln w="9525" cap="flat" cmpd="sng" algn="ctr">
            <a:noFill/>
            <a:prstDash val="solid"/>
            <a:round/>
            <a:headEnd type="none" w="med" len="med"/>
            <a:tailEnd type="none" w="med" len="med"/>
          </a:ln>
          <a:effectLst>
            <a:outerShdw blurRad="177800" dir="6120000" algn="t" rotWithShape="0">
              <a:prstClr val="black">
                <a:alpha val="38000"/>
              </a:prstClr>
            </a:outerShdw>
          </a:effectLst>
        </p:spPr>
        <p:txBody>
          <a:bodyPr vert="horz" wrap="square" lIns="91440" tIns="45720" rIns="91440" bIns="45720" numCol="1" rtlCol="0" anchor="t" anchorCtr="0" compatLnSpc="1">
            <a:prstTxWarp prst="textNoShape">
              <a:avLst/>
            </a:prstTxWarp>
          </a:bodyPr>
          <a:lstStyle/>
          <a:p>
            <a:pPr lvl="1" defTabSz="4284663" eaLnBrk="1" hangingPunct="1"/>
            <a:r>
              <a:rPr kumimoji="0" lang="en-US" sz="4000" b="1" i="0" u="none" strike="noStrike" cap="none" normalizeH="0" dirty="0">
                <a:ln>
                  <a:noFill/>
                </a:ln>
                <a:solidFill>
                  <a:schemeClr val="bg1"/>
                </a:solidFill>
                <a:effectLst/>
                <a:latin typeface="Calibri Light" panose="020F0302020204030204" pitchFamily="34" charset="0"/>
                <a:cs typeface="Calibri Light" panose="020F0302020204030204" pitchFamily="34" charset="0"/>
              </a:rPr>
              <a:t>Mentor: </a:t>
            </a:r>
            <a:r>
              <a:rPr lang="en-US" altLang="en-US" sz="4000" i="1" dirty="0">
                <a:solidFill>
                  <a:schemeClr val="bg1"/>
                </a:solidFill>
              </a:rPr>
              <a:t> </a:t>
            </a:r>
            <a:r>
              <a:rPr lang="en-US" altLang="en-US" sz="4000" i="1" dirty="0" err="1">
                <a:solidFill>
                  <a:schemeClr val="bg1"/>
                </a:solidFill>
                <a:latin typeface="Calibri Light" panose="020F0302020204030204" pitchFamily="34" charset="0"/>
                <a:cs typeface="Calibri Light" panose="020F0302020204030204" pitchFamily="34" charset="0"/>
              </a:rPr>
              <a:t>Janki</a:t>
            </a:r>
            <a:r>
              <a:rPr lang="en-US" altLang="en-US" sz="4000" i="1" dirty="0">
                <a:solidFill>
                  <a:schemeClr val="bg1"/>
                </a:solidFill>
                <a:latin typeface="Calibri Light" panose="020F0302020204030204" pitchFamily="34" charset="0"/>
                <a:cs typeface="Calibri Light" panose="020F0302020204030204" pitchFamily="34" charset="0"/>
              </a:rPr>
              <a:t> </a:t>
            </a:r>
            <a:r>
              <a:rPr lang="en-US" altLang="en-US" sz="4000" i="1" dirty="0" err="1">
                <a:solidFill>
                  <a:schemeClr val="bg1"/>
                </a:solidFill>
                <a:latin typeface="Calibri Light" panose="020F0302020204030204" pitchFamily="34" charset="0"/>
                <a:cs typeface="Calibri Light" panose="020F0302020204030204" pitchFamily="34" charset="0"/>
              </a:rPr>
              <a:t>Bhimani</a:t>
            </a:r>
            <a:endParaRPr kumimoji="0" lang="en-US" sz="4000" b="1" i="0" u="none" strike="noStrike" cap="none" normalizeH="0" dirty="0">
              <a:ln>
                <a:noFill/>
              </a:ln>
              <a:solidFill>
                <a:schemeClr val="bg1"/>
              </a:solidFill>
              <a:effectLst/>
              <a:latin typeface="Calibri Light" panose="020F0302020204030204" pitchFamily="34" charset="0"/>
              <a:cs typeface="Calibri Light" panose="020F0302020204030204" pitchFamily="34" charset="0"/>
            </a:endParaRPr>
          </a:p>
        </p:txBody>
      </p:sp>
      <p:sp>
        <p:nvSpPr>
          <p:cNvPr id="63" name="Rectangle 62">
            <a:extLst>
              <a:ext uri="{FF2B5EF4-FFF2-40B4-BE49-F238E27FC236}">
                <a16:creationId xmlns:a16="http://schemas.microsoft.com/office/drawing/2014/main" id="{EC5970CF-EDE0-4ED4-8A61-8CFBD978C486}"/>
              </a:ext>
            </a:extLst>
          </p:cNvPr>
          <p:cNvSpPr/>
          <p:nvPr/>
        </p:nvSpPr>
        <p:spPr bwMode="auto">
          <a:xfrm>
            <a:off x="24460199" y="3095565"/>
            <a:ext cx="8245297" cy="719514"/>
          </a:xfrm>
          <a:prstGeom prst="rect">
            <a:avLst/>
          </a:prstGeom>
          <a:solidFill>
            <a:schemeClr val="bg2"/>
          </a:solidFill>
          <a:ln w="9525" cap="flat" cmpd="sng" algn="ctr">
            <a:noFill/>
            <a:prstDash val="solid"/>
            <a:round/>
            <a:headEnd type="none" w="med" len="med"/>
            <a:tailEnd type="none" w="med" len="med"/>
          </a:ln>
          <a:effectLst>
            <a:outerShdw blurRad="177800" dir="6120000" algn="t" rotWithShape="0">
              <a:prstClr val="black">
                <a:alpha val="38000"/>
              </a:prstClr>
            </a:outerShdw>
          </a:effectLst>
        </p:spPr>
        <p:txBody>
          <a:bodyPr vert="horz" wrap="square" lIns="91440" tIns="45720" rIns="91440" bIns="45720" numCol="1" rtlCol="0" anchor="t" anchorCtr="0" compatLnSpc="1">
            <a:prstTxWarp prst="textNoShape">
              <a:avLst/>
            </a:prstTxWarp>
          </a:bodyPr>
          <a:lstStyle/>
          <a:p>
            <a:pPr lvl="1" eaLnBrk="1" hangingPunct="1">
              <a:defRPr/>
            </a:pPr>
            <a:r>
              <a:rPr lang="en-US" altLang="en-US" sz="4000" b="1" dirty="0">
                <a:solidFill>
                  <a:schemeClr val="bg1"/>
                </a:solidFill>
                <a:latin typeface="Calibri Light" panose="020F0302020204030204" pitchFamily="34" charset="0"/>
                <a:cs typeface="Calibri Light" panose="020F0302020204030204" pitchFamily="34" charset="0"/>
              </a:rPr>
              <a:t>Instructor:</a:t>
            </a:r>
            <a:r>
              <a:rPr lang="en-US" altLang="en-US" sz="4000" b="1" i="1" dirty="0">
                <a:solidFill>
                  <a:schemeClr val="bg1"/>
                </a:solidFill>
                <a:latin typeface="Calibri Light" panose="020F0302020204030204" pitchFamily="34" charset="0"/>
                <a:cs typeface="Calibri Light" panose="020F0302020204030204" pitchFamily="34" charset="0"/>
              </a:rPr>
              <a:t> </a:t>
            </a:r>
            <a:r>
              <a:rPr lang="en-US" altLang="en-US" sz="4000" i="1" dirty="0">
                <a:solidFill>
                  <a:schemeClr val="bg1"/>
                </a:solidFill>
                <a:latin typeface="Calibri Light" panose="020F0302020204030204" pitchFamily="34" charset="0"/>
                <a:cs typeface="Calibri Light" panose="020F0302020204030204" pitchFamily="34" charset="0"/>
              </a:rPr>
              <a:t>Dr. Masoud Sadjadi</a:t>
            </a:r>
            <a:r>
              <a:rPr lang="en-US" altLang="ja-JP" sz="4000" dirty="0">
                <a:solidFill>
                  <a:schemeClr val="bg1"/>
                </a:solidFill>
                <a:latin typeface="Calibri Light" panose="020F0302020204030204" pitchFamily="34" charset="0"/>
                <a:cs typeface="Calibri Light" panose="020F0302020204030204" pitchFamily="34" charset="0"/>
              </a:rPr>
              <a:t>,</a:t>
            </a:r>
            <a:r>
              <a:rPr lang="en-US" altLang="ja-JP" sz="4000" i="1" dirty="0">
                <a:solidFill>
                  <a:schemeClr val="bg1"/>
                </a:solidFill>
                <a:latin typeface="Calibri Light" panose="020F0302020204030204" pitchFamily="34" charset="0"/>
                <a:cs typeface="Calibri Light" panose="020F0302020204030204" pitchFamily="34" charset="0"/>
              </a:rPr>
              <a:t> </a:t>
            </a:r>
            <a:r>
              <a:rPr lang="en-US" altLang="en-US" sz="4000" dirty="0">
                <a:solidFill>
                  <a:schemeClr val="bg1"/>
                </a:solidFill>
                <a:latin typeface="Calibri Light" panose="020F0302020204030204" pitchFamily="34" charset="0"/>
                <a:cs typeface="Calibri Light" panose="020F0302020204030204" pitchFamily="34" charset="0"/>
              </a:rPr>
              <a:t>FIU</a:t>
            </a:r>
          </a:p>
        </p:txBody>
      </p:sp>
      <p:sp>
        <p:nvSpPr>
          <p:cNvPr id="65" name="Rectangle 64">
            <a:extLst>
              <a:ext uri="{FF2B5EF4-FFF2-40B4-BE49-F238E27FC236}">
                <a16:creationId xmlns:a16="http://schemas.microsoft.com/office/drawing/2014/main" id="{828B1A21-ED0C-481A-BE9C-C5657E9DD501}"/>
              </a:ext>
            </a:extLst>
          </p:cNvPr>
          <p:cNvSpPr/>
          <p:nvPr/>
        </p:nvSpPr>
        <p:spPr bwMode="auto">
          <a:xfrm>
            <a:off x="-1" y="569943"/>
            <a:ext cx="7696201" cy="3667470"/>
          </a:xfrm>
          <a:prstGeom prst="rect">
            <a:avLst/>
          </a:prstGeom>
          <a:solidFill>
            <a:srgbClr val="BABAB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12713" algn="ctr" eaLnBrk="1" hangingPunct="1">
              <a:defRPr/>
            </a:pPr>
            <a:r>
              <a:rPr lang="en-US" altLang="en-US" sz="4800" b="1" dirty="0">
                <a:solidFill>
                  <a:schemeClr val="bg1"/>
                </a:solidFill>
                <a:latin typeface="Calibri Light" panose="020F0302020204030204" pitchFamily="34" charset="0"/>
                <a:cs typeface="Calibri Light" panose="020F0302020204030204" pitchFamily="34" charset="0"/>
              </a:rPr>
              <a:t>School of Computing &amp; Information Sciences</a:t>
            </a:r>
          </a:p>
          <a:p>
            <a:pPr marL="112713" algn="ctr" eaLnBrk="1" hangingPunct="1">
              <a:defRPr/>
            </a:pPr>
            <a:r>
              <a:rPr lang="en-US" altLang="en-US" sz="4800" i="1">
                <a:solidFill>
                  <a:schemeClr val="bg1"/>
                </a:solidFill>
                <a:latin typeface="Calibri Light" panose="020F0302020204030204" pitchFamily="34" charset="0"/>
                <a:cs typeface="Calibri Light" panose="020F0302020204030204" pitchFamily="34" charset="0"/>
              </a:rPr>
              <a:t>Summer </a:t>
            </a:r>
            <a:r>
              <a:rPr lang="en-US" altLang="en-US" sz="4800" i="1" dirty="0">
                <a:solidFill>
                  <a:schemeClr val="bg1"/>
                </a:solidFill>
                <a:latin typeface="Calibri Light" panose="020F0302020204030204" pitchFamily="34" charset="0"/>
                <a:cs typeface="Calibri Light" panose="020F0302020204030204" pitchFamily="34" charset="0"/>
              </a:rPr>
              <a:t>2020 Senior Design Project</a:t>
            </a:r>
          </a:p>
        </p:txBody>
      </p:sp>
      <p:sp>
        <p:nvSpPr>
          <p:cNvPr id="68" name="Rectangle 67">
            <a:extLst>
              <a:ext uri="{FF2B5EF4-FFF2-40B4-BE49-F238E27FC236}">
                <a16:creationId xmlns:a16="http://schemas.microsoft.com/office/drawing/2014/main" id="{5B93C894-0A1F-4F12-866B-9D3598623AF4}"/>
              </a:ext>
            </a:extLst>
          </p:cNvPr>
          <p:cNvSpPr/>
          <p:nvPr/>
        </p:nvSpPr>
        <p:spPr bwMode="auto">
          <a:xfrm>
            <a:off x="7696200" y="569941"/>
            <a:ext cx="3075229" cy="3669984"/>
          </a:xfrm>
          <a:prstGeom prst="rect">
            <a:avLst/>
          </a:prstGeom>
          <a:solidFill>
            <a:srgbClr val="40404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12713" algn="ctr" eaLnBrk="1" hangingPunct="1">
              <a:defRPr/>
            </a:pPr>
            <a:endParaRPr lang="en-US" altLang="en-US" sz="4800" i="1" dirty="0">
              <a:solidFill>
                <a:schemeClr val="bg1"/>
              </a:solidFill>
              <a:latin typeface="Calibri Light" panose="020F0302020204030204" pitchFamily="34" charset="0"/>
              <a:cs typeface="Calibri Light" panose="020F0302020204030204" pitchFamily="34" charset="0"/>
            </a:endParaRPr>
          </a:p>
        </p:txBody>
      </p:sp>
      <p:sp>
        <p:nvSpPr>
          <p:cNvPr id="66" name="Rectangle 65">
            <a:extLst>
              <a:ext uri="{FF2B5EF4-FFF2-40B4-BE49-F238E27FC236}">
                <a16:creationId xmlns:a16="http://schemas.microsoft.com/office/drawing/2014/main" id="{528B0FC0-B74F-4F4C-9B82-A9F8B308A152}"/>
              </a:ext>
            </a:extLst>
          </p:cNvPr>
          <p:cNvSpPr/>
          <p:nvPr/>
        </p:nvSpPr>
        <p:spPr bwMode="auto">
          <a:xfrm>
            <a:off x="8839200" y="572456"/>
            <a:ext cx="15392400" cy="3667470"/>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defRPr/>
            </a:pPr>
            <a:r>
              <a:rPr lang="en-US" altLang="en-US" sz="6000" b="1" i="1" dirty="0">
                <a:solidFill>
                  <a:schemeClr val="bg1"/>
                </a:solidFill>
                <a:latin typeface="Calibri Light" panose="020F0302020204030204" pitchFamily="34" charset="0"/>
                <a:cs typeface="Calibri Light" panose="020F0302020204030204" pitchFamily="34" charset="0"/>
              </a:rPr>
              <a:t>Machine Learning Optimization</a:t>
            </a:r>
          </a:p>
        </p:txBody>
      </p:sp>
      <p:sp>
        <p:nvSpPr>
          <p:cNvPr id="69" name="Rectangle 68">
            <a:extLst>
              <a:ext uri="{FF2B5EF4-FFF2-40B4-BE49-F238E27FC236}">
                <a16:creationId xmlns:a16="http://schemas.microsoft.com/office/drawing/2014/main" id="{9D5F624D-CC97-40DA-A9B5-FCBEBD5F4A7D}"/>
              </a:ext>
            </a:extLst>
          </p:cNvPr>
          <p:cNvSpPr/>
          <p:nvPr/>
        </p:nvSpPr>
        <p:spPr bwMode="auto">
          <a:xfrm>
            <a:off x="-19072" y="39940925"/>
            <a:ext cx="29203672" cy="3112075"/>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defRPr/>
            </a:pPr>
            <a:endParaRPr lang="en-US" altLang="en-US" sz="6000" b="1" i="1" dirty="0">
              <a:solidFill>
                <a:schemeClr val="bg1"/>
              </a:solidFill>
              <a:latin typeface="Calibri Light" panose="020F0302020204030204" pitchFamily="34" charset="0"/>
              <a:cs typeface="Calibri Light" panose="020F0302020204030204" pitchFamily="34" charset="0"/>
            </a:endParaRPr>
          </a:p>
        </p:txBody>
      </p:sp>
      <p:sp>
        <p:nvSpPr>
          <p:cNvPr id="70" name="Rectangle 69">
            <a:extLst>
              <a:ext uri="{FF2B5EF4-FFF2-40B4-BE49-F238E27FC236}">
                <a16:creationId xmlns:a16="http://schemas.microsoft.com/office/drawing/2014/main" id="{BF7709AE-64E2-4B7D-91F7-2E1582D11E16}"/>
              </a:ext>
            </a:extLst>
          </p:cNvPr>
          <p:cNvSpPr/>
          <p:nvPr/>
        </p:nvSpPr>
        <p:spPr bwMode="auto">
          <a:xfrm>
            <a:off x="28498800" y="39923663"/>
            <a:ext cx="4419600" cy="3129337"/>
          </a:xfrm>
          <a:prstGeom prst="rect">
            <a:avLst/>
          </a:prstGeom>
          <a:solidFill>
            <a:srgbClr val="BABAB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12713" algn="ctr" eaLnBrk="1" hangingPunct="1">
              <a:defRPr/>
            </a:pPr>
            <a:endParaRPr lang="en-US" altLang="en-US" sz="4800" i="1" dirty="0">
              <a:solidFill>
                <a:schemeClr val="bg1"/>
              </a:solidFill>
              <a:latin typeface="Calibri Light" panose="020F0302020204030204" pitchFamily="34" charset="0"/>
              <a:cs typeface="Calibri Light" panose="020F0302020204030204" pitchFamily="34" charset="0"/>
            </a:endParaRPr>
          </a:p>
        </p:txBody>
      </p:sp>
      <p:sp>
        <p:nvSpPr>
          <p:cNvPr id="3075" name="Text Box 72">
            <a:extLst>
              <a:ext uri="{FF2B5EF4-FFF2-40B4-BE49-F238E27FC236}">
                <a16:creationId xmlns:a16="http://schemas.microsoft.com/office/drawing/2014/main" id="{F60BCFC0-2485-43C3-8EEF-1B784935D7DE}"/>
              </a:ext>
            </a:extLst>
          </p:cNvPr>
          <p:cNvSpPr txBox="1">
            <a:spLocks noChangeArrowheads="1"/>
          </p:cNvSpPr>
          <p:nvPr/>
        </p:nvSpPr>
        <p:spPr bwMode="auto">
          <a:xfrm>
            <a:off x="244154" y="41257771"/>
            <a:ext cx="27645046" cy="1946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wrap="square"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
                <a:srgbClr val="3333CC"/>
              </a:buClr>
              <a:buNone/>
            </a:pPr>
            <a:r>
              <a:rPr lang="en-US" altLang="en-US" sz="4000" dirty="0">
                <a:solidFill>
                  <a:schemeClr val="bg1"/>
                </a:solidFill>
                <a:latin typeface="Calibri Light" panose="020F0302020204030204" pitchFamily="34" charset="0"/>
                <a:cs typeface="Calibri Light" panose="020F0302020204030204" pitchFamily="34" charset="0"/>
              </a:rPr>
              <a:t>	The material presented in this poster is based upon the work supported by </a:t>
            </a:r>
            <a:r>
              <a:rPr lang="en-US" altLang="en-US" sz="4000" b="1" dirty="0">
                <a:solidFill>
                  <a:schemeClr val="bg1"/>
                </a:solidFill>
                <a:latin typeface="Calibri Light" panose="020F0302020204030204" pitchFamily="34" charset="0"/>
                <a:cs typeface="Calibri Light" panose="020F0302020204030204" pitchFamily="34" charset="0"/>
              </a:rPr>
              <a:t>FIU</a:t>
            </a:r>
            <a:r>
              <a:rPr lang="en-US" altLang="en-US" sz="4000" dirty="0">
                <a:solidFill>
                  <a:schemeClr val="bg1"/>
                </a:solidFill>
                <a:latin typeface="Calibri Light" panose="020F0302020204030204" pitchFamily="34" charset="0"/>
                <a:cs typeface="Calibri Light" panose="020F0302020204030204" pitchFamily="34" charset="0"/>
              </a:rPr>
              <a:t>. I would like to </a:t>
            </a:r>
            <a:r>
              <a:rPr lang="en-US" altLang="en-US" sz="4000" b="1" dirty="0" err="1">
                <a:solidFill>
                  <a:schemeClr val="bg1"/>
                </a:solidFill>
                <a:latin typeface="Calibri Light" panose="020F0302020204030204" pitchFamily="34" charset="0"/>
                <a:cs typeface="Calibri Light" panose="020F0302020204030204" pitchFamily="34" charset="0"/>
              </a:rPr>
              <a:t>Janki</a:t>
            </a:r>
            <a:r>
              <a:rPr lang="en-US" altLang="en-US" sz="4000" b="1" dirty="0">
                <a:solidFill>
                  <a:schemeClr val="bg1"/>
                </a:solidFill>
                <a:latin typeface="Calibri Light" panose="020F0302020204030204" pitchFamily="34" charset="0"/>
                <a:cs typeface="Calibri Light" panose="020F0302020204030204" pitchFamily="34" charset="0"/>
              </a:rPr>
              <a:t> </a:t>
            </a:r>
            <a:r>
              <a:rPr lang="en-US" altLang="en-US" sz="4000" b="1" dirty="0" err="1">
                <a:solidFill>
                  <a:schemeClr val="bg1"/>
                </a:solidFill>
                <a:latin typeface="Calibri Light" panose="020F0302020204030204" pitchFamily="34" charset="0"/>
                <a:cs typeface="Calibri Light" panose="020F0302020204030204" pitchFamily="34" charset="0"/>
              </a:rPr>
              <a:t>Bhimani</a:t>
            </a:r>
            <a:r>
              <a:rPr lang="en-US" altLang="en-US" sz="4000" dirty="0">
                <a:solidFill>
                  <a:schemeClr val="bg1"/>
                </a:solidFill>
                <a:latin typeface="Calibri Light" panose="020F0302020204030204" pitchFamily="34" charset="0"/>
                <a:cs typeface="Calibri Light" panose="020F0302020204030204" pitchFamily="34" charset="0"/>
              </a:rPr>
              <a:t>, </a:t>
            </a:r>
            <a:r>
              <a:rPr lang="en-US" altLang="en-US" sz="4000" b="1" dirty="0">
                <a:solidFill>
                  <a:schemeClr val="bg1"/>
                </a:solidFill>
                <a:latin typeface="Calibri Light" panose="020F0302020204030204" pitchFamily="34" charset="0"/>
                <a:cs typeface="Calibri Light" panose="020F0302020204030204" pitchFamily="34" charset="0"/>
              </a:rPr>
              <a:t>Adnan Maruf</a:t>
            </a:r>
            <a:r>
              <a:rPr lang="en-US" altLang="en-US" sz="4000" dirty="0">
                <a:solidFill>
                  <a:schemeClr val="bg1"/>
                </a:solidFill>
                <a:latin typeface="Calibri Light" panose="020F0302020204030204" pitchFamily="34" charset="0"/>
                <a:cs typeface="Calibri Light" panose="020F0302020204030204" pitchFamily="34" charset="0"/>
              </a:rPr>
              <a:t>, </a:t>
            </a:r>
            <a:r>
              <a:rPr lang="en-US" altLang="en-US" sz="4000" b="1" dirty="0" err="1">
                <a:solidFill>
                  <a:schemeClr val="bg1"/>
                </a:solidFill>
                <a:latin typeface="Calibri Light" panose="020F0302020204030204" pitchFamily="34" charset="0"/>
                <a:cs typeface="Calibri Light" panose="020F0302020204030204" pitchFamily="34" charset="0"/>
              </a:rPr>
              <a:t>Ashikee</a:t>
            </a:r>
            <a:r>
              <a:rPr lang="en-US" altLang="en-US" sz="4000" b="1" dirty="0">
                <a:solidFill>
                  <a:schemeClr val="bg1"/>
                </a:solidFill>
                <a:latin typeface="Calibri Light" panose="020F0302020204030204" pitchFamily="34" charset="0"/>
                <a:cs typeface="Calibri Light" panose="020F0302020204030204" pitchFamily="34" charset="0"/>
              </a:rPr>
              <a:t> Ghosh</a:t>
            </a:r>
            <a:r>
              <a:rPr lang="en-US" altLang="en-US" sz="4000" dirty="0">
                <a:solidFill>
                  <a:schemeClr val="bg1"/>
                </a:solidFill>
                <a:latin typeface="Calibri Light" panose="020F0302020204030204" pitchFamily="34" charset="0"/>
                <a:cs typeface="Calibri Light" panose="020F0302020204030204" pitchFamily="34" charset="0"/>
              </a:rPr>
              <a:t> and my team for the assistance, cooperation and mentorship that I received throughout this project.</a:t>
            </a:r>
          </a:p>
          <a:p>
            <a:pPr eaLnBrk="1" hangingPunct="1">
              <a:spcBef>
                <a:spcPct val="0"/>
              </a:spcBef>
              <a:buClr>
                <a:srgbClr val="3333CC"/>
              </a:buClr>
              <a:buFontTx/>
              <a:buNone/>
            </a:pPr>
            <a:endParaRPr lang="en-US" altLang="en-US" sz="4000" dirty="0">
              <a:solidFill>
                <a:schemeClr val="bg1"/>
              </a:solidFill>
              <a:latin typeface="Calibri Light" panose="020F0302020204030204" pitchFamily="34" charset="0"/>
              <a:cs typeface="Calibri Light" panose="020F0302020204030204" pitchFamily="34" charset="0"/>
            </a:endParaRPr>
          </a:p>
        </p:txBody>
      </p:sp>
      <p:sp>
        <p:nvSpPr>
          <p:cNvPr id="3079" name="Text Box 19">
            <a:extLst>
              <a:ext uri="{FF2B5EF4-FFF2-40B4-BE49-F238E27FC236}">
                <a16:creationId xmlns:a16="http://schemas.microsoft.com/office/drawing/2014/main" id="{A0B0445A-0C71-41D5-8E8A-F0B52972F6DD}"/>
              </a:ext>
            </a:extLst>
          </p:cNvPr>
          <p:cNvSpPr txBox="1">
            <a:spLocks noChangeArrowheads="1"/>
          </p:cNvSpPr>
          <p:nvPr/>
        </p:nvSpPr>
        <p:spPr bwMode="auto">
          <a:xfrm>
            <a:off x="12406726" y="40340372"/>
            <a:ext cx="4979987" cy="838281"/>
          </a:xfrm>
          <a:prstGeom prst="rect">
            <a:avLst/>
          </a:prstGeom>
          <a:solidFill>
            <a:srgbClr val="404040"/>
          </a:solidFill>
          <a:ln w="12700">
            <a:noFill/>
            <a:miter lim="800000"/>
            <a:headEnd/>
            <a:tailEnd/>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800" b="1" dirty="0">
                <a:solidFill>
                  <a:schemeClr val="bg1"/>
                </a:solidFill>
                <a:latin typeface="Calibri Light" panose="020F0302020204030204" pitchFamily="34" charset="0"/>
                <a:cs typeface="Calibri Light" panose="020F0302020204030204" pitchFamily="34" charset="0"/>
              </a:rPr>
              <a:t>Acknowledgement</a:t>
            </a:r>
            <a:endParaRPr lang="en-US" altLang="en-US" sz="4100" b="1" dirty="0">
              <a:solidFill>
                <a:schemeClr val="bg1"/>
              </a:solidFill>
              <a:latin typeface="Calibri Light" panose="020F0302020204030204" pitchFamily="34" charset="0"/>
              <a:cs typeface="Calibri Light" panose="020F0302020204030204" pitchFamily="34" charset="0"/>
            </a:endParaRPr>
          </a:p>
        </p:txBody>
      </p:sp>
      <p:pic>
        <p:nvPicPr>
          <p:cNvPr id="3089" name="Picture 2">
            <a:extLst>
              <a:ext uri="{FF2B5EF4-FFF2-40B4-BE49-F238E27FC236}">
                <a16:creationId xmlns:a16="http://schemas.microsoft.com/office/drawing/2014/main" id="{671C337E-9AD0-499A-9FA4-96CC76DC2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13200" y="40200250"/>
            <a:ext cx="2636297" cy="2611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Rectangle 79">
            <a:extLst>
              <a:ext uri="{FF2B5EF4-FFF2-40B4-BE49-F238E27FC236}">
                <a16:creationId xmlns:a16="http://schemas.microsoft.com/office/drawing/2014/main" id="{B5C32345-8589-4A7E-BBCC-4345B0BBE084}"/>
              </a:ext>
            </a:extLst>
          </p:cNvPr>
          <p:cNvSpPr/>
          <p:nvPr/>
        </p:nvSpPr>
        <p:spPr bwMode="auto">
          <a:xfrm>
            <a:off x="10997156" y="25098117"/>
            <a:ext cx="11264060" cy="14043282"/>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81" name="Rectangle 80">
            <a:extLst>
              <a:ext uri="{FF2B5EF4-FFF2-40B4-BE49-F238E27FC236}">
                <a16:creationId xmlns:a16="http://schemas.microsoft.com/office/drawing/2014/main" id="{D9C1951C-7E42-4A90-9B83-4394F7B3C36E}"/>
              </a:ext>
            </a:extLst>
          </p:cNvPr>
          <p:cNvSpPr/>
          <p:nvPr/>
        </p:nvSpPr>
        <p:spPr bwMode="auto">
          <a:xfrm>
            <a:off x="10966598" y="25491558"/>
            <a:ext cx="11264060" cy="870259"/>
          </a:xfrm>
          <a:prstGeom prst="rect">
            <a:avLst/>
          </a:prstGeom>
          <a:solidFill>
            <a:srgbClr val="C6C6E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D </a:t>
            </a:r>
            <a:r>
              <a:rPr kumimoji="0" lang="en-US" sz="4800" b="1" u="none" strike="noStrike" cap="none" normalizeH="0" baseline="0" dirty="0" err="1">
                <a:ln>
                  <a:noFill/>
                </a:ln>
                <a:solidFill>
                  <a:schemeClr val="bg1"/>
                </a:solidFill>
                <a:effectLst/>
                <a:latin typeface="Calibri Light" panose="020F0302020204030204" pitchFamily="34" charset="0"/>
                <a:cs typeface="Calibri Light" panose="020F0302020204030204" pitchFamily="34" charset="0"/>
              </a:rPr>
              <a:t>i</a:t>
            </a: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 a g r a m</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sp>
        <p:nvSpPr>
          <p:cNvPr id="85" name="Rectangle 84">
            <a:extLst>
              <a:ext uri="{FF2B5EF4-FFF2-40B4-BE49-F238E27FC236}">
                <a16:creationId xmlns:a16="http://schemas.microsoft.com/office/drawing/2014/main" id="{31B2689F-6B8D-42B8-91AC-1FFF080A062E}"/>
              </a:ext>
            </a:extLst>
          </p:cNvPr>
          <p:cNvSpPr/>
          <p:nvPr/>
        </p:nvSpPr>
        <p:spPr bwMode="auto">
          <a:xfrm>
            <a:off x="22558337" y="25120609"/>
            <a:ext cx="9811109" cy="14043285"/>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84" name="TextBox 83">
            <a:extLst>
              <a:ext uri="{FF2B5EF4-FFF2-40B4-BE49-F238E27FC236}">
                <a16:creationId xmlns:a16="http://schemas.microsoft.com/office/drawing/2014/main" id="{D897DB7A-6F70-470F-ACF9-3470963168CC}"/>
              </a:ext>
            </a:extLst>
          </p:cNvPr>
          <p:cNvSpPr txBox="1"/>
          <p:nvPr/>
        </p:nvSpPr>
        <p:spPr>
          <a:xfrm>
            <a:off x="22873655" y="26750816"/>
            <a:ext cx="9175842" cy="12126397"/>
          </a:xfrm>
          <a:prstGeom prst="rect">
            <a:avLst/>
          </a:prstGeom>
          <a:noFill/>
        </p:spPr>
        <p:txBody>
          <a:bodyPr wrap="square" rtlCol="0">
            <a:spAutoFit/>
          </a:bodyPr>
          <a:lstStyle/>
          <a:p>
            <a:pPr algn="just"/>
            <a:r>
              <a:rPr lang="en-US" sz="4600" dirty="0">
                <a:latin typeface="Calibri Light" panose="020F0302020204030204" pitchFamily="34" charset="0"/>
                <a:cs typeface="Calibri Light" panose="020F0302020204030204" pitchFamily="34" charset="0"/>
              </a:rPr>
              <a:t>In order to prototype and optimize the various reinforcement learning algorithms, we first had to create an environment which would provide feedback. We decided to create a simulated tiered-hybrid memory system using </a:t>
            </a:r>
            <a:r>
              <a:rPr lang="en-US" sz="4600" dirty="0" err="1">
                <a:latin typeface="Calibri Light" panose="020F0302020204030204" pitchFamily="34" charset="0"/>
                <a:cs typeface="Calibri Light" panose="020F0302020204030204" pitchFamily="34" charset="0"/>
              </a:rPr>
              <a:t>OpenAI</a:t>
            </a:r>
            <a:r>
              <a:rPr lang="en-US" sz="4600" dirty="0">
                <a:latin typeface="Calibri Light" panose="020F0302020204030204" pitchFamily="34" charset="0"/>
                <a:cs typeface="Calibri Light" panose="020F0302020204030204" pitchFamily="34" charset="0"/>
              </a:rPr>
              <a:t> Gym which comprised of a pre-processing stage, a dictionary/database structure, an action function to define the action space, and a render function to view progress over time. Metrics such as average DRAM temperature, average PM temperature and amount of times PM is accessed allowed us to see which algorithms provided the most efficient policy.</a:t>
            </a:r>
          </a:p>
        </p:txBody>
      </p:sp>
      <p:grpSp>
        <p:nvGrpSpPr>
          <p:cNvPr id="104" name="Group 103">
            <a:extLst>
              <a:ext uri="{FF2B5EF4-FFF2-40B4-BE49-F238E27FC236}">
                <a16:creationId xmlns:a16="http://schemas.microsoft.com/office/drawing/2014/main" id="{C4BBF172-8FB3-468B-90BB-9287236DAA49}"/>
              </a:ext>
            </a:extLst>
          </p:cNvPr>
          <p:cNvGrpSpPr/>
          <p:nvPr/>
        </p:nvGrpSpPr>
        <p:grpSpPr>
          <a:xfrm>
            <a:off x="21999055" y="14188162"/>
            <a:ext cx="9817329" cy="6336239"/>
            <a:chOff x="1130061" y="5961184"/>
            <a:chExt cx="12047233" cy="7841783"/>
          </a:xfrm>
        </p:grpSpPr>
        <p:sp>
          <p:nvSpPr>
            <p:cNvPr id="106" name="Rectangle 105">
              <a:extLst>
                <a:ext uri="{FF2B5EF4-FFF2-40B4-BE49-F238E27FC236}">
                  <a16:creationId xmlns:a16="http://schemas.microsoft.com/office/drawing/2014/main" id="{81905027-0932-46F2-86DC-F213CD0E9F1B}"/>
                </a:ext>
              </a:extLst>
            </p:cNvPr>
            <p:cNvSpPr/>
            <p:nvPr/>
          </p:nvSpPr>
          <p:spPr bwMode="auto">
            <a:xfrm>
              <a:off x="1130061" y="5961184"/>
              <a:ext cx="12039600" cy="7841783"/>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107" name="Rectangle 106">
              <a:extLst>
                <a:ext uri="{FF2B5EF4-FFF2-40B4-BE49-F238E27FC236}">
                  <a16:creationId xmlns:a16="http://schemas.microsoft.com/office/drawing/2014/main" id="{D8987E3F-1AD9-4FA6-A56B-70D6EFDB3F31}"/>
                </a:ext>
              </a:extLst>
            </p:cNvPr>
            <p:cNvSpPr/>
            <p:nvPr/>
          </p:nvSpPr>
          <p:spPr bwMode="auto">
            <a:xfrm>
              <a:off x="1137694" y="6845579"/>
              <a:ext cx="12039600" cy="1013693"/>
            </a:xfrm>
            <a:prstGeom prst="rect">
              <a:avLst/>
            </a:prstGeom>
            <a:solidFill>
              <a:schemeClr val="accent4">
                <a:lumMod val="50000"/>
                <a:lumOff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S c r e </a:t>
              </a:r>
              <a:r>
                <a:rPr kumimoji="0" lang="en-US" sz="4800" b="1" u="none" strike="noStrike" cap="none" normalizeH="0" baseline="0" dirty="0" err="1">
                  <a:ln>
                    <a:noFill/>
                  </a:ln>
                  <a:solidFill>
                    <a:schemeClr val="bg1"/>
                  </a:solidFill>
                  <a:effectLst/>
                  <a:latin typeface="Calibri Light" panose="020F0302020204030204" pitchFamily="34" charset="0"/>
                  <a:cs typeface="Calibri Light" panose="020F0302020204030204" pitchFamily="34" charset="0"/>
                </a:rPr>
                <a:t>e</a:t>
              </a: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 n s h o t s</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grpSp>
      <p:grpSp>
        <p:nvGrpSpPr>
          <p:cNvPr id="92" name="Group 91">
            <a:extLst>
              <a:ext uri="{FF2B5EF4-FFF2-40B4-BE49-F238E27FC236}">
                <a16:creationId xmlns:a16="http://schemas.microsoft.com/office/drawing/2014/main" id="{8C80AFA8-213E-4292-8B47-09DBDB8E24C9}"/>
              </a:ext>
            </a:extLst>
          </p:cNvPr>
          <p:cNvGrpSpPr/>
          <p:nvPr/>
        </p:nvGrpSpPr>
        <p:grpSpPr>
          <a:xfrm>
            <a:off x="960319" y="16143776"/>
            <a:ext cx="30849846" cy="8554893"/>
            <a:chOff x="3324045" y="4657582"/>
            <a:chExt cx="9811109" cy="10468014"/>
          </a:xfrm>
        </p:grpSpPr>
        <p:sp>
          <p:nvSpPr>
            <p:cNvPr id="95" name="Rectangle 94">
              <a:extLst>
                <a:ext uri="{FF2B5EF4-FFF2-40B4-BE49-F238E27FC236}">
                  <a16:creationId xmlns:a16="http://schemas.microsoft.com/office/drawing/2014/main" id="{5578E3F5-9543-4561-A755-1188C014007F}"/>
                </a:ext>
              </a:extLst>
            </p:cNvPr>
            <p:cNvSpPr/>
            <p:nvPr/>
          </p:nvSpPr>
          <p:spPr bwMode="auto">
            <a:xfrm>
              <a:off x="3324045" y="4657582"/>
              <a:ext cx="9811109" cy="10468014"/>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94" name="TextBox 93">
              <a:extLst>
                <a:ext uri="{FF2B5EF4-FFF2-40B4-BE49-F238E27FC236}">
                  <a16:creationId xmlns:a16="http://schemas.microsoft.com/office/drawing/2014/main" id="{E75C944B-58ED-4779-B888-B5A9F5170CC1}"/>
                </a:ext>
              </a:extLst>
            </p:cNvPr>
            <p:cNvSpPr txBox="1"/>
            <p:nvPr/>
          </p:nvSpPr>
          <p:spPr>
            <a:xfrm>
              <a:off x="3767371" y="6248400"/>
              <a:ext cx="9034229" cy="759046"/>
            </a:xfrm>
            <a:prstGeom prst="rect">
              <a:avLst/>
            </a:prstGeom>
            <a:noFill/>
          </p:spPr>
          <p:txBody>
            <a:bodyPr wrap="square" rtlCol="0">
              <a:spAutoFit/>
            </a:bodyPr>
            <a:lstStyle/>
            <a:p>
              <a:pPr algn="just"/>
              <a:endParaRPr lang="en-US" sz="4600" dirty="0">
                <a:latin typeface="Calibri Light" panose="020F0302020204030204" pitchFamily="34" charset="0"/>
                <a:cs typeface="Calibri Light" panose="020F0302020204030204" pitchFamily="34" charset="0"/>
              </a:endParaRPr>
            </a:p>
          </p:txBody>
        </p:sp>
      </p:grpSp>
      <p:pic>
        <p:nvPicPr>
          <p:cNvPr id="14" name="Picture 13">
            <a:extLst>
              <a:ext uri="{FF2B5EF4-FFF2-40B4-BE49-F238E27FC236}">
                <a16:creationId xmlns:a16="http://schemas.microsoft.com/office/drawing/2014/main" id="{F7E6A3DF-6241-49E2-B8E4-599D3D35B2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983874" y="18852210"/>
            <a:ext cx="9882489" cy="3218483"/>
          </a:xfrm>
          <a:prstGeom prst="rect">
            <a:avLst/>
          </a:prstGeom>
        </p:spPr>
      </p:pic>
      <p:sp>
        <p:nvSpPr>
          <p:cNvPr id="17" name="Rectangle 16">
            <a:extLst>
              <a:ext uri="{FF2B5EF4-FFF2-40B4-BE49-F238E27FC236}">
                <a16:creationId xmlns:a16="http://schemas.microsoft.com/office/drawing/2014/main" id="{DA81DCE8-30A0-4785-B2B1-C71B13CE8EAB}"/>
              </a:ext>
            </a:extLst>
          </p:cNvPr>
          <p:cNvSpPr/>
          <p:nvPr/>
        </p:nvSpPr>
        <p:spPr>
          <a:xfrm>
            <a:off x="2908911" y="16600844"/>
            <a:ext cx="5806582" cy="1323439"/>
          </a:xfrm>
          <a:prstGeom prst="rect">
            <a:avLst/>
          </a:prstGeom>
        </p:spPr>
        <p:txBody>
          <a:bodyPr wrap="square">
            <a:spAutoFit/>
          </a:bodyPr>
          <a:lstStyle/>
          <a:p>
            <a:pPr algn="ctr"/>
            <a:r>
              <a:rPr lang="en-US" sz="4000" b="1" dirty="0">
                <a:latin typeface="Calibri Light" panose="020F0302020204030204" pitchFamily="34" charset="0"/>
                <a:cs typeface="Calibri Light" panose="020F0302020204030204" pitchFamily="34" charset="0"/>
              </a:rPr>
              <a:t>Figure 1. </a:t>
            </a:r>
            <a:r>
              <a:rPr lang="en-US" sz="4000" dirty="0">
                <a:latin typeface="Calibri Light" panose="020F0302020204030204" pitchFamily="34" charset="0"/>
                <a:cs typeface="Calibri Light" panose="020F0302020204030204" pitchFamily="34" charset="0"/>
              </a:rPr>
              <a:t>Render output of environment variables</a:t>
            </a:r>
            <a:r>
              <a:rPr lang="en-US" sz="4000" b="1" dirty="0">
                <a:latin typeface="Calibri Light" panose="020F0302020204030204" pitchFamily="34" charset="0"/>
                <a:cs typeface="Calibri Light" panose="020F0302020204030204" pitchFamily="34" charset="0"/>
              </a:rPr>
              <a:t> </a:t>
            </a:r>
            <a:endParaRPr lang="en-US" sz="4000" b="1" dirty="0"/>
          </a:p>
        </p:txBody>
      </p:sp>
      <p:sp>
        <p:nvSpPr>
          <p:cNvPr id="112" name="Rectangle 111">
            <a:extLst>
              <a:ext uri="{FF2B5EF4-FFF2-40B4-BE49-F238E27FC236}">
                <a16:creationId xmlns:a16="http://schemas.microsoft.com/office/drawing/2014/main" id="{20F9F0F1-1B48-4ED9-9785-ABBD3F6DF69E}"/>
              </a:ext>
            </a:extLst>
          </p:cNvPr>
          <p:cNvSpPr/>
          <p:nvPr/>
        </p:nvSpPr>
        <p:spPr>
          <a:xfrm>
            <a:off x="14136538" y="16459200"/>
            <a:ext cx="6892099" cy="1323439"/>
          </a:xfrm>
          <a:prstGeom prst="rect">
            <a:avLst/>
          </a:prstGeom>
        </p:spPr>
        <p:txBody>
          <a:bodyPr wrap="square">
            <a:spAutoFit/>
          </a:bodyPr>
          <a:lstStyle/>
          <a:p>
            <a:pPr algn="ctr"/>
            <a:r>
              <a:rPr lang="en-US" sz="4000" b="1" dirty="0">
                <a:latin typeface="Calibri Light" panose="020F0302020204030204" pitchFamily="34" charset="0"/>
                <a:cs typeface="Calibri Light" panose="020F0302020204030204" pitchFamily="34" charset="0"/>
              </a:rPr>
              <a:t>Figure 2. </a:t>
            </a:r>
            <a:r>
              <a:rPr lang="en-US" sz="4000" dirty="0">
                <a:latin typeface="Calibri Light" panose="020F0302020204030204" pitchFamily="34" charset="0"/>
                <a:cs typeface="Calibri Light" panose="020F0302020204030204" pitchFamily="34" charset="0"/>
              </a:rPr>
              <a:t>Code snippet of action function</a:t>
            </a:r>
            <a:endParaRPr lang="en-US" sz="4000" b="1" dirty="0"/>
          </a:p>
        </p:txBody>
      </p:sp>
      <p:pic>
        <p:nvPicPr>
          <p:cNvPr id="19" name="Picture 18">
            <a:extLst>
              <a:ext uri="{FF2B5EF4-FFF2-40B4-BE49-F238E27FC236}">
                <a16:creationId xmlns:a16="http://schemas.microsoft.com/office/drawing/2014/main" id="{683F121A-0732-4AAF-B1CD-FD1E15216A9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3444097" y="18063054"/>
            <a:ext cx="7685245" cy="5583811"/>
          </a:xfrm>
          <a:prstGeom prst="rect">
            <a:avLst/>
          </a:prstGeom>
        </p:spPr>
      </p:pic>
      <p:sp>
        <p:nvSpPr>
          <p:cNvPr id="119" name="Rectangle 118">
            <a:extLst>
              <a:ext uri="{FF2B5EF4-FFF2-40B4-BE49-F238E27FC236}">
                <a16:creationId xmlns:a16="http://schemas.microsoft.com/office/drawing/2014/main" id="{CDFB64D7-6E29-40C4-88C9-7DA293CA139D}"/>
              </a:ext>
            </a:extLst>
          </p:cNvPr>
          <p:cNvSpPr/>
          <p:nvPr/>
        </p:nvSpPr>
        <p:spPr>
          <a:xfrm>
            <a:off x="23749151" y="16418602"/>
            <a:ext cx="6892099" cy="1323439"/>
          </a:xfrm>
          <a:prstGeom prst="rect">
            <a:avLst/>
          </a:prstGeom>
        </p:spPr>
        <p:txBody>
          <a:bodyPr wrap="square">
            <a:spAutoFit/>
          </a:bodyPr>
          <a:lstStyle/>
          <a:p>
            <a:pPr algn="ctr"/>
            <a:r>
              <a:rPr lang="en-US" sz="4000" b="1" dirty="0">
                <a:latin typeface="Calibri Light" panose="020F0302020204030204" pitchFamily="34" charset="0"/>
                <a:cs typeface="Calibri Light" panose="020F0302020204030204" pitchFamily="34" charset="0"/>
              </a:rPr>
              <a:t>Figure 3. </a:t>
            </a:r>
            <a:r>
              <a:rPr lang="en-US" sz="4000" dirty="0">
                <a:latin typeface="Calibri Light" panose="020F0302020204030204" pitchFamily="34" charset="0"/>
                <a:cs typeface="Calibri Light" panose="020F0302020204030204" pitchFamily="34" charset="0"/>
              </a:rPr>
              <a:t>Reward vs Exploration Probability graph of Double DQN</a:t>
            </a:r>
            <a:endParaRPr lang="en-US" sz="4000" b="1" dirty="0"/>
          </a:p>
        </p:txBody>
      </p:sp>
      <p:sp>
        <p:nvSpPr>
          <p:cNvPr id="120" name="Rectangle 119">
            <a:extLst>
              <a:ext uri="{FF2B5EF4-FFF2-40B4-BE49-F238E27FC236}">
                <a16:creationId xmlns:a16="http://schemas.microsoft.com/office/drawing/2014/main" id="{DE3DF608-0630-42B7-B0D7-E7DE134CDCB1}"/>
              </a:ext>
            </a:extLst>
          </p:cNvPr>
          <p:cNvSpPr/>
          <p:nvPr/>
        </p:nvSpPr>
        <p:spPr bwMode="auto">
          <a:xfrm>
            <a:off x="22574836" y="25513037"/>
            <a:ext cx="9811109" cy="794937"/>
          </a:xfrm>
          <a:prstGeom prst="rect">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S u m m a r y</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pic>
        <p:nvPicPr>
          <p:cNvPr id="2" name="Picture 1">
            <a:extLst>
              <a:ext uri="{FF2B5EF4-FFF2-40B4-BE49-F238E27FC236}">
                <a16:creationId xmlns:a16="http://schemas.microsoft.com/office/drawing/2014/main" id="{C6853A25-6CBE-432D-AB3A-B24D1ACD38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3268128" y="18134570"/>
            <a:ext cx="9306708" cy="5617299"/>
          </a:xfrm>
          <a:prstGeom prst="rect">
            <a:avLst/>
          </a:prstGeom>
        </p:spPr>
      </p:pic>
      <p:sp>
        <p:nvSpPr>
          <p:cNvPr id="61" name="Rectangle 60">
            <a:extLst>
              <a:ext uri="{FF2B5EF4-FFF2-40B4-BE49-F238E27FC236}">
                <a16:creationId xmlns:a16="http://schemas.microsoft.com/office/drawing/2014/main" id="{FFE4AD11-EA43-4D93-9247-77625DC10DB4}"/>
              </a:ext>
            </a:extLst>
          </p:cNvPr>
          <p:cNvSpPr/>
          <p:nvPr/>
        </p:nvSpPr>
        <p:spPr>
          <a:xfrm>
            <a:off x="15849599" y="37207261"/>
            <a:ext cx="5700603" cy="1323439"/>
          </a:xfrm>
          <a:prstGeom prst="rect">
            <a:avLst/>
          </a:prstGeom>
        </p:spPr>
        <p:txBody>
          <a:bodyPr wrap="square">
            <a:spAutoFit/>
          </a:bodyPr>
          <a:lstStyle/>
          <a:p>
            <a:pPr algn="ctr"/>
            <a:r>
              <a:rPr lang="en-US" sz="4000" b="1" dirty="0">
                <a:latin typeface="Calibri Light" panose="020F0302020204030204" pitchFamily="34" charset="0"/>
                <a:cs typeface="Calibri Light" panose="020F0302020204030204" pitchFamily="34" charset="0"/>
              </a:rPr>
              <a:t>Figure 4. </a:t>
            </a:r>
            <a:r>
              <a:rPr lang="en-US" sz="4000" dirty="0">
                <a:latin typeface="Calibri Light" panose="020F0302020204030204" pitchFamily="34" charset="0"/>
                <a:cs typeface="Calibri Light" panose="020F0302020204030204" pitchFamily="34" charset="0"/>
              </a:rPr>
              <a:t>Functional class diagram for environment</a:t>
            </a:r>
            <a:endParaRPr lang="en-US" sz="4000" b="1" dirty="0"/>
          </a:p>
        </p:txBody>
      </p:sp>
      <p:pic>
        <p:nvPicPr>
          <p:cNvPr id="5" name="Picture 4">
            <a:extLst>
              <a:ext uri="{FF2B5EF4-FFF2-40B4-BE49-F238E27FC236}">
                <a16:creationId xmlns:a16="http://schemas.microsoft.com/office/drawing/2014/main" id="{E026C4A7-C5C6-A846-BA48-CE70664B72E4}"/>
              </a:ext>
            </a:extLst>
          </p:cNvPr>
          <p:cNvPicPr>
            <a:picLocks noChangeAspect="1"/>
          </p:cNvPicPr>
          <p:nvPr/>
        </p:nvPicPr>
        <p:blipFill>
          <a:blip r:embed="rId7"/>
          <a:stretch>
            <a:fillRect/>
          </a:stretch>
        </p:blipFill>
        <p:spPr>
          <a:xfrm>
            <a:off x="11214754" y="26638391"/>
            <a:ext cx="10784301" cy="9769343"/>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A6B1D21-9451-4AB2-8565-E2336E70E3F2}">
  <ds:schemaRefs>
    <ds:schemaRef ds:uri="http://schemas.microsoft.com/sharepoint/v3/contenttype/forms"/>
  </ds:schemaRefs>
</ds:datastoreItem>
</file>

<file path=customXml/itemProps2.xml><?xml version="1.0" encoding="utf-8"?>
<ds:datastoreItem xmlns:ds="http://schemas.openxmlformats.org/officeDocument/2006/customXml" ds:itemID="{EA21ED6A-BA3E-40FE-A0A1-AEEB4E8AE4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d610656-f6da-46b1-9092-422d3feeda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22438</TotalTime>
  <Words>535</Words>
  <Application>Microsoft Office PowerPoint</Application>
  <PresentationFormat>Custom</PresentationFormat>
  <Paragraphs>33</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Eitan Flor</cp:lastModifiedBy>
  <cp:revision>82</cp:revision>
  <dcterms:created xsi:type="dcterms:W3CDTF">2012-11-19T15:27:41Z</dcterms:created>
  <dcterms:modified xsi:type="dcterms:W3CDTF">2020-07-30T23:38:04Z</dcterms:modified>
</cp:coreProperties>
</file>