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7"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37"/>
    <a:srgbClr val="00B4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33" d="100"/>
          <a:sy n="33" d="100"/>
        </p:scale>
        <p:origin x="3066" y="-412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B3E02F8-232B-4245-B29F-7C594049608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465006E1-452D-42ED-9200-E17FC0185D5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87ED95AE-D78A-4C32-BB82-0B06EAB7B2B0}" type="datetime1">
              <a:rPr lang="en-US" altLang="en-US"/>
              <a:pPr>
                <a:defRPr/>
              </a:pPr>
              <a:t>8/3/2020</a:t>
            </a:fld>
            <a:endParaRPr lang="en-US" altLang="en-US"/>
          </a:p>
        </p:txBody>
      </p:sp>
      <p:sp>
        <p:nvSpPr>
          <p:cNvPr id="4" name="Slide Image Placeholder 3">
            <a:extLst>
              <a:ext uri="{FF2B5EF4-FFF2-40B4-BE49-F238E27FC236}">
                <a16:creationId xmlns:a16="http://schemas.microsoft.com/office/drawing/2014/main" id="{F013218B-86E9-488B-A87D-2A0DC016B18F}"/>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AA805EC5-762E-4E93-A0BA-05C72CC9B8E2}"/>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FA27D11-BC3A-46E5-94F5-1ECDE1D9A75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981B6941-4C3A-4AFE-AB9F-3D44691A05D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7C61FE4-64FF-40C9-AE53-1B88884D458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08F0CA46-9638-4B59-A7D7-FB41F5853C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A487081D-E275-406A-9FF5-C83E91587F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062B3DA7-8252-4BB8-91D9-57A3A74476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8C1139E-CD12-4908-90CD-49DE5997C9B8}"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E3C5FB7-9B73-4262-9CC3-97D785199AE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C84BD2A-6B9A-4D0F-9807-5AD1339D4E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50552EF-588C-4940-B4E8-6C4CB4600493}"/>
              </a:ext>
            </a:extLst>
          </p:cNvPr>
          <p:cNvSpPr>
            <a:spLocks noGrp="1" noChangeArrowheads="1"/>
          </p:cNvSpPr>
          <p:nvPr>
            <p:ph type="sldNum" sz="quarter" idx="12"/>
          </p:nvPr>
        </p:nvSpPr>
        <p:spPr>
          <a:ln/>
        </p:spPr>
        <p:txBody>
          <a:bodyPr/>
          <a:lstStyle>
            <a:lvl1pPr>
              <a:defRPr/>
            </a:lvl1pPr>
          </a:lstStyle>
          <a:p>
            <a:pPr>
              <a:defRPr/>
            </a:pPr>
            <a:fld id="{C7A6A131-50E5-43C9-AB79-3BC5200A5FD5}" type="slidenum">
              <a:rPr lang="en-US" altLang="en-US"/>
              <a:pPr>
                <a:defRPr/>
              </a:pPr>
              <a:t>‹#›</a:t>
            </a:fld>
            <a:endParaRPr lang="en-US" altLang="en-US"/>
          </a:p>
        </p:txBody>
      </p:sp>
    </p:spTree>
    <p:extLst>
      <p:ext uri="{BB962C8B-B14F-4D97-AF65-F5344CB8AC3E}">
        <p14:creationId xmlns:p14="http://schemas.microsoft.com/office/powerpoint/2010/main" val="305216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0B27F7-4169-4386-98F9-454CB6887F2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CF917B4-77AE-4A07-8A28-41F78B6C4E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248E3D3-0E6D-45F3-8078-5DD070E08B5D}"/>
              </a:ext>
            </a:extLst>
          </p:cNvPr>
          <p:cNvSpPr>
            <a:spLocks noGrp="1" noChangeArrowheads="1"/>
          </p:cNvSpPr>
          <p:nvPr>
            <p:ph type="sldNum" sz="quarter" idx="12"/>
          </p:nvPr>
        </p:nvSpPr>
        <p:spPr>
          <a:ln/>
        </p:spPr>
        <p:txBody>
          <a:bodyPr/>
          <a:lstStyle>
            <a:lvl1pPr>
              <a:defRPr/>
            </a:lvl1pPr>
          </a:lstStyle>
          <a:p>
            <a:pPr>
              <a:defRPr/>
            </a:pPr>
            <a:fld id="{C91098EC-E09B-46D2-B626-956B8C9730F7}" type="slidenum">
              <a:rPr lang="en-US" altLang="en-US"/>
              <a:pPr>
                <a:defRPr/>
              </a:pPr>
              <a:t>‹#›</a:t>
            </a:fld>
            <a:endParaRPr lang="en-US" altLang="en-US"/>
          </a:p>
        </p:txBody>
      </p:sp>
    </p:spTree>
    <p:extLst>
      <p:ext uri="{BB962C8B-B14F-4D97-AF65-F5344CB8AC3E}">
        <p14:creationId xmlns:p14="http://schemas.microsoft.com/office/powerpoint/2010/main" val="14831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929281D-A0BE-48FD-A1DB-B7625F9139A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CCF654F-8B7B-4C61-8042-5369ACF853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8EA46FB-018B-4F72-8E44-74A1ABF33219}"/>
              </a:ext>
            </a:extLst>
          </p:cNvPr>
          <p:cNvSpPr>
            <a:spLocks noGrp="1" noChangeArrowheads="1"/>
          </p:cNvSpPr>
          <p:nvPr>
            <p:ph type="sldNum" sz="quarter" idx="12"/>
          </p:nvPr>
        </p:nvSpPr>
        <p:spPr>
          <a:ln/>
        </p:spPr>
        <p:txBody>
          <a:bodyPr/>
          <a:lstStyle>
            <a:lvl1pPr>
              <a:defRPr/>
            </a:lvl1pPr>
          </a:lstStyle>
          <a:p>
            <a:pPr>
              <a:defRPr/>
            </a:pPr>
            <a:fld id="{71997399-0AE9-4927-B24A-B568CE1743CF}" type="slidenum">
              <a:rPr lang="en-US" altLang="en-US"/>
              <a:pPr>
                <a:defRPr/>
              </a:pPr>
              <a:t>‹#›</a:t>
            </a:fld>
            <a:endParaRPr lang="en-US" altLang="en-US"/>
          </a:p>
        </p:txBody>
      </p:sp>
    </p:spTree>
    <p:extLst>
      <p:ext uri="{BB962C8B-B14F-4D97-AF65-F5344CB8AC3E}">
        <p14:creationId xmlns:p14="http://schemas.microsoft.com/office/powerpoint/2010/main" val="295121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9DD4C51-9CD4-4398-91DE-881D4C12E9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3EBD3C5-39F6-44E1-8D8E-F4279524E7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3E1BE64-0D51-48B6-8726-E2E5391789C8}"/>
              </a:ext>
            </a:extLst>
          </p:cNvPr>
          <p:cNvSpPr>
            <a:spLocks noGrp="1" noChangeArrowheads="1"/>
          </p:cNvSpPr>
          <p:nvPr>
            <p:ph type="sldNum" sz="quarter" idx="12"/>
          </p:nvPr>
        </p:nvSpPr>
        <p:spPr>
          <a:ln/>
        </p:spPr>
        <p:txBody>
          <a:bodyPr/>
          <a:lstStyle>
            <a:lvl1pPr>
              <a:defRPr/>
            </a:lvl1pPr>
          </a:lstStyle>
          <a:p>
            <a:pPr>
              <a:defRPr/>
            </a:pPr>
            <a:fld id="{D821D4E7-BAD8-4B19-BBAE-92194D279CCC}" type="slidenum">
              <a:rPr lang="en-US" altLang="en-US"/>
              <a:pPr>
                <a:defRPr/>
              </a:pPr>
              <a:t>‹#›</a:t>
            </a:fld>
            <a:endParaRPr lang="en-US" altLang="en-US"/>
          </a:p>
        </p:txBody>
      </p:sp>
    </p:spTree>
    <p:extLst>
      <p:ext uri="{BB962C8B-B14F-4D97-AF65-F5344CB8AC3E}">
        <p14:creationId xmlns:p14="http://schemas.microsoft.com/office/powerpoint/2010/main" val="805613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6D10189-3C05-4D91-BFF1-3EE6ED62E4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3FB779F-3639-46B9-AFF2-EEAABA8844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79189BF-EF3A-4AEF-9AED-BFEF546F60B2}"/>
              </a:ext>
            </a:extLst>
          </p:cNvPr>
          <p:cNvSpPr>
            <a:spLocks noGrp="1" noChangeArrowheads="1"/>
          </p:cNvSpPr>
          <p:nvPr>
            <p:ph type="sldNum" sz="quarter" idx="12"/>
          </p:nvPr>
        </p:nvSpPr>
        <p:spPr>
          <a:ln/>
        </p:spPr>
        <p:txBody>
          <a:bodyPr/>
          <a:lstStyle>
            <a:lvl1pPr>
              <a:defRPr/>
            </a:lvl1pPr>
          </a:lstStyle>
          <a:p>
            <a:pPr>
              <a:defRPr/>
            </a:pPr>
            <a:fld id="{5F2DBCFC-3F30-4604-B67B-F3ECBD0E9B7B}" type="slidenum">
              <a:rPr lang="en-US" altLang="en-US"/>
              <a:pPr>
                <a:defRPr/>
              </a:pPr>
              <a:t>‹#›</a:t>
            </a:fld>
            <a:endParaRPr lang="en-US" altLang="en-US"/>
          </a:p>
        </p:txBody>
      </p:sp>
    </p:spTree>
    <p:extLst>
      <p:ext uri="{BB962C8B-B14F-4D97-AF65-F5344CB8AC3E}">
        <p14:creationId xmlns:p14="http://schemas.microsoft.com/office/powerpoint/2010/main" val="1684054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0398865-0E13-4C92-937C-55EA761DC09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4B9FF77-054E-4522-AA01-1CA70E5B12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62164B8-88C1-4B14-A694-9D45A479A9CC}"/>
              </a:ext>
            </a:extLst>
          </p:cNvPr>
          <p:cNvSpPr>
            <a:spLocks noGrp="1" noChangeArrowheads="1"/>
          </p:cNvSpPr>
          <p:nvPr>
            <p:ph type="sldNum" sz="quarter" idx="12"/>
          </p:nvPr>
        </p:nvSpPr>
        <p:spPr>
          <a:ln/>
        </p:spPr>
        <p:txBody>
          <a:bodyPr/>
          <a:lstStyle>
            <a:lvl1pPr>
              <a:defRPr/>
            </a:lvl1pPr>
          </a:lstStyle>
          <a:p>
            <a:pPr>
              <a:defRPr/>
            </a:pPr>
            <a:fld id="{CF7C0A67-7281-4C7C-BF42-48466E7BC50E}" type="slidenum">
              <a:rPr lang="en-US" altLang="en-US"/>
              <a:pPr>
                <a:defRPr/>
              </a:pPr>
              <a:t>‹#›</a:t>
            </a:fld>
            <a:endParaRPr lang="en-US" altLang="en-US"/>
          </a:p>
        </p:txBody>
      </p:sp>
    </p:spTree>
    <p:extLst>
      <p:ext uri="{BB962C8B-B14F-4D97-AF65-F5344CB8AC3E}">
        <p14:creationId xmlns:p14="http://schemas.microsoft.com/office/powerpoint/2010/main" val="3515892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DF124A4-053A-44A1-9877-93D86EE6ED5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9AB2524-4DC3-48CA-A01D-C94C36606F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81BECB8E-35C2-43F3-B339-F38FA35B3D99}"/>
              </a:ext>
            </a:extLst>
          </p:cNvPr>
          <p:cNvSpPr>
            <a:spLocks noGrp="1" noChangeArrowheads="1"/>
          </p:cNvSpPr>
          <p:nvPr>
            <p:ph type="sldNum" sz="quarter" idx="12"/>
          </p:nvPr>
        </p:nvSpPr>
        <p:spPr>
          <a:ln/>
        </p:spPr>
        <p:txBody>
          <a:bodyPr/>
          <a:lstStyle>
            <a:lvl1pPr>
              <a:defRPr/>
            </a:lvl1pPr>
          </a:lstStyle>
          <a:p>
            <a:pPr>
              <a:defRPr/>
            </a:pPr>
            <a:fld id="{9338E161-6E3D-4474-BC8C-9FA441B859AA}" type="slidenum">
              <a:rPr lang="en-US" altLang="en-US"/>
              <a:pPr>
                <a:defRPr/>
              </a:pPr>
              <a:t>‹#›</a:t>
            </a:fld>
            <a:endParaRPr lang="en-US" altLang="en-US"/>
          </a:p>
        </p:txBody>
      </p:sp>
    </p:spTree>
    <p:extLst>
      <p:ext uri="{BB962C8B-B14F-4D97-AF65-F5344CB8AC3E}">
        <p14:creationId xmlns:p14="http://schemas.microsoft.com/office/powerpoint/2010/main" val="2965634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7F627CB-DE4A-4988-A1E3-AB2CD22F76F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4D5D2C0-04E5-415E-9507-89EEC324A8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1287526-2EC9-4C54-AC5E-47964EB5FDB2}"/>
              </a:ext>
            </a:extLst>
          </p:cNvPr>
          <p:cNvSpPr>
            <a:spLocks noGrp="1" noChangeArrowheads="1"/>
          </p:cNvSpPr>
          <p:nvPr>
            <p:ph type="sldNum" sz="quarter" idx="12"/>
          </p:nvPr>
        </p:nvSpPr>
        <p:spPr>
          <a:ln/>
        </p:spPr>
        <p:txBody>
          <a:bodyPr/>
          <a:lstStyle>
            <a:lvl1pPr>
              <a:defRPr/>
            </a:lvl1pPr>
          </a:lstStyle>
          <a:p>
            <a:pPr>
              <a:defRPr/>
            </a:pPr>
            <a:fld id="{A6C3867C-E9FB-4C37-9AAB-5C0CAB18C708}" type="slidenum">
              <a:rPr lang="en-US" altLang="en-US"/>
              <a:pPr>
                <a:defRPr/>
              </a:pPr>
              <a:t>‹#›</a:t>
            </a:fld>
            <a:endParaRPr lang="en-US" altLang="en-US"/>
          </a:p>
        </p:txBody>
      </p:sp>
    </p:spTree>
    <p:extLst>
      <p:ext uri="{BB962C8B-B14F-4D97-AF65-F5344CB8AC3E}">
        <p14:creationId xmlns:p14="http://schemas.microsoft.com/office/powerpoint/2010/main" val="300575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85C6163-EFD1-4AC9-B8D9-B52A8CE767D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E778B35-2DDF-4924-A5CE-54D127BD42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6CA4D926-A861-46CC-9540-923DA782C8EF}"/>
              </a:ext>
            </a:extLst>
          </p:cNvPr>
          <p:cNvSpPr>
            <a:spLocks noGrp="1" noChangeArrowheads="1"/>
          </p:cNvSpPr>
          <p:nvPr>
            <p:ph type="sldNum" sz="quarter" idx="12"/>
          </p:nvPr>
        </p:nvSpPr>
        <p:spPr>
          <a:ln/>
        </p:spPr>
        <p:txBody>
          <a:bodyPr/>
          <a:lstStyle>
            <a:lvl1pPr>
              <a:defRPr/>
            </a:lvl1pPr>
          </a:lstStyle>
          <a:p>
            <a:pPr>
              <a:defRPr/>
            </a:pPr>
            <a:fld id="{1257B889-E3EE-4CBC-92FF-4B0F3B8EB334}" type="slidenum">
              <a:rPr lang="en-US" altLang="en-US"/>
              <a:pPr>
                <a:defRPr/>
              </a:pPr>
              <a:t>‹#›</a:t>
            </a:fld>
            <a:endParaRPr lang="en-US" altLang="en-US"/>
          </a:p>
        </p:txBody>
      </p:sp>
    </p:spTree>
    <p:extLst>
      <p:ext uri="{BB962C8B-B14F-4D97-AF65-F5344CB8AC3E}">
        <p14:creationId xmlns:p14="http://schemas.microsoft.com/office/powerpoint/2010/main" val="984719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DE79B7E-5A6F-4AE9-A080-B2719A37D5D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F8EDE0F-D66B-4042-9F16-41603CEDAC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748F47B-D57C-4124-ABC3-143C685D6D83}"/>
              </a:ext>
            </a:extLst>
          </p:cNvPr>
          <p:cNvSpPr>
            <a:spLocks noGrp="1" noChangeArrowheads="1"/>
          </p:cNvSpPr>
          <p:nvPr>
            <p:ph type="sldNum" sz="quarter" idx="12"/>
          </p:nvPr>
        </p:nvSpPr>
        <p:spPr>
          <a:ln/>
        </p:spPr>
        <p:txBody>
          <a:bodyPr/>
          <a:lstStyle>
            <a:lvl1pPr>
              <a:defRPr/>
            </a:lvl1pPr>
          </a:lstStyle>
          <a:p>
            <a:pPr>
              <a:defRPr/>
            </a:pPr>
            <a:fld id="{734E0556-B766-4B88-B1FC-0CA0F82DB918}" type="slidenum">
              <a:rPr lang="en-US" altLang="en-US"/>
              <a:pPr>
                <a:defRPr/>
              </a:pPr>
              <a:t>‹#›</a:t>
            </a:fld>
            <a:endParaRPr lang="en-US" altLang="en-US"/>
          </a:p>
        </p:txBody>
      </p:sp>
    </p:spTree>
    <p:extLst>
      <p:ext uri="{BB962C8B-B14F-4D97-AF65-F5344CB8AC3E}">
        <p14:creationId xmlns:p14="http://schemas.microsoft.com/office/powerpoint/2010/main" val="2988648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F13F50F-08EC-430B-9298-19A3EB9F417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21A6D99E-CB77-42F7-8617-17B8C49E94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DBAADD-B94C-45B8-B00A-71895E31D7C7}"/>
              </a:ext>
            </a:extLst>
          </p:cNvPr>
          <p:cNvSpPr>
            <a:spLocks noGrp="1" noChangeArrowheads="1"/>
          </p:cNvSpPr>
          <p:nvPr>
            <p:ph type="sldNum" sz="quarter" idx="12"/>
          </p:nvPr>
        </p:nvSpPr>
        <p:spPr>
          <a:ln/>
        </p:spPr>
        <p:txBody>
          <a:bodyPr/>
          <a:lstStyle>
            <a:lvl1pPr>
              <a:defRPr/>
            </a:lvl1pPr>
          </a:lstStyle>
          <a:p>
            <a:pPr>
              <a:defRPr/>
            </a:pPr>
            <a:fld id="{050B8110-D5B0-4D2B-9004-4B05E6FFD432}" type="slidenum">
              <a:rPr lang="en-US" altLang="en-US"/>
              <a:pPr>
                <a:defRPr/>
              </a:pPr>
              <a:t>‹#›</a:t>
            </a:fld>
            <a:endParaRPr lang="en-US" altLang="en-US"/>
          </a:p>
        </p:txBody>
      </p:sp>
    </p:spTree>
    <p:extLst>
      <p:ext uri="{BB962C8B-B14F-4D97-AF65-F5344CB8AC3E}">
        <p14:creationId xmlns:p14="http://schemas.microsoft.com/office/powerpoint/2010/main" val="3862233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D0D02EA-F4DC-4A5A-96A7-01BA64EB4234}"/>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9A6450FF-E226-4215-B5EE-C5EAE2F19ED2}"/>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E129E4F9-B8FE-43F5-BEE4-67515273A03D}"/>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D24E0FC6-B9AF-43EC-AEA8-BADEE1695C52}"/>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59ACF69C-7B3F-4C65-8C9B-E19EF4396B20}"/>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86A73624-72FA-466F-83FA-9282F27C30A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AECB1935-C65A-4A73-AF49-64B337BE44FF}"/>
              </a:ext>
            </a:extLst>
          </p:cNvPr>
          <p:cNvSpPr>
            <a:spLocks noChangeArrowheads="1"/>
          </p:cNvSpPr>
          <p:nvPr/>
        </p:nvSpPr>
        <p:spPr bwMode="auto">
          <a:xfrm>
            <a:off x="0" y="0"/>
            <a:ext cx="32918400" cy="5568950"/>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5" name="Rectangle 19">
            <a:extLst>
              <a:ext uri="{FF2B5EF4-FFF2-40B4-BE49-F238E27FC236}">
                <a16:creationId xmlns:a16="http://schemas.microsoft.com/office/drawing/2014/main" id="{ACE3340C-01CB-4A78-9745-404E4DDB9DCF}"/>
              </a:ext>
            </a:extLst>
          </p:cNvPr>
          <p:cNvSpPr>
            <a:spLocks noChangeArrowheads="1"/>
          </p:cNvSpPr>
          <p:nvPr/>
        </p:nvSpPr>
        <p:spPr bwMode="auto">
          <a:xfrm>
            <a:off x="0" y="40157400"/>
            <a:ext cx="32918400" cy="3771900"/>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6" name="Rectangle 2">
            <a:extLst>
              <a:ext uri="{FF2B5EF4-FFF2-40B4-BE49-F238E27FC236}">
                <a16:creationId xmlns:a16="http://schemas.microsoft.com/office/drawing/2014/main" id="{524B9661-8800-42E8-961E-4FBE4C594532}"/>
              </a:ext>
            </a:extLst>
          </p:cNvPr>
          <p:cNvSpPr>
            <a:spLocks noChangeArrowheads="1"/>
          </p:cNvSpPr>
          <p:nvPr/>
        </p:nvSpPr>
        <p:spPr bwMode="auto">
          <a:xfrm>
            <a:off x="5600700" y="609600"/>
            <a:ext cx="21717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SemiBold" pitchFamily="34" charset="0"/>
              </a:rPr>
              <a:t>School of Computing &amp; Information Sciences</a:t>
            </a:r>
          </a:p>
        </p:txBody>
      </p:sp>
      <p:sp>
        <p:nvSpPr>
          <p:cNvPr id="3077" name="Rectangle 21">
            <a:extLst>
              <a:ext uri="{FF2B5EF4-FFF2-40B4-BE49-F238E27FC236}">
                <a16:creationId xmlns:a16="http://schemas.microsoft.com/office/drawing/2014/main" id="{A6B59AE7-0D37-44BD-B49B-81B135AFE30D}"/>
              </a:ext>
            </a:extLst>
          </p:cNvPr>
          <p:cNvSpPr>
            <a:spLocks noChangeArrowheads="1"/>
          </p:cNvSpPr>
          <p:nvPr/>
        </p:nvSpPr>
        <p:spPr bwMode="auto">
          <a:xfrm>
            <a:off x="5600700" y="1663700"/>
            <a:ext cx="21717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pitchFamily="34" charset="0"/>
              </a:rPr>
              <a:t>Summer 2020 – Senior Design Project</a:t>
            </a:r>
          </a:p>
        </p:txBody>
      </p:sp>
      <p:sp>
        <p:nvSpPr>
          <p:cNvPr id="3078" name="Rectangle 22">
            <a:extLst>
              <a:ext uri="{FF2B5EF4-FFF2-40B4-BE49-F238E27FC236}">
                <a16:creationId xmlns:a16="http://schemas.microsoft.com/office/drawing/2014/main" id="{0F9BBBCA-3FFA-450E-AEFF-F04664E04211}"/>
              </a:ext>
            </a:extLst>
          </p:cNvPr>
          <p:cNvSpPr>
            <a:spLocks noChangeArrowheads="1"/>
          </p:cNvSpPr>
          <p:nvPr/>
        </p:nvSpPr>
        <p:spPr bwMode="auto">
          <a:xfrm>
            <a:off x="2800350" y="2895600"/>
            <a:ext cx="273177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8800" dirty="0">
                <a:solidFill>
                  <a:schemeClr val="bg1"/>
                </a:solidFill>
                <a:latin typeface="Raleway ExtraBold" pitchFamily="34" charset="0"/>
              </a:rPr>
              <a:t>Patrol Shift Scheduler</a:t>
            </a:r>
          </a:p>
          <a:p>
            <a:pPr algn="ctr"/>
            <a:r>
              <a:rPr lang="en-US" altLang="en-US" sz="8800" dirty="0">
                <a:solidFill>
                  <a:schemeClr val="bg1"/>
                </a:solidFill>
                <a:latin typeface="Raleway ExtraBold" pitchFamily="34" charset="0"/>
              </a:rPr>
              <a:t>Jeremiah Mirander</a:t>
            </a:r>
          </a:p>
        </p:txBody>
      </p:sp>
      <p:grpSp>
        <p:nvGrpSpPr>
          <p:cNvPr id="3079" name="Group 3">
            <a:extLst>
              <a:ext uri="{FF2B5EF4-FFF2-40B4-BE49-F238E27FC236}">
                <a16:creationId xmlns:a16="http://schemas.microsoft.com/office/drawing/2014/main" id="{05283F37-5B6C-4303-86E7-813AFB8C31ED}"/>
              </a:ext>
            </a:extLst>
          </p:cNvPr>
          <p:cNvGrpSpPr>
            <a:grpSpLocks/>
          </p:cNvGrpSpPr>
          <p:nvPr/>
        </p:nvGrpSpPr>
        <p:grpSpPr bwMode="auto">
          <a:xfrm>
            <a:off x="1407910" y="38500664"/>
            <a:ext cx="32334200" cy="1453194"/>
            <a:chOff x="2409849" y="6467592"/>
            <a:chExt cx="30288689" cy="1496473"/>
          </a:xfrm>
        </p:grpSpPr>
        <p:sp>
          <p:nvSpPr>
            <p:cNvPr id="3128" name="Rectangle 23">
              <a:extLst>
                <a:ext uri="{FF2B5EF4-FFF2-40B4-BE49-F238E27FC236}">
                  <a16:creationId xmlns:a16="http://schemas.microsoft.com/office/drawing/2014/main" id="{537A25F2-1DFD-4691-ADB2-291504A1A01C}"/>
                </a:ext>
              </a:extLst>
            </p:cNvPr>
            <p:cNvSpPr>
              <a:spLocks noChangeArrowheads="1"/>
            </p:cNvSpPr>
            <p:nvPr/>
          </p:nvSpPr>
          <p:spPr bwMode="auto">
            <a:xfrm>
              <a:off x="2409849" y="7418457"/>
              <a:ext cx="15854455"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004237"/>
                  </a:solidFill>
                  <a:latin typeface="Raleway"/>
                  <a:ea typeface="ＭＳ Ｐゴシック"/>
                </a:rPr>
                <a:t>Capstone I Team: </a:t>
              </a:r>
              <a:r>
                <a:rPr lang="en-US" altLang="en-US" sz="3200" dirty="0">
                  <a:solidFill>
                    <a:srgbClr val="004237"/>
                  </a:solidFill>
                  <a:latin typeface="Raleway"/>
                  <a:ea typeface="ＭＳ Ｐゴシック"/>
                </a:rPr>
                <a:t>Nathan Pabon, Mauricio Santos-Hoyos, Shanna Sit, Victor Suarez  </a:t>
              </a:r>
              <a:endParaRPr lang="en-US" altLang="en-US" sz="3200" dirty="0">
                <a:solidFill>
                  <a:srgbClr val="004237"/>
                </a:solidFill>
                <a:latin typeface="Raleway" pitchFamily="34" charset="0"/>
              </a:endParaRPr>
            </a:p>
          </p:txBody>
        </p:sp>
        <p:sp>
          <p:nvSpPr>
            <p:cNvPr id="3129" name="Rectangle 24">
              <a:extLst>
                <a:ext uri="{FF2B5EF4-FFF2-40B4-BE49-F238E27FC236}">
                  <a16:creationId xmlns:a16="http://schemas.microsoft.com/office/drawing/2014/main" id="{B4353F6A-8C14-4E41-A2C6-C8E48D117ED1}"/>
                </a:ext>
              </a:extLst>
            </p:cNvPr>
            <p:cNvSpPr>
              <a:spLocks noChangeArrowheads="1"/>
            </p:cNvSpPr>
            <p:nvPr/>
          </p:nvSpPr>
          <p:spPr bwMode="auto">
            <a:xfrm>
              <a:off x="2438401" y="6467592"/>
              <a:ext cx="1613884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004237"/>
                  </a:solidFill>
                  <a:latin typeface="Raleway" pitchFamily="34" charset="0"/>
                </a:rPr>
                <a:t>Senior Project Team: </a:t>
              </a:r>
              <a:r>
                <a:rPr lang="en-US" altLang="en-US" sz="3200" dirty="0">
                  <a:solidFill>
                    <a:srgbClr val="004237"/>
                  </a:solidFill>
                  <a:latin typeface="Raleway" pitchFamily="34" charset="0"/>
                </a:rPr>
                <a:t>Justin Alfonso, Jeremiah </a:t>
              </a:r>
              <a:r>
                <a:rPr lang="en-US" altLang="en-US" sz="3200" dirty="0" err="1">
                  <a:solidFill>
                    <a:srgbClr val="004237"/>
                  </a:solidFill>
                  <a:latin typeface="Raleway" pitchFamily="34" charset="0"/>
                </a:rPr>
                <a:t>Mirander</a:t>
              </a:r>
              <a:r>
                <a:rPr lang="en-US" altLang="en-US" sz="3200" dirty="0">
                  <a:solidFill>
                    <a:srgbClr val="004237"/>
                  </a:solidFill>
                  <a:latin typeface="Raleway" pitchFamily="34" charset="0"/>
                </a:rPr>
                <a:t>, </a:t>
              </a:r>
              <a:r>
                <a:rPr lang="en-US" altLang="en-US" sz="3200" dirty="0" err="1">
                  <a:solidFill>
                    <a:srgbClr val="004237"/>
                  </a:solidFill>
                  <a:latin typeface="Raleway" pitchFamily="34" charset="0"/>
                </a:rPr>
                <a:t>Sohail</a:t>
              </a:r>
              <a:r>
                <a:rPr lang="en-US" altLang="en-US" sz="3200" dirty="0">
                  <a:solidFill>
                    <a:srgbClr val="004237"/>
                  </a:solidFill>
                  <a:latin typeface="Raleway" pitchFamily="34" charset="0"/>
                </a:rPr>
                <a:t> Monga, Steven Wang</a:t>
              </a:r>
            </a:p>
          </p:txBody>
        </p:sp>
        <p:sp>
          <p:nvSpPr>
            <p:cNvPr id="3130" name="Rectangle 26">
              <a:extLst>
                <a:ext uri="{FF2B5EF4-FFF2-40B4-BE49-F238E27FC236}">
                  <a16:creationId xmlns:a16="http://schemas.microsoft.com/office/drawing/2014/main" id="{1C39ABFC-FFA0-4334-924F-126423252903}"/>
                </a:ext>
              </a:extLst>
            </p:cNvPr>
            <p:cNvSpPr>
              <a:spLocks noChangeArrowheads="1"/>
            </p:cNvSpPr>
            <p:nvPr/>
          </p:nvSpPr>
          <p:spPr bwMode="auto">
            <a:xfrm>
              <a:off x="18784418" y="6467593"/>
              <a:ext cx="1303020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004237"/>
                  </a:solidFill>
                  <a:latin typeface="Raleway" pitchFamily="34" charset="0"/>
                </a:rPr>
                <a:t>Mentor: </a:t>
              </a:r>
              <a:r>
                <a:rPr lang="en-US" altLang="en-US" sz="3200" dirty="0">
                  <a:solidFill>
                    <a:srgbClr val="004237"/>
                  </a:solidFill>
                  <a:latin typeface="Raleway" pitchFamily="34" charset="0"/>
                </a:rPr>
                <a:t>Chief Samuel Ceballos Jr, Pinecrest Police Department </a:t>
              </a:r>
            </a:p>
          </p:txBody>
        </p:sp>
        <p:sp>
          <p:nvSpPr>
            <p:cNvPr id="3131" name="Rectangle 27">
              <a:extLst>
                <a:ext uri="{FF2B5EF4-FFF2-40B4-BE49-F238E27FC236}">
                  <a16:creationId xmlns:a16="http://schemas.microsoft.com/office/drawing/2014/main" id="{69741163-E66D-4D3C-B826-BC4E44C7177B}"/>
                </a:ext>
              </a:extLst>
            </p:cNvPr>
            <p:cNvSpPr>
              <a:spLocks noChangeArrowheads="1"/>
            </p:cNvSpPr>
            <p:nvPr/>
          </p:nvSpPr>
          <p:spPr bwMode="auto">
            <a:xfrm>
              <a:off x="18784418" y="7389244"/>
              <a:ext cx="1391412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a:solidFill>
                    <a:srgbClr val="004237"/>
                  </a:solidFill>
                  <a:latin typeface="Raleway" pitchFamily="34" charset="0"/>
                </a:rPr>
                <a:t>Instructor: </a:t>
              </a:r>
              <a:r>
                <a:rPr lang="en-US" altLang="en-US" sz="3200">
                  <a:solidFill>
                    <a:srgbClr val="004237"/>
                  </a:solidFill>
                  <a:latin typeface="Raleway" pitchFamily="34" charset="0"/>
                </a:rPr>
                <a:t>Dr. Masoud Sadjadi, Florida International University</a:t>
              </a:r>
            </a:p>
          </p:txBody>
        </p:sp>
      </p:grpSp>
      <p:grpSp>
        <p:nvGrpSpPr>
          <p:cNvPr id="3080" name="Group 4">
            <a:extLst>
              <a:ext uri="{FF2B5EF4-FFF2-40B4-BE49-F238E27FC236}">
                <a16:creationId xmlns:a16="http://schemas.microsoft.com/office/drawing/2014/main" id="{C9821390-65A5-4DCC-B2B5-B2D6C84FACD5}"/>
              </a:ext>
            </a:extLst>
          </p:cNvPr>
          <p:cNvGrpSpPr>
            <a:grpSpLocks/>
          </p:cNvGrpSpPr>
          <p:nvPr/>
        </p:nvGrpSpPr>
        <p:grpSpPr bwMode="auto">
          <a:xfrm>
            <a:off x="1355725" y="6123004"/>
            <a:ext cx="8626475" cy="5943481"/>
            <a:chOff x="1356360" y="9138642"/>
            <a:chExt cx="8625840" cy="5944056"/>
          </a:xfrm>
        </p:grpSpPr>
        <p:sp>
          <p:nvSpPr>
            <p:cNvPr id="3125" name="Rectangle 29">
              <a:extLst>
                <a:ext uri="{FF2B5EF4-FFF2-40B4-BE49-F238E27FC236}">
                  <a16:creationId xmlns:a16="http://schemas.microsoft.com/office/drawing/2014/main" id="{FBA1A976-9EC3-44D4-B05F-BC1E1A1AF2F5}"/>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26" name="Rectangle 30">
              <a:extLst>
                <a:ext uri="{FF2B5EF4-FFF2-40B4-BE49-F238E27FC236}">
                  <a16:creationId xmlns:a16="http://schemas.microsoft.com/office/drawing/2014/main" id="{0450E932-A875-4B9B-896E-297094BC3A2F}"/>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ExtraBold" pitchFamily="34" charset="0"/>
                </a:rPr>
                <a:t>Problem</a:t>
              </a:r>
            </a:p>
          </p:txBody>
        </p:sp>
        <p:sp>
          <p:nvSpPr>
            <p:cNvPr id="3127" name="Rectangle 39">
              <a:extLst>
                <a:ext uri="{FF2B5EF4-FFF2-40B4-BE49-F238E27FC236}">
                  <a16:creationId xmlns:a16="http://schemas.microsoft.com/office/drawing/2014/main" id="{019FB4EC-DBA2-4705-9F47-812D544B6F5A}"/>
                </a:ext>
              </a:extLst>
            </p:cNvPr>
            <p:cNvSpPr>
              <a:spLocks noChangeArrowheads="1"/>
            </p:cNvSpPr>
            <p:nvPr/>
          </p:nvSpPr>
          <p:spPr bwMode="auto">
            <a:xfrm>
              <a:off x="1638914" y="10958093"/>
              <a:ext cx="7924217" cy="412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dirty="0">
                  <a:latin typeface="Raleway" pitchFamily="34" charset="0"/>
                </a:rPr>
                <a:t>The Pinecrest Police Department keeps track of their department’s minimum staffing needs through a paper-excel spreadsheet system. Though in use for quite some time, </a:t>
              </a:r>
              <a:r>
                <a:rPr lang="en-US" altLang="en-US" sz="3600" b="1" dirty="0">
                  <a:latin typeface="Raleway" pitchFamily="34" charset="0"/>
                </a:rPr>
                <a:t>their current system </a:t>
              </a:r>
              <a:r>
                <a:rPr lang="en-US" altLang="en-US" sz="3600" dirty="0">
                  <a:latin typeface="Raleway" pitchFamily="34" charset="0"/>
                </a:rPr>
                <a:t>is outdated, inefficient and hard to scale. </a:t>
              </a:r>
            </a:p>
            <a:p>
              <a:pPr algn="just"/>
              <a:endParaRPr lang="en-US" altLang="en-US" sz="1000" dirty="0">
                <a:solidFill>
                  <a:srgbClr val="004237"/>
                </a:solidFill>
                <a:latin typeface="Raleway" pitchFamily="34" charset="0"/>
              </a:endParaRPr>
            </a:p>
          </p:txBody>
        </p:sp>
      </p:grpSp>
      <p:grpSp>
        <p:nvGrpSpPr>
          <p:cNvPr id="3082" name="Group 40">
            <a:extLst>
              <a:ext uri="{FF2B5EF4-FFF2-40B4-BE49-F238E27FC236}">
                <a16:creationId xmlns:a16="http://schemas.microsoft.com/office/drawing/2014/main" id="{07BF0F6C-F68C-4927-A383-2A754D865D38}"/>
              </a:ext>
            </a:extLst>
          </p:cNvPr>
          <p:cNvGrpSpPr>
            <a:grpSpLocks/>
          </p:cNvGrpSpPr>
          <p:nvPr/>
        </p:nvGrpSpPr>
        <p:grpSpPr bwMode="auto">
          <a:xfrm>
            <a:off x="22494921" y="5972163"/>
            <a:ext cx="8626475" cy="9186862"/>
            <a:chOff x="22728555" y="6972693"/>
            <a:chExt cx="8625840" cy="9187842"/>
          </a:xfrm>
        </p:grpSpPr>
        <p:grpSp>
          <p:nvGrpSpPr>
            <p:cNvPr id="3114" name="Group 10">
              <a:extLst>
                <a:ext uri="{FF2B5EF4-FFF2-40B4-BE49-F238E27FC236}">
                  <a16:creationId xmlns:a16="http://schemas.microsoft.com/office/drawing/2014/main" id="{8BA60AB9-7674-4DFE-816D-4FC6D7200C16}"/>
                </a:ext>
              </a:extLst>
            </p:cNvPr>
            <p:cNvGrpSpPr>
              <a:grpSpLocks/>
            </p:cNvGrpSpPr>
            <p:nvPr/>
          </p:nvGrpSpPr>
          <p:grpSpPr bwMode="auto">
            <a:xfrm>
              <a:off x="22728555" y="6972693"/>
              <a:ext cx="8625840" cy="7754297"/>
              <a:chOff x="22654260" y="9139864"/>
              <a:chExt cx="8625840" cy="7754297"/>
            </a:xfrm>
          </p:grpSpPr>
          <p:sp>
            <p:nvSpPr>
              <p:cNvPr id="3116" name="Rectangle 54">
                <a:extLst>
                  <a:ext uri="{FF2B5EF4-FFF2-40B4-BE49-F238E27FC236}">
                    <a16:creationId xmlns:a16="http://schemas.microsoft.com/office/drawing/2014/main" id="{279578D5-954D-452A-90B4-9073794D56FF}"/>
                  </a:ext>
                </a:extLst>
              </p:cNvPr>
              <p:cNvSpPr>
                <a:spLocks noChangeArrowheads="1"/>
              </p:cNvSpPr>
              <p:nvPr/>
            </p:nvSpPr>
            <p:spPr bwMode="auto">
              <a:xfrm>
                <a:off x="22654260" y="9139864"/>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7" name="Rectangle 55">
                <a:extLst>
                  <a:ext uri="{FF2B5EF4-FFF2-40B4-BE49-F238E27FC236}">
                    <a16:creationId xmlns:a16="http://schemas.microsoft.com/office/drawing/2014/main" id="{2635843A-7C1F-4942-BBE4-3C49F04FB98E}"/>
                  </a:ext>
                </a:extLst>
              </p:cNvPr>
              <p:cNvSpPr>
                <a:spLocks noChangeArrowheads="1"/>
              </p:cNvSpPr>
              <p:nvPr/>
            </p:nvSpPr>
            <p:spPr bwMode="auto">
              <a:xfrm>
                <a:off x="22654260" y="9373822"/>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pitchFamily="34" charset="0"/>
                  </a:rPr>
                  <a:t>Our Solution</a:t>
                </a:r>
              </a:p>
            </p:txBody>
          </p:sp>
          <p:sp>
            <p:nvSpPr>
              <p:cNvPr id="3118" name="Rectangle 56">
                <a:extLst>
                  <a:ext uri="{FF2B5EF4-FFF2-40B4-BE49-F238E27FC236}">
                    <a16:creationId xmlns:a16="http://schemas.microsoft.com/office/drawing/2014/main" id="{C7FCC1CC-9BE8-427D-B757-55AD90050F63}"/>
                  </a:ext>
                </a:extLst>
              </p:cNvPr>
              <p:cNvSpPr>
                <a:spLocks noChangeArrowheads="1"/>
              </p:cNvSpPr>
              <p:nvPr/>
            </p:nvSpPr>
            <p:spPr bwMode="auto">
              <a:xfrm>
                <a:off x="22936814" y="10959333"/>
                <a:ext cx="7924217" cy="120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a:latin typeface="Raleway" pitchFamily="34" charset="0"/>
                  </a:rPr>
                  <a:t>For this predicament, we created a user-friendly dashboard that:</a:t>
                </a:r>
                <a:endParaRPr lang="en-US" altLang="en-US" sz="1000">
                  <a:latin typeface="Raleway" pitchFamily="34" charset="0"/>
                </a:endParaRPr>
              </a:p>
            </p:txBody>
          </p:sp>
          <p:sp>
            <p:nvSpPr>
              <p:cNvPr id="3119" name="Rectangle 9">
                <a:extLst>
                  <a:ext uri="{FF2B5EF4-FFF2-40B4-BE49-F238E27FC236}">
                    <a16:creationId xmlns:a16="http://schemas.microsoft.com/office/drawing/2014/main" id="{AB2CD672-08F6-422F-BFE5-C5A5483CE3D3}"/>
                  </a:ext>
                </a:extLst>
              </p:cNvPr>
              <p:cNvSpPr>
                <a:spLocks noChangeArrowheads="1"/>
              </p:cNvSpPr>
              <p:nvPr/>
            </p:nvSpPr>
            <p:spPr bwMode="auto">
              <a:xfrm>
                <a:off x="22936200" y="12379447"/>
                <a:ext cx="80970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b="1" dirty="0">
                    <a:solidFill>
                      <a:srgbClr val="000000"/>
                    </a:solidFill>
                    <a:latin typeface="Raleway" pitchFamily="34" charset="0"/>
                  </a:rPr>
                  <a:t>Automates </a:t>
                </a:r>
                <a:r>
                  <a:rPr lang="en-US" altLang="en-US" sz="3600" dirty="0">
                    <a:solidFill>
                      <a:srgbClr val="000000"/>
                    </a:solidFill>
                    <a:latin typeface="Raleway" pitchFamily="34" charset="0"/>
                  </a:rPr>
                  <a:t>their current schedule bidding process</a:t>
                </a:r>
              </a:p>
            </p:txBody>
          </p:sp>
          <p:sp>
            <p:nvSpPr>
              <p:cNvPr id="3120" name="Rectangle 87">
                <a:extLst>
                  <a:ext uri="{FF2B5EF4-FFF2-40B4-BE49-F238E27FC236}">
                    <a16:creationId xmlns:a16="http://schemas.microsoft.com/office/drawing/2014/main" id="{140EC909-AFA7-4A07-A28B-82CC4FC325D2}"/>
                  </a:ext>
                </a:extLst>
              </p:cNvPr>
              <p:cNvSpPr>
                <a:spLocks noChangeArrowheads="1"/>
              </p:cNvSpPr>
              <p:nvPr/>
            </p:nvSpPr>
            <p:spPr bwMode="auto">
              <a:xfrm>
                <a:off x="22936200" y="13766286"/>
                <a:ext cx="7924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Allow users to </a:t>
                </a:r>
                <a:r>
                  <a:rPr lang="en-US" altLang="en-US" sz="3600" b="1" dirty="0">
                    <a:latin typeface="Raleway" pitchFamily="34" charset="0"/>
                  </a:rPr>
                  <a:t>view</a:t>
                </a:r>
                <a:r>
                  <a:rPr lang="en-US" altLang="en-US" sz="3600" dirty="0">
                    <a:latin typeface="Raleway" pitchFamily="34" charset="0"/>
                  </a:rPr>
                  <a:t> upcoming shifts and their user information</a:t>
                </a:r>
              </a:p>
            </p:txBody>
          </p:sp>
          <p:sp>
            <p:nvSpPr>
              <p:cNvPr id="3121" name="Rectangle 88">
                <a:extLst>
                  <a:ext uri="{FF2B5EF4-FFF2-40B4-BE49-F238E27FC236}">
                    <a16:creationId xmlns:a16="http://schemas.microsoft.com/office/drawing/2014/main" id="{17399BB4-B80C-4A26-9F8F-A0E859ACDA79}"/>
                  </a:ext>
                </a:extLst>
              </p:cNvPr>
              <p:cNvSpPr>
                <a:spLocks noChangeArrowheads="1"/>
              </p:cNvSpPr>
              <p:nvPr/>
            </p:nvSpPr>
            <p:spPr bwMode="auto">
              <a:xfrm>
                <a:off x="22936200" y="15139835"/>
                <a:ext cx="7924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Allow admins to </a:t>
                </a:r>
                <a:r>
                  <a:rPr lang="en-US" altLang="en-US" sz="3600" b="1" dirty="0">
                    <a:latin typeface="Raleway" pitchFamily="34" charset="0"/>
                  </a:rPr>
                  <a:t>add, modify, override or delete</a:t>
                </a:r>
                <a:r>
                  <a:rPr lang="en-US" altLang="en-US" sz="3600" dirty="0">
                    <a:latin typeface="Raleway" pitchFamily="34" charset="0"/>
                  </a:rPr>
                  <a:t> any user, shift and schedule information</a:t>
                </a:r>
              </a:p>
            </p:txBody>
          </p:sp>
        </p:grpSp>
        <p:sp>
          <p:nvSpPr>
            <p:cNvPr id="3115" name="Rectangle 95">
              <a:extLst>
                <a:ext uri="{FF2B5EF4-FFF2-40B4-BE49-F238E27FC236}">
                  <a16:creationId xmlns:a16="http://schemas.microsoft.com/office/drawing/2014/main" id="{640455AA-C7E4-4A82-8062-6DCDAD187523}"/>
                </a:ext>
              </a:extLst>
            </p:cNvPr>
            <p:cNvSpPr>
              <a:spLocks noChangeArrowheads="1"/>
            </p:cNvSpPr>
            <p:nvPr/>
          </p:nvSpPr>
          <p:spPr bwMode="auto">
            <a:xfrm>
              <a:off x="23010495" y="14960206"/>
              <a:ext cx="7924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Provides read-only access to any dispatchers</a:t>
              </a:r>
            </a:p>
          </p:txBody>
        </p:sp>
      </p:grpSp>
      <p:pic>
        <p:nvPicPr>
          <p:cNvPr id="3083" name="Picture 12">
            <a:extLst>
              <a:ext uri="{FF2B5EF4-FFF2-40B4-BE49-F238E27FC236}">
                <a16:creationId xmlns:a16="http://schemas.microsoft.com/office/drawing/2014/main" id="{905E8ABB-E912-471F-A56E-F35891AA30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4086" y="16644659"/>
            <a:ext cx="9578975" cy="957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11" name="Group 102">
            <a:extLst>
              <a:ext uri="{FF2B5EF4-FFF2-40B4-BE49-F238E27FC236}">
                <a16:creationId xmlns:a16="http://schemas.microsoft.com/office/drawing/2014/main" id="{77FFCC6F-0A63-44C4-85CC-0C9FC791F60D}"/>
              </a:ext>
            </a:extLst>
          </p:cNvPr>
          <p:cNvGrpSpPr>
            <a:grpSpLocks/>
          </p:cNvGrpSpPr>
          <p:nvPr/>
        </p:nvGrpSpPr>
        <p:grpSpPr bwMode="auto">
          <a:xfrm>
            <a:off x="1355725" y="16594324"/>
            <a:ext cx="8626475" cy="1453214"/>
            <a:chOff x="1356360" y="9138642"/>
            <a:chExt cx="8625840" cy="1453158"/>
          </a:xfrm>
        </p:grpSpPr>
        <p:sp>
          <p:nvSpPr>
            <p:cNvPr id="3112" name="Rectangle 103">
              <a:extLst>
                <a:ext uri="{FF2B5EF4-FFF2-40B4-BE49-F238E27FC236}">
                  <a16:creationId xmlns:a16="http://schemas.microsoft.com/office/drawing/2014/main" id="{2CC9D07D-7D7A-4633-B38D-0DC75153DCB4}"/>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3" name="Rectangle 104">
              <a:extLst>
                <a:ext uri="{FF2B5EF4-FFF2-40B4-BE49-F238E27FC236}">
                  <a16:creationId xmlns:a16="http://schemas.microsoft.com/office/drawing/2014/main" id="{647A8EFF-D28D-400B-955D-DF0B7A539A3A}"/>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pitchFamily="34" charset="0"/>
                </a:rPr>
                <a:t>Object Design</a:t>
              </a:r>
            </a:p>
          </p:txBody>
        </p:sp>
      </p:grpSp>
      <p:grpSp>
        <p:nvGrpSpPr>
          <p:cNvPr id="3105" name="Group 98">
            <a:extLst>
              <a:ext uri="{FF2B5EF4-FFF2-40B4-BE49-F238E27FC236}">
                <a16:creationId xmlns:a16="http://schemas.microsoft.com/office/drawing/2014/main" id="{2B0FCB31-9A5C-4D3F-A171-139C938D2DBB}"/>
              </a:ext>
            </a:extLst>
          </p:cNvPr>
          <p:cNvGrpSpPr>
            <a:grpSpLocks/>
          </p:cNvGrpSpPr>
          <p:nvPr/>
        </p:nvGrpSpPr>
        <p:grpSpPr bwMode="auto">
          <a:xfrm>
            <a:off x="22782012" y="15702466"/>
            <a:ext cx="8624886" cy="1453289"/>
            <a:chOff x="1356360" y="9138643"/>
            <a:chExt cx="8625840" cy="1453158"/>
          </a:xfrm>
        </p:grpSpPr>
        <p:sp>
          <p:nvSpPr>
            <p:cNvPr id="3108" name="Rectangle 99">
              <a:extLst>
                <a:ext uri="{FF2B5EF4-FFF2-40B4-BE49-F238E27FC236}">
                  <a16:creationId xmlns:a16="http://schemas.microsoft.com/office/drawing/2014/main" id="{E826E564-628D-4721-B28A-F766CB9DE790}"/>
                </a:ext>
              </a:extLst>
            </p:cNvPr>
            <p:cNvSpPr>
              <a:spLocks noChangeArrowheads="1"/>
            </p:cNvSpPr>
            <p:nvPr/>
          </p:nvSpPr>
          <p:spPr bwMode="auto">
            <a:xfrm>
              <a:off x="1356360" y="9138643"/>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09" name="Rectangle 100">
              <a:extLst>
                <a:ext uri="{FF2B5EF4-FFF2-40B4-BE49-F238E27FC236}">
                  <a16:creationId xmlns:a16="http://schemas.microsoft.com/office/drawing/2014/main" id="{2179465B-90A6-48A8-9561-CE344F4B40DB}"/>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pitchFamily="34" charset="0"/>
                </a:rPr>
                <a:t>System Design</a:t>
              </a:r>
            </a:p>
          </p:txBody>
        </p:sp>
      </p:grpSp>
      <p:grpSp>
        <p:nvGrpSpPr>
          <p:cNvPr id="3090" name="Group 79">
            <a:extLst>
              <a:ext uri="{FF2B5EF4-FFF2-40B4-BE49-F238E27FC236}">
                <a16:creationId xmlns:a16="http://schemas.microsoft.com/office/drawing/2014/main" id="{435099DC-4662-43A1-A304-DE2FEA60A17A}"/>
              </a:ext>
            </a:extLst>
          </p:cNvPr>
          <p:cNvGrpSpPr>
            <a:grpSpLocks/>
          </p:cNvGrpSpPr>
          <p:nvPr/>
        </p:nvGrpSpPr>
        <p:grpSpPr bwMode="auto">
          <a:xfrm>
            <a:off x="1407910" y="27518718"/>
            <a:ext cx="29998988" cy="1453194"/>
            <a:chOff x="1356360" y="9138642"/>
            <a:chExt cx="8625840" cy="1453158"/>
          </a:xfrm>
        </p:grpSpPr>
        <p:sp>
          <p:nvSpPr>
            <p:cNvPr id="3103" name="Rectangle 80">
              <a:extLst>
                <a:ext uri="{FF2B5EF4-FFF2-40B4-BE49-F238E27FC236}">
                  <a16:creationId xmlns:a16="http://schemas.microsoft.com/office/drawing/2014/main" id="{17F5CED2-98A5-442E-850C-901EE2E4C781}"/>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04" name="Rectangle 81">
              <a:extLst>
                <a:ext uri="{FF2B5EF4-FFF2-40B4-BE49-F238E27FC236}">
                  <a16:creationId xmlns:a16="http://schemas.microsoft.com/office/drawing/2014/main" id="{6882F680-5EA1-4278-9D91-86D76D0F29CA}"/>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a:ea typeface="ＭＳ Ｐゴシック"/>
                </a:rPr>
                <a:t>My Contributions</a:t>
              </a:r>
              <a:endParaRPr lang="en-US" altLang="en-US" sz="6000" dirty="0">
                <a:solidFill>
                  <a:schemeClr val="bg1"/>
                </a:solidFill>
                <a:latin typeface="Raleway ExtraBold" pitchFamily="34" charset="0"/>
              </a:endParaRPr>
            </a:p>
          </p:txBody>
        </p:sp>
      </p:grpSp>
      <p:sp>
        <p:nvSpPr>
          <p:cNvPr id="3087" name="Rectangle 152">
            <a:extLst>
              <a:ext uri="{FF2B5EF4-FFF2-40B4-BE49-F238E27FC236}">
                <a16:creationId xmlns:a16="http://schemas.microsoft.com/office/drawing/2014/main" id="{738C8319-EDAE-4BED-9C1C-96A2DE28AEAA}"/>
              </a:ext>
            </a:extLst>
          </p:cNvPr>
          <p:cNvSpPr>
            <a:spLocks noChangeArrowheads="1"/>
          </p:cNvSpPr>
          <p:nvPr/>
        </p:nvSpPr>
        <p:spPr bwMode="auto">
          <a:xfrm>
            <a:off x="1409700" y="40954325"/>
            <a:ext cx="69421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a:solidFill>
                  <a:schemeClr val="bg1"/>
                </a:solidFill>
                <a:latin typeface="Raleway" pitchFamily="34" charset="0"/>
              </a:rPr>
              <a:t>Acknowledgements</a:t>
            </a:r>
          </a:p>
        </p:txBody>
      </p:sp>
      <p:sp>
        <p:nvSpPr>
          <p:cNvPr id="3088" name="Rectangle 153">
            <a:extLst>
              <a:ext uri="{FF2B5EF4-FFF2-40B4-BE49-F238E27FC236}">
                <a16:creationId xmlns:a16="http://schemas.microsoft.com/office/drawing/2014/main" id="{BFF25337-3669-4E6E-A3C4-8CB16BF861AE}"/>
              </a:ext>
            </a:extLst>
          </p:cNvPr>
          <p:cNvSpPr>
            <a:spLocks noChangeArrowheads="1"/>
          </p:cNvSpPr>
          <p:nvPr/>
        </p:nvSpPr>
        <p:spPr bwMode="auto">
          <a:xfrm>
            <a:off x="1409700" y="41794113"/>
            <a:ext cx="2491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buClr>
                <a:srgbClr val="3333CC"/>
              </a:buClr>
            </a:pPr>
            <a:r>
              <a:rPr lang="en-US" altLang="en-US" sz="3600" dirty="0">
                <a:solidFill>
                  <a:schemeClr val="bg1"/>
                </a:solidFill>
                <a:latin typeface="Raleway" pitchFamily="34" charset="0"/>
              </a:rPr>
              <a:t>The material presented in this poster is based upon the work supported by FIU and the Pinecrest Police Department. I would like to thank Chief Samuel Ceballos Jr and Sgt. </a:t>
            </a:r>
            <a:r>
              <a:rPr lang="en-US" altLang="en-US" sz="3600" dirty="0" err="1">
                <a:solidFill>
                  <a:schemeClr val="bg1"/>
                </a:solidFill>
                <a:latin typeface="Raleway" pitchFamily="34" charset="0"/>
              </a:rPr>
              <a:t>Schry</a:t>
            </a:r>
            <a:r>
              <a:rPr lang="en-US" altLang="en-US" sz="3600" dirty="0">
                <a:solidFill>
                  <a:schemeClr val="bg1"/>
                </a:solidFill>
                <a:latin typeface="Raleway" pitchFamily="34" charset="0"/>
              </a:rPr>
              <a:t> for their assistance in this project.</a:t>
            </a:r>
          </a:p>
        </p:txBody>
      </p:sp>
      <p:pic>
        <p:nvPicPr>
          <p:cNvPr id="3089" name="Picture 28" descr="A close up of a sign&#10;&#10;Description automatically generated">
            <a:extLst>
              <a:ext uri="{FF2B5EF4-FFF2-40B4-BE49-F238E27FC236}">
                <a16:creationId xmlns:a16="http://schemas.microsoft.com/office/drawing/2014/main" id="{2A7C2F08-10EB-4A0E-A11B-0226D014A383}"/>
              </a:ext>
            </a:extLst>
          </p:cNvPr>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29198888" y="40719375"/>
            <a:ext cx="2652712"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Rectangle 9">
            <a:extLst>
              <a:ext uri="{FF2B5EF4-FFF2-40B4-BE49-F238E27FC236}">
                <a16:creationId xmlns:a16="http://schemas.microsoft.com/office/drawing/2014/main" id="{98C32925-3D6B-4AAF-8513-65C0906AA580}"/>
              </a:ext>
            </a:extLst>
          </p:cNvPr>
          <p:cNvSpPr>
            <a:spLocks noChangeArrowheads="1"/>
          </p:cNvSpPr>
          <p:nvPr/>
        </p:nvSpPr>
        <p:spPr bwMode="auto">
          <a:xfrm>
            <a:off x="1637716" y="11816635"/>
            <a:ext cx="773429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pitchFamily="34" charset="0"/>
              </a:rPr>
              <a:t>Information must be processed in a </a:t>
            </a:r>
            <a:r>
              <a:rPr lang="en-US" altLang="en-US" sz="3600" b="1" dirty="0">
                <a:solidFill>
                  <a:srgbClr val="000000"/>
                </a:solidFill>
                <a:latin typeface="Raleway" pitchFamily="34" charset="0"/>
              </a:rPr>
              <a:t>timely</a:t>
            </a:r>
            <a:r>
              <a:rPr lang="en-US" altLang="en-US" sz="3600" dirty="0">
                <a:solidFill>
                  <a:srgbClr val="000000"/>
                </a:solidFill>
                <a:latin typeface="Raleway" pitchFamily="34" charset="0"/>
              </a:rPr>
              <a:t> manner despite being a</a:t>
            </a:r>
            <a:r>
              <a:rPr lang="en-US" altLang="en-US" sz="3600" b="1" dirty="0">
                <a:solidFill>
                  <a:srgbClr val="000000"/>
                </a:solidFill>
                <a:latin typeface="Raleway" pitchFamily="34" charset="0"/>
              </a:rPr>
              <a:t> manual </a:t>
            </a:r>
            <a:r>
              <a:rPr lang="en-US" altLang="en-US" sz="3600" dirty="0">
                <a:solidFill>
                  <a:srgbClr val="000000"/>
                </a:solidFill>
                <a:latin typeface="Raleway" pitchFamily="34" charset="0"/>
              </a:rPr>
              <a:t>process</a:t>
            </a:r>
          </a:p>
        </p:txBody>
      </p:sp>
      <p:sp>
        <p:nvSpPr>
          <p:cNvPr id="62" name="Rectangle 9">
            <a:extLst>
              <a:ext uri="{FF2B5EF4-FFF2-40B4-BE49-F238E27FC236}">
                <a16:creationId xmlns:a16="http://schemas.microsoft.com/office/drawing/2014/main" id="{B7857CFE-65D6-4DB6-8277-C997D399A531}"/>
              </a:ext>
            </a:extLst>
          </p:cNvPr>
          <p:cNvSpPr>
            <a:spLocks noChangeArrowheads="1"/>
          </p:cNvSpPr>
          <p:nvPr/>
        </p:nvSpPr>
        <p:spPr bwMode="auto">
          <a:xfrm>
            <a:off x="1548420" y="13581963"/>
            <a:ext cx="77342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pitchFamily="34" charset="0"/>
              </a:rPr>
              <a:t>One person can </a:t>
            </a:r>
            <a:r>
              <a:rPr lang="en-US" altLang="en-US" sz="3600" b="1" dirty="0">
                <a:solidFill>
                  <a:srgbClr val="000000"/>
                </a:solidFill>
                <a:latin typeface="Raleway" pitchFamily="34" charset="0"/>
              </a:rPr>
              <a:t>slow down</a:t>
            </a:r>
            <a:r>
              <a:rPr lang="en-US" altLang="en-US" sz="3600" dirty="0">
                <a:solidFill>
                  <a:srgbClr val="000000"/>
                </a:solidFill>
                <a:latin typeface="Raleway" pitchFamily="34" charset="0"/>
              </a:rPr>
              <a:t> the entire process</a:t>
            </a:r>
          </a:p>
        </p:txBody>
      </p:sp>
      <p:grpSp>
        <p:nvGrpSpPr>
          <p:cNvPr id="77" name="Group 40">
            <a:extLst>
              <a:ext uri="{FF2B5EF4-FFF2-40B4-BE49-F238E27FC236}">
                <a16:creationId xmlns:a16="http://schemas.microsoft.com/office/drawing/2014/main" id="{62972451-D79F-48B7-A030-618786BB7197}"/>
              </a:ext>
            </a:extLst>
          </p:cNvPr>
          <p:cNvGrpSpPr>
            <a:grpSpLocks/>
          </p:cNvGrpSpPr>
          <p:nvPr/>
        </p:nvGrpSpPr>
        <p:grpSpPr bwMode="auto">
          <a:xfrm>
            <a:off x="11958637" y="6030293"/>
            <a:ext cx="8626475" cy="9472493"/>
            <a:chOff x="22728555" y="6972693"/>
            <a:chExt cx="8625840" cy="9473503"/>
          </a:xfrm>
        </p:grpSpPr>
        <p:grpSp>
          <p:nvGrpSpPr>
            <p:cNvPr id="78" name="Group 10">
              <a:extLst>
                <a:ext uri="{FF2B5EF4-FFF2-40B4-BE49-F238E27FC236}">
                  <a16:creationId xmlns:a16="http://schemas.microsoft.com/office/drawing/2014/main" id="{45E069FA-CFAA-46B1-9FFA-9F4ED93F6558}"/>
                </a:ext>
              </a:extLst>
            </p:cNvPr>
            <p:cNvGrpSpPr>
              <a:grpSpLocks/>
            </p:cNvGrpSpPr>
            <p:nvPr/>
          </p:nvGrpSpPr>
          <p:grpSpPr bwMode="auto">
            <a:xfrm>
              <a:off x="22728555" y="6972693"/>
              <a:ext cx="8625840" cy="6380935"/>
              <a:chOff x="22654260" y="9139864"/>
              <a:chExt cx="8625840" cy="6380935"/>
            </a:xfrm>
          </p:grpSpPr>
          <p:sp>
            <p:nvSpPr>
              <p:cNvPr id="80" name="Rectangle 54">
                <a:extLst>
                  <a:ext uri="{FF2B5EF4-FFF2-40B4-BE49-F238E27FC236}">
                    <a16:creationId xmlns:a16="http://schemas.microsoft.com/office/drawing/2014/main" id="{4E69020C-4A81-4136-A964-FF0D80810429}"/>
                  </a:ext>
                </a:extLst>
              </p:cNvPr>
              <p:cNvSpPr>
                <a:spLocks noChangeArrowheads="1"/>
              </p:cNvSpPr>
              <p:nvPr/>
            </p:nvSpPr>
            <p:spPr bwMode="auto">
              <a:xfrm>
                <a:off x="22654260" y="9139864"/>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81" name="Rectangle 55">
                <a:extLst>
                  <a:ext uri="{FF2B5EF4-FFF2-40B4-BE49-F238E27FC236}">
                    <a16:creationId xmlns:a16="http://schemas.microsoft.com/office/drawing/2014/main" id="{09ACBED7-184A-4FB9-8C07-3476225906C6}"/>
                  </a:ext>
                </a:extLst>
              </p:cNvPr>
              <p:cNvSpPr>
                <a:spLocks noChangeArrowheads="1"/>
              </p:cNvSpPr>
              <p:nvPr/>
            </p:nvSpPr>
            <p:spPr bwMode="auto">
              <a:xfrm>
                <a:off x="22654260" y="9373822"/>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pitchFamily="34" charset="0"/>
                  </a:rPr>
                  <a:t>Current System</a:t>
                </a:r>
              </a:p>
            </p:txBody>
          </p:sp>
          <p:sp>
            <p:nvSpPr>
              <p:cNvPr id="82" name="Rectangle 56">
                <a:extLst>
                  <a:ext uri="{FF2B5EF4-FFF2-40B4-BE49-F238E27FC236}">
                    <a16:creationId xmlns:a16="http://schemas.microsoft.com/office/drawing/2014/main" id="{2CF2578C-D850-405E-8D9A-8BB6034494E9}"/>
                  </a:ext>
                </a:extLst>
              </p:cNvPr>
              <p:cNvSpPr>
                <a:spLocks noChangeArrowheads="1"/>
              </p:cNvSpPr>
              <p:nvPr/>
            </p:nvSpPr>
            <p:spPr bwMode="auto">
              <a:xfrm>
                <a:off x="22936814" y="10959333"/>
                <a:ext cx="7924217" cy="1200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dirty="0">
                    <a:latin typeface="Raleway" pitchFamily="34" charset="0"/>
                  </a:rPr>
                  <a:t>The department uses a paper-excel system to schedule shifts:</a:t>
                </a:r>
                <a:endParaRPr lang="en-US" altLang="en-US" sz="1000" dirty="0">
                  <a:latin typeface="Raleway" pitchFamily="34" charset="0"/>
                </a:endParaRPr>
              </a:p>
            </p:txBody>
          </p:sp>
          <p:sp>
            <p:nvSpPr>
              <p:cNvPr id="83" name="Rectangle 9">
                <a:extLst>
                  <a:ext uri="{FF2B5EF4-FFF2-40B4-BE49-F238E27FC236}">
                    <a16:creationId xmlns:a16="http://schemas.microsoft.com/office/drawing/2014/main" id="{9BB06BF0-9800-4483-9F4C-5BDCE140E257}"/>
                  </a:ext>
                </a:extLst>
              </p:cNvPr>
              <p:cNvSpPr>
                <a:spLocks noChangeArrowheads="1"/>
              </p:cNvSpPr>
              <p:nvPr/>
            </p:nvSpPr>
            <p:spPr bwMode="auto">
              <a:xfrm>
                <a:off x="22936200" y="12379447"/>
                <a:ext cx="8097062" cy="1200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pitchFamily="34" charset="0"/>
                  </a:rPr>
                  <a:t>Input is inserted and updated </a:t>
                </a:r>
                <a:r>
                  <a:rPr lang="en-US" altLang="en-US" sz="3600" b="1" dirty="0">
                    <a:solidFill>
                      <a:srgbClr val="000000"/>
                    </a:solidFill>
                    <a:latin typeface="Raleway" pitchFamily="34" charset="0"/>
                  </a:rPr>
                  <a:t>manually</a:t>
                </a:r>
                <a:r>
                  <a:rPr lang="en-US" altLang="en-US" sz="3600" dirty="0">
                    <a:solidFill>
                      <a:srgbClr val="000000"/>
                    </a:solidFill>
                    <a:latin typeface="Raleway" pitchFamily="34" charset="0"/>
                  </a:rPr>
                  <a:t> by an assigned sergeant</a:t>
                </a:r>
              </a:p>
            </p:txBody>
          </p:sp>
          <p:sp>
            <p:nvSpPr>
              <p:cNvPr id="84" name="Rectangle 87">
                <a:extLst>
                  <a:ext uri="{FF2B5EF4-FFF2-40B4-BE49-F238E27FC236}">
                    <a16:creationId xmlns:a16="http://schemas.microsoft.com/office/drawing/2014/main" id="{16F6DB7B-2CBB-4262-8EA3-88F791E6542A}"/>
                  </a:ext>
                </a:extLst>
              </p:cNvPr>
              <p:cNvSpPr>
                <a:spLocks noChangeArrowheads="1"/>
              </p:cNvSpPr>
              <p:nvPr/>
            </p:nvSpPr>
            <p:spPr bwMode="auto">
              <a:xfrm>
                <a:off x="22936200" y="13766286"/>
                <a:ext cx="8097062" cy="17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Once bidding begins, officers </a:t>
                </a:r>
                <a:r>
                  <a:rPr lang="en-US" altLang="en-US" sz="3600" b="1" dirty="0">
                    <a:latin typeface="Raleway" pitchFamily="34" charset="0"/>
                  </a:rPr>
                  <a:t>must sign a printed document </a:t>
                </a:r>
                <a:r>
                  <a:rPr lang="en-US" altLang="en-US" sz="3600" dirty="0">
                    <a:latin typeface="Raleway" pitchFamily="34" charset="0"/>
                  </a:rPr>
                  <a:t>to confirm their shift selection</a:t>
                </a:r>
              </a:p>
            </p:txBody>
          </p:sp>
        </p:grpSp>
        <p:sp>
          <p:nvSpPr>
            <p:cNvPr id="79" name="Rectangle 95">
              <a:extLst>
                <a:ext uri="{FF2B5EF4-FFF2-40B4-BE49-F238E27FC236}">
                  <a16:creationId xmlns:a16="http://schemas.microsoft.com/office/drawing/2014/main" id="{60470B9C-854B-4E7E-804E-380DFB3FEA1A}"/>
                </a:ext>
              </a:extLst>
            </p:cNvPr>
            <p:cNvSpPr>
              <a:spLocks noChangeArrowheads="1"/>
            </p:cNvSpPr>
            <p:nvPr/>
          </p:nvSpPr>
          <p:spPr bwMode="auto">
            <a:xfrm>
              <a:off x="23010495" y="13583569"/>
              <a:ext cx="7924800" cy="286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Because there is an </a:t>
              </a:r>
              <a:r>
                <a:rPr lang="en-US" altLang="en-US" sz="3600" b="1" dirty="0">
                  <a:latin typeface="Raleway" pitchFamily="34" charset="0"/>
                </a:rPr>
                <a:t>order</a:t>
              </a:r>
              <a:r>
                <a:rPr lang="en-US" altLang="en-US" sz="3600" dirty="0">
                  <a:latin typeface="Raleway" pitchFamily="34" charset="0"/>
                </a:rPr>
                <a:t> to the confirmation process, if an officer is not present, the sergeant will have </a:t>
              </a:r>
              <a:r>
                <a:rPr lang="en-US" altLang="en-US" sz="3600" b="1" dirty="0">
                  <a:latin typeface="Raleway" pitchFamily="34" charset="0"/>
                </a:rPr>
                <a:t>to chase </a:t>
              </a:r>
              <a:r>
                <a:rPr lang="en-US" altLang="en-US" sz="3600" dirty="0">
                  <a:latin typeface="Raleway" pitchFamily="34" charset="0"/>
                </a:rPr>
                <a:t>after the absent officer</a:t>
              </a:r>
            </a:p>
          </p:txBody>
        </p:sp>
      </p:grpSp>
      <p:sp>
        <p:nvSpPr>
          <p:cNvPr id="86" name="Rectangle 9">
            <a:extLst>
              <a:ext uri="{FF2B5EF4-FFF2-40B4-BE49-F238E27FC236}">
                <a16:creationId xmlns:a16="http://schemas.microsoft.com/office/drawing/2014/main" id="{023BADB1-2080-49F4-B28B-1F92DC6CDFAF}"/>
              </a:ext>
            </a:extLst>
          </p:cNvPr>
          <p:cNvSpPr>
            <a:spLocks noChangeArrowheads="1"/>
          </p:cNvSpPr>
          <p:nvPr/>
        </p:nvSpPr>
        <p:spPr bwMode="auto">
          <a:xfrm>
            <a:off x="1637716" y="14985834"/>
            <a:ext cx="77342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pitchFamily="34" charset="0"/>
              </a:rPr>
              <a:t>Current process can </a:t>
            </a:r>
            <a:r>
              <a:rPr lang="en-US" altLang="en-US" sz="3600" b="1" dirty="0">
                <a:solidFill>
                  <a:srgbClr val="000000"/>
                </a:solidFill>
                <a:latin typeface="Raleway" pitchFamily="34" charset="0"/>
              </a:rPr>
              <a:t>easily</a:t>
            </a:r>
            <a:r>
              <a:rPr lang="en-US" altLang="en-US" sz="3600" dirty="0">
                <a:solidFill>
                  <a:srgbClr val="000000"/>
                </a:solidFill>
                <a:latin typeface="Raleway" pitchFamily="34" charset="0"/>
              </a:rPr>
              <a:t> be designed for automation</a:t>
            </a:r>
          </a:p>
        </p:txBody>
      </p:sp>
      <p:pic>
        <p:nvPicPr>
          <p:cNvPr id="3" name="Picture 2" descr="A close up of a map&#10;&#10;Description automatically generated">
            <a:extLst>
              <a:ext uri="{FF2B5EF4-FFF2-40B4-BE49-F238E27FC236}">
                <a16:creationId xmlns:a16="http://schemas.microsoft.com/office/drawing/2014/main" id="{CFCFB198-69C5-4D6F-95FF-ED42E24F85A3}"/>
              </a:ext>
            </a:extLst>
          </p:cNvPr>
          <p:cNvPicPr>
            <a:picLocks noChangeAspect="1"/>
          </p:cNvPicPr>
          <p:nvPr/>
        </p:nvPicPr>
        <p:blipFill rotWithShape="1">
          <a:blip r:embed="rId5">
            <a:extLst>
              <a:ext uri="{28A0092B-C50C-407E-A947-70E740481C1C}">
                <a14:useLocalDpi xmlns:a14="http://schemas.microsoft.com/office/drawing/2010/main" val="0"/>
              </a:ext>
            </a:extLst>
          </a:blip>
          <a:srcRect t="7371"/>
          <a:stretch/>
        </p:blipFill>
        <p:spPr>
          <a:xfrm>
            <a:off x="1244461" y="18670203"/>
            <a:ext cx="8849001" cy="6080789"/>
          </a:xfrm>
          <a:prstGeom prst="rect">
            <a:avLst/>
          </a:prstGeom>
        </p:spPr>
      </p:pic>
      <p:sp>
        <p:nvSpPr>
          <p:cNvPr id="89" name="Rectangle 106">
            <a:extLst>
              <a:ext uri="{FF2B5EF4-FFF2-40B4-BE49-F238E27FC236}">
                <a16:creationId xmlns:a16="http://schemas.microsoft.com/office/drawing/2014/main" id="{7DEE98A9-BE4C-4C9F-A7F7-169DC0D647E2}"/>
              </a:ext>
            </a:extLst>
          </p:cNvPr>
          <p:cNvSpPr>
            <a:spLocks noChangeArrowheads="1"/>
          </p:cNvSpPr>
          <p:nvPr/>
        </p:nvSpPr>
        <p:spPr bwMode="auto">
          <a:xfrm>
            <a:off x="1727011" y="25103368"/>
            <a:ext cx="75557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Figure 1 </a:t>
            </a:r>
            <a:r>
              <a:rPr lang="en-US" altLang="en-US" sz="3600" dirty="0">
                <a:solidFill>
                  <a:srgbClr val="004237"/>
                </a:solidFill>
                <a:latin typeface="Raleway" pitchFamily="34" charset="0"/>
              </a:rPr>
              <a:t>: Use case diagram for the entire application. Displays the three most important roles in the application</a:t>
            </a:r>
            <a:endParaRPr lang="en-US" altLang="en-US" sz="1000" dirty="0">
              <a:solidFill>
                <a:srgbClr val="004237"/>
              </a:solidFill>
              <a:latin typeface="Raleway" pitchFamily="34" charset="0"/>
            </a:endParaRPr>
          </a:p>
        </p:txBody>
      </p:sp>
      <p:grpSp>
        <p:nvGrpSpPr>
          <p:cNvPr id="4" name="Group 3">
            <a:extLst>
              <a:ext uri="{FF2B5EF4-FFF2-40B4-BE49-F238E27FC236}">
                <a16:creationId xmlns:a16="http://schemas.microsoft.com/office/drawing/2014/main" id="{9346EA7B-A241-4AD4-8E1A-A30F6D100871}"/>
              </a:ext>
            </a:extLst>
          </p:cNvPr>
          <p:cNvGrpSpPr/>
          <p:nvPr/>
        </p:nvGrpSpPr>
        <p:grpSpPr>
          <a:xfrm>
            <a:off x="23074172" y="17341957"/>
            <a:ext cx="7961313" cy="4154334"/>
            <a:chOff x="10059649" y="12718825"/>
            <a:chExt cx="7961313" cy="4154334"/>
          </a:xfrm>
        </p:grpSpPr>
        <p:sp>
          <p:nvSpPr>
            <p:cNvPr id="90" name="Rectangle 89">
              <a:extLst>
                <a:ext uri="{FF2B5EF4-FFF2-40B4-BE49-F238E27FC236}">
                  <a16:creationId xmlns:a16="http://schemas.microsoft.com/office/drawing/2014/main" id="{B347F193-7751-454D-908F-5DC081B4464E}"/>
                </a:ext>
              </a:extLst>
            </p:cNvPr>
            <p:cNvSpPr/>
            <p:nvPr/>
          </p:nvSpPr>
          <p:spPr>
            <a:xfrm>
              <a:off x="10059649" y="13512125"/>
              <a:ext cx="7961313" cy="3361034"/>
            </a:xfrm>
            <a:prstGeom prst="rect">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14" descr="PHP: Download Logos">
              <a:extLst>
                <a:ext uri="{FF2B5EF4-FFF2-40B4-BE49-F238E27FC236}">
                  <a16:creationId xmlns:a16="http://schemas.microsoft.com/office/drawing/2014/main" id="{C9C8A9D3-3E02-4629-8D15-0EA6AA0CE4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92427" y="15411988"/>
              <a:ext cx="2229707" cy="120346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8" descr="MySQL - Wikipedia">
              <a:extLst>
                <a:ext uri="{FF2B5EF4-FFF2-40B4-BE49-F238E27FC236}">
                  <a16:creationId xmlns:a16="http://schemas.microsoft.com/office/drawing/2014/main" id="{2D294273-3A2E-4184-8C47-A2634C5CA6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05437" y="13912174"/>
              <a:ext cx="2266845" cy="118314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6" descr="A close up of a sign&#10;&#10;Description automatically generated">
              <a:extLst>
                <a:ext uri="{FF2B5EF4-FFF2-40B4-BE49-F238E27FC236}">
                  <a16:creationId xmlns:a16="http://schemas.microsoft.com/office/drawing/2014/main" id="{61D52E87-E824-4A1E-95BC-98FCA762C4C4}"/>
                </a:ext>
              </a:extLst>
            </p:cNvPr>
            <p:cNvPicPr>
              <a:picLocks noChangeAspect="1"/>
            </p:cNvPicPr>
            <p:nvPr/>
          </p:nvPicPr>
          <p:blipFill>
            <a:blip r:embed="rId8"/>
            <a:stretch>
              <a:fillRect/>
            </a:stretch>
          </p:blipFill>
          <p:spPr>
            <a:xfrm>
              <a:off x="11795869" y="14163348"/>
              <a:ext cx="2743200" cy="916686"/>
            </a:xfrm>
            <a:prstGeom prst="rect">
              <a:avLst/>
            </a:prstGeom>
          </p:spPr>
        </p:pic>
        <p:pic>
          <p:nvPicPr>
            <p:cNvPr id="94" name="Picture 12" descr="A close up of a sign&#10;&#10;Description automatically generated">
              <a:extLst>
                <a:ext uri="{FF2B5EF4-FFF2-40B4-BE49-F238E27FC236}">
                  <a16:creationId xmlns:a16="http://schemas.microsoft.com/office/drawing/2014/main" id="{B7A2D7A7-A694-4239-AD1A-147185C64051}"/>
                </a:ext>
              </a:extLst>
            </p:cNvPr>
            <p:cNvPicPr>
              <a:picLocks noChangeAspect="1"/>
            </p:cNvPicPr>
            <p:nvPr/>
          </p:nvPicPr>
          <p:blipFill>
            <a:blip r:embed="rId9"/>
            <a:stretch>
              <a:fillRect/>
            </a:stretch>
          </p:blipFill>
          <p:spPr>
            <a:xfrm>
              <a:off x="14983051" y="15558814"/>
              <a:ext cx="2743200" cy="921064"/>
            </a:xfrm>
            <a:prstGeom prst="rect">
              <a:avLst/>
            </a:prstGeom>
          </p:spPr>
        </p:pic>
        <p:pic>
          <p:nvPicPr>
            <p:cNvPr id="96" name="Picture 12" descr="A close up of a logo&#10;&#10;Description automatically generated">
              <a:extLst>
                <a:ext uri="{FF2B5EF4-FFF2-40B4-BE49-F238E27FC236}">
                  <a16:creationId xmlns:a16="http://schemas.microsoft.com/office/drawing/2014/main" id="{230E7FAC-96F5-49F4-B10C-4BFAF1832B20}"/>
                </a:ext>
              </a:extLst>
            </p:cNvPr>
            <p:cNvPicPr>
              <a:picLocks noChangeAspect="1"/>
            </p:cNvPicPr>
            <p:nvPr/>
          </p:nvPicPr>
          <p:blipFill rotWithShape="1">
            <a:blip r:embed="rId10"/>
            <a:srcRect l="6889" t="10997" r="7555" b="11574"/>
            <a:stretch/>
          </p:blipFill>
          <p:spPr>
            <a:xfrm>
              <a:off x="10259675" y="12718825"/>
              <a:ext cx="3072389" cy="1337120"/>
            </a:xfrm>
            <a:prstGeom prst="rect">
              <a:avLst/>
            </a:prstGeom>
          </p:spPr>
        </p:pic>
      </p:grpSp>
      <p:sp>
        <p:nvSpPr>
          <p:cNvPr id="98" name="Rectangle 106">
            <a:extLst>
              <a:ext uri="{FF2B5EF4-FFF2-40B4-BE49-F238E27FC236}">
                <a16:creationId xmlns:a16="http://schemas.microsoft.com/office/drawing/2014/main" id="{9363F914-1644-4C05-B0AE-750DACB9B2E5}"/>
              </a:ext>
            </a:extLst>
          </p:cNvPr>
          <p:cNvSpPr>
            <a:spLocks noChangeArrowheads="1"/>
          </p:cNvSpPr>
          <p:nvPr/>
        </p:nvSpPr>
        <p:spPr bwMode="auto">
          <a:xfrm>
            <a:off x="27553592" y="17341219"/>
            <a:ext cx="7555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Our Backend</a:t>
            </a:r>
            <a:endParaRPr lang="en-US" altLang="en-US" sz="1000" dirty="0">
              <a:solidFill>
                <a:srgbClr val="004237"/>
              </a:solidFill>
              <a:latin typeface="Raleway" pitchFamily="34" charset="0"/>
            </a:endParaRPr>
          </a:p>
        </p:txBody>
      </p:sp>
      <p:sp>
        <p:nvSpPr>
          <p:cNvPr id="100" name="Rectangle 106">
            <a:extLst>
              <a:ext uri="{FF2B5EF4-FFF2-40B4-BE49-F238E27FC236}">
                <a16:creationId xmlns:a16="http://schemas.microsoft.com/office/drawing/2014/main" id="{B9AD56AA-E1F8-44B8-84F4-8F4BA59C762D}"/>
              </a:ext>
            </a:extLst>
          </p:cNvPr>
          <p:cNvSpPr>
            <a:spLocks noChangeArrowheads="1"/>
          </p:cNvSpPr>
          <p:nvPr/>
        </p:nvSpPr>
        <p:spPr bwMode="auto">
          <a:xfrm>
            <a:off x="27896085" y="21899714"/>
            <a:ext cx="7555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Our Frontend</a:t>
            </a:r>
            <a:endParaRPr lang="en-US" altLang="en-US" sz="1000" dirty="0">
              <a:solidFill>
                <a:srgbClr val="004237"/>
              </a:solidFill>
              <a:latin typeface="Raleway" pitchFamily="34" charset="0"/>
            </a:endParaRPr>
          </a:p>
        </p:txBody>
      </p:sp>
      <p:cxnSp>
        <p:nvCxnSpPr>
          <p:cNvPr id="101" name="Straight Arrow Connector 100">
            <a:extLst>
              <a:ext uri="{FF2B5EF4-FFF2-40B4-BE49-F238E27FC236}">
                <a16:creationId xmlns:a16="http://schemas.microsoft.com/office/drawing/2014/main" id="{519B000F-9D2A-4C55-BE0C-16C3D2A01BAC}"/>
              </a:ext>
            </a:extLst>
          </p:cNvPr>
          <p:cNvCxnSpPr>
            <a:cxnSpLocks/>
          </p:cNvCxnSpPr>
          <p:nvPr/>
        </p:nvCxnSpPr>
        <p:spPr>
          <a:xfrm flipH="1">
            <a:off x="25629973" y="21822501"/>
            <a:ext cx="426863" cy="829683"/>
          </a:xfrm>
          <a:prstGeom prst="straightConnector1">
            <a:avLst/>
          </a:prstGeom>
          <a:ln w="76200">
            <a:solidFill>
              <a:srgbClr val="004237"/>
            </a:solidFill>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9C4FE5A-0B82-4894-93E0-32EA6EB41D6D}"/>
              </a:ext>
            </a:extLst>
          </p:cNvPr>
          <p:cNvGrpSpPr/>
          <p:nvPr/>
        </p:nvGrpSpPr>
        <p:grpSpPr>
          <a:xfrm>
            <a:off x="22699072" y="22885206"/>
            <a:ext cx="8336413" cy="3361034"/>
            <a:chOff x="22699072" y="24537411"/>
            <a:chExt cx="8336413" cy="3361034"/>
          </a:xfrm>
        </p:grpSpPr>
        <p:sp>
          <p:nvSpPr>
            <p:cNvPr id="99" name="Rectangle 98">
              <a:extLst>
                <a:ext uri="{FF2B5EF4-FFF2-40B4-BE49-F238E27FC236}">
                  <a16:creationId xmlns:a16="http://schemas.microsoft.com/office/drawing/2014/main" id="{03F2D258-049D-4372-AFE9-8EFBAF170FF1}"/>
                </a:ext>
              </a:extLst>
            </p:cNvPr>
            <p:cNvSpPr/>
            <p:nvPr/>
          </p:nvSpPr>
          <p:spPr>
            <a:xfrm>
              <a:off x="23074172" y="24537411"/>
              <a:ext cx="7961313" cy="3361034"/>
            </a:xfrm>
            <a:prstGeom prst="rect">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2" descr="React (web framework) - Wikipedia">
              <a:extLst>
                <a:ext uri="{FF2B5EF4-FFF2-40B4-BE49-F238E27FC236}">
                  <a16:creationId xmlns:a16="http://schemas.microsoft.com/office/drawing/2014/main" id="{80208654-2167-49F6-AB27-4D0B1BA88C3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699072" y="24680246"/>
              <a:ext cx="4395383" cy="310617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8">
              <a:extLst>
                <a:ext uri="{FF2B5EF4-FFF2-40B4-BE49-F238E27FC236}">
                  <a16:creationId xmlns:a16="http://schemas.microsoft.com/office/drawing/2014/main" id="{F7FD015D-E3AB-4963-B03D-97C8AEE7155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125948" y="25081581"/>
              <a:ext cx="1216387" cy="969055"/>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10" descr="Typescript Icon of Flat style - Available in SVG, PNG, EPS, AI ...">
              <a:extLst>
                <a:ext uri="{FF2B5EF4-FFF2-40B4-BE49-F238E27FC236}">
                  <a16:creationId xmlns:a16="http://schemas.microsoft.com/office/drawing/2014/main" id="{57D7BC51-DCEA-494B-A907-FFC5ED5CF80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120384" y="24978152"/>
              <a:ext cx="1099577" cy="109957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2">
              <a:extLst>
                <a:ext uri="{FF2B5EF4-FFF2-40B4-BE49-F238E27FC236}">
                  <a16:creationId xmlns:a16="http://schemas.microsoft.com/office/drawing/2014/main" id="{E8B0C31C-5F5B-44AF-9C78-29B97903952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73380" y="26240404"/>
              <a:ext cx="1760761" cy="1377006"/>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591DADC2-B62B-43C8-8198-7B43A043E0E8}"/>
              </a:ext>
            </a:extLst>
          </p:cNvPr>
          <p:cNvSpPr txBox="1"/>
          <p:nvPr/>
        </p:nvSpPr>
        <p:spPr>
          <a:xfrm>
            <a:off x="9563100" y="29363698"/>
            <a:ext cx="14853794" cy="4401205"/>
          </a:xfrm>
          <a:prstGeom prst="rect">
            <a:avLst/>
          </a:prstGeom>
          <a:noFill/>
        </p:spPr>
        <p:txBody>
          <a:bodyPr wrap="square" rtlCol="0">
            <a:spAutoFit/>
          </a:bodyPr>
          <a:lstStyle/>
          <a:p>
            <a:r>
              <a:rPr lang="en-US" sz="4000" dirty="0"/>
              <a:t>My contributions entail the backend foundations of copy schedule and positions CRUD features to make sure that all positions are implemented properly and work accordingly with all requests validations, routing, and policies. For the copy schedule feature, I was directly responsible for authorizing admins to copy a previous schedule with its containing time slots details for the creation of a new schedule. </a:t>
            </a:r>
            <a:endParaRPr lang="en-US" sz="4400" dirty="0"/>
          </a:p>
        </p:txBody>
      </p:sp>
      <p:sp>
        <p:nvSpPr>
          <p:cNvPr id="10" name="TextBox 9">
            <a:extLst>
              <a:ext uri="{FF2B5EF4-FFF2-40B4-BE49-F238E27FC236}">
                <a16:creationId xmlns:a16="http://schemas.microsoft.com/office/drawing/2014/main" id="{3E02A356-5DD7-40F3-B2A1-06017E20A120}"/>
              </a:ext>
            </a:extLst>
          </p:cNvPr>
          <p:cNvSpPr txBox="1"/>
          <p:nvPr/>
        </p:nvSpPr>
        <p:spPr>
          <a:xfrm>
            <a:off x="26156934" y="37856532"/>
            <a:ext cx="4741634" cy="584775"/>
          </a:xfrm>
          <a:prstGeom prst="rect">
            <a:avLst/>
          </a:prstGeom>
          <a:noFill/>
        </p:spPr>
        <p:txBody>
          <a:bodyPr wrap="square" rtlCol="0">
            <a:spAutoFit/>
          </a:bodyPr>
          <a:lstStyle/>
          <a:p>
            <a:r>
              <a:rPr lang="en-US" sz="3200" dirty="0"/>
              <a:t>Copy Schedule Class</a:t>
            </a:r>
          </a:p>
        </p:txBody>
      </p:sp>
      <p:pic>
        <p:nvPicPr>
          <p:cNvPr id="2" name="Picture 1">
            <a:extLst>
              <a:ext uri="{FF2B5EF4-FFF2-40B4-BE49-F238E27FC236}">
                <a16:creationId xmlns:a16="http://schemas.microsoft.com/office/drawing/2014/main" id="{6DFC2DEB-D62C-49B5-B7F1-95662E6B3D97}"/>
              </a:ext>
            </a:extLst>
          </p:cNvPr>
          <p:cNvPicPr>
            <a:picLocks noChangeAspect="1"/>
          </p:cNvPicPr>
          <p:nvPr/>
        </p:nvPicPr>
        <p:blipFill>
          <a:blip r:embed="rId15"/>
          <a:stretch>
            <a:fillRect/>
          </a:stretch>
        </p:blipFill>
        <p:spPr>
          <a:xfrm>
            <a:off x="24691439" y="29217298"/>
            <a:ext cx="6612269" cy="8703455"/>
          </a:xfrm>
          <a:prstGeom prst="rect">
            <a:avLst/>
          </a:prstGeom>
        </p:spPr>
      </p:pic>
      <p:pic>
        <p:nvPicPr>
          <p:cNvPr id="6" name="Picture 5">
            <a:extLst>
              <a:ext uri="{FF2B5EF4-FFF2-40B4-BE49-F238E27FC236}">
                <a16:creationId xmlns:a16="http://schemas.microsoft.com/office/drawing/2014/main" id="{88611235-CE76-4F03-990B-948AE462E1C4}"/>
              </a:ext>
            </a:extLst>
          </p:cNvPr>
          <p:cNvPicPr>
            <a:picLocks noChangeAspect="1"/>
          </p:cNvPicPr>
          <p:nvPr/>
        </p:nvPicPr>
        <p:blipFill>
          <a:blip r:embed="rId16"/>
          <a:stretch>
            <a:fillRect/>
          </a:stretch>
        </p:blipFill>
        <p:spPr>
          <a:xfrm>
            <a:off x="1317625" y="29332997"/>
            <a:ext cx="7965094" cy="9017476"/>
          </a:xfrm>
          <a:prstGeom prst="rect">
            <a:avLst/>
          </a:prstGeom>
        </p:spPr>
      </p:pic>
      <p:pic>
        <p:nvPicPr>
          <p:cNvPr id="8" name="Picture 7">
            <a:extLst>
              <a:ext uri="{FF2B5EF4-FFF2-40B4-BE49-F238E27FC236}">
                <a16:creationId xmlns:a16="http://schemas.microsoft.com/office/drawing/2014/main" id="{32338CCF-2AC4-4EFC-8D98-FB3026E66E6D}"/>
              </a:ext>
            </a:extLst>
          </p:cNvPr>
          <p:cNvPicPr>
            <a:picLocks noChangeAspect="1"/>
          </p:cNvPicPr>
          <p:nvPr/>
        </p:nvPicPr>
        <p:blipFill>
          <a:blip r:embed="rId17"/>
          <a:stretch>
            <a:fillRect/>
          </a:stretch>
        </p:blipFill>
        <p:spPr>
          <a:xfrm>
            <a:off x="9575516" y="34043483"/>
            <a:ext cx="7933853" cy="3417805"/>
          </a:xfrm>
          <a:prstGeom prst="rect">
            <a:avLst/>
          </a:prstGeom>
        </p:spPr>
      </p:pic>
      <p:pic>
        <p:nvPicPr>
          <p:cNvPr id="11" name="Picture 10">
            <a:extLst>
              <a:ext uri="{FF2B5EF4-FFF2-40B4-BE49-F238E27FC236}">
                <a16:creationId xmlns:a16="http://schemas.microsoft.com/office/drawing/2014/main" id="{7BAE23E2-673A-4565-A51C-847F9E5C81C4}"/>
              </a:ext>
            </a:extLst>
          </p:cNvPr>
          <p:cNvPicPr>
            <a:picLocks noChangeAspect="1"/>
          </p:cNvPicPr>
          <p:nvPr/>
        </p:nvPicPr>
        <p:blipFill>
          <a:blip r:embed="rId18"/>
          <a:stretch>
            <a:fillRect/>
          </a:stretch>
        </p:blipFill>
        <p:spPr>
          <a:xfrm>
            <a:off x="17509369" y="33260075"/>
            <a:ext cx="6889273" cy="5143788"/>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420CC5D7C3634BB91C23C53A69EF7C" ma:contentTypeVersion="2" ma:contentTypeDescription="Create a new document." ma:contentTypeScope="" ma:versionID="2200f514cc62125c2c5fe1cb0aea4d4b">
  <xsd:schema xmlns:xsd="http://www.w3.org/2001/XMLSchema" xmlns:xs="http://www.w3.org/2001/XMLSchema" xmlns:p="http://schemas.microsoft.com/office/2006/metadata/properties" xmlns:ns2="68e8af9d-f7a6-4c02-be1c-debb278833da" targetNamespace="http://schemas.microsoft.com/office/2006/metadata/properties" ma:root="true" ma:fieldsID="e3093221956623e0a8e1ecb9b778a5e4" ns2:_="">
    <xsd:import namespace="68e8af9d-f7a6-4c02-be1c-debb278833d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e8af9d-f7a6-4c02-be1c-debb278833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93595C-03EF-4ED2-BC04-28E08293CF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e8af9d-f7a6-4c02-be1c-debb27883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2B7A7B2-14AA-4F8F-A1EB-AEF18C5CC0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12010</TotalTime>
  <Words>393</Words>
  <Application>Microsoft Office PowerPoint</Application>
  <PresentationFormat>Custom</PresentationFormat>
  <Paragraphs>35</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Raleway</vt:lpstr>
      <vt:lpstr>Raleway ExtraBold</vt:lpstr>
      <vt:lpstr>Raleway SemiBold</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Steven Wang</cp:lastModifiedBy>
  <cp:revision>183</cp:revision>
  <dcterms:created xsi:type="dcterms:W3CDTF">2012-11-19T15:27:41Z</dcterms:created>
  <dcterms:modified xsi:type="dcterms:W3CDTF">2020-08-03T23:08:51Z</dcterms:modified>
</cp:coreProperties>
</file>