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7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3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93C682-593B-2B46-E8E3-5A1549216733}" v="84" dt="2020-08-02T19:08:36.238"/>
    <p1510:client id="{67A087F9-C250-B976-A7CC-CAAD8ACE3B32}" v="609" dt="2020-08-02T19:29:10.265"/>
    <p1510:client id="{90FE42A2-1206-71A3-FD84-F274C66070D5}" v="3" dt="2020-08-02T00:19:33.4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94"/>
  </p:normalViewPr>
  <p:slideViewPr>
    <p:cSldViewPr>
      <p:cViewPr>
        <p:scale>
          <a:sx n="10" d="100"/>
          <a:sy n="10" d="100"/>
        </p:scale>
        <p:origin x="2083" y="70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uricio Santos-Hoyos" userId="S::msant323@fiu.edu::1c704766-7cb5-4ec5-b52e-54c766f1f352" providerId="AD" clId="Web-{67A087F9-C250-B976-A7CC-CAAD8ACE3B32}"/>
    <pc:docChg chg="modSld">
      <pc:chgData name="Mauricio Santos-Hoyos" userId="S::msant323@fiu.edu::1c704766-7cb5-4ec5-b52e-54c766f1f352" providerId="AD" clId="Web-{67A087F9-C250-B976-A7CC-CAAD8ACE3B32}" dt="2020-08-02T19:29:09.796" v="596" actId="20577"/>
      <pc:docMkLst>
        <pc:docMk/>
      </pc:docMkLst>
      <pc:sldChg chg="addSp delSp modSp">
        <pc:chgData name="Mauricio Santos-Hoyos" userId="S::msant323@fiu.edu::1c704766-7cb5-4ec5-b52e-54c766f1f352" providerId="AD" clId="Web-{67A087F9-C250-B976-A7CC-CAAD8ACE3B32}" dt="2020-08-02T19:29:08.156" v="594" actId="20577"/>
        <pc:sldMkLst>
          <pc:docMk/>
          <pc:sldMk cId="0" sldId="257"/>
        </pc:sldMkLst>
        <pc:spChg chg="add mod">
          <ac:chgData name="Mauricio Santos-Hoyos" userId="S::msant323@fiu.edu::1c704766-7cb5-4ec5-b52e-54c766f1f352" providerId="AD" clId="Web-{67A087F9-C250-B976-A7CC-CAAD8ACE3B32}" dt="2020-08-02T19:25:16.613" v="482" actId="20577"/>
          <ac:spMkLst>
            <pc:docMk/>
            <pc:sldMk cId="0" sldId="257"/>
            <ac:spMk id="8" creationId="{24DF13F9-8A1B-4313-8446-51DBC6BC2F77}"/>
          </ac:spMkLst>
        </pc:spChg>
        <pc:spChg chg="add mod">
          <ac:chgData name="Mauricio Santos-Hoyos" userId="S::msant323@fiu.edu::1c704766-7cb5-4ec5-b52e-54c766f1f352" providerId="AD" clId="Web-{67A087F9-C250-B976-A7CC-CAAD8ACE3B32}" dt="2020-08-02T19:26:57.430" v="590" actId="20577"/>
          <ac:spMkLst>
            <pc:docMk/>
            <pc:sldMk cId="0" sldId="257"/>
            <ac:spMk id="73" creationId="{1C082B44-3601-41C4-95D4-19677A96E47F}"/>
          </ac:spMkLst>
        </pc:spChg>
        <pc:spChg chg="mod">
          <ac:chgData name="Mauricio Santos-Hoyos" userId="S::msant323@fiu.edu::1c704766-7cb5-4ec5-b52e-54c766f1f352" providerId="AD" clId="Web-{67A087F9-C250-B976-A7CC-CAAD8ACE3B32}" dt="2020-08-02T19:29:08.156" v="594" actId="20577"/>
          <ac:spMkLst>
            <pc:docMk/>
            <pc:sldMk cId="0" sldId="257"/>
            <ac:spMk id="87" creationId="{3A2E606C-8B68-4433-A5A2-D3E2454B262A}"/>
          </ac:spMkLst>
        </pc:spChg>
        <pc:picChg chg="add del mod">
          <ac:chgData name="Mauricio Santos-Hoyos" userId="S::msant323@fiu.edu::1c704766-7cb5-4ec5-b52e-54c766f1f352" providerId="AD" clId="Web-{67A087F9-C250-B976-A7CC-CAAD8ACE3B32}" dt="2020-08-02T19:26:15.053" v="514"/>
          <ac:picMkLst>
            <pc:docMk/>
            <pc:sldMk cId="0" sldId="257"/>
            <ac:picMk id="2" creationId="{4D3B3E3C-928B-43DA-BFFC-137138B4E89A}"/>
          </ac:picMkLst>
        </pc:picChg>
        <pc:picChg chg="add mod">
          <ac:chgData name="Mauricio Santos-Hoyos" userId="S::msant323@fiu.edu::1c704766-7cb5-4ec5-b52e-54c766f1f352" providerId="AD" clId="Web-{67A087F9-C250-B976-A7CC-CAAD8ACE3B32}" dt="2020-08-02T19:24:24.860" v="438" actId="1076"/>
          <ac:picMkLst>
            <pc:docMk/>
            <pc:sldMk cId="0" sldId="257"/>
            <ac:picMk id="5" creationId="{7EAD64E1-ECCA-47F2-9F0C-0CF897F19863}"/>
          </ac:picMkLst>
        </pc:picChg>
        <pc:picChg chg="add mod">
          <ac:chgData name="Mauricio Santos-Hoyos" userId="S::msant323@fiu.edu::1c704766-7cb5-4ec5-b52e-54c766f1f352" providerId="AD" clId="Web-{67A087F9-C250-B976-A7CC-CAAD8ACE3B32}" dt="2020-08-02T19:27:03.853" v="593" actId="1076"/>
          <ac:picMkLst>
            <pc:docMk/>
            <pc:sldMk cId="0" sldId="257"/>
            <ac:picMk id="6" creationId="{F08C463C-A76E-4A3A-8DDB-FF608E0A03DC}"/>
          </ac:picMkLst>
        </pc:picChg>
      </pc:sldChg>
    </pc:docChg>
  </pc:docChgLst>
  <pc:docChgLst>
    <pc:chgData name="Mauricio Santos-Hoyos" userId="S::msant323@fiu.edu::1c704766-7cb5-4ec5-b52e-54c766f1f352" providerId="AD" clId="Web-{4893C682-593B-2B46-E8E3-5A1549216733}"/>
    <pc:docChg chg="modSld">
      <pc:chgData name="Mauricio Santos-Hoyos" userId="S::msant323@fiu.edu::1c704766-7cb5-4ec5-b52e-54c766f1f352" providerId="AD" clId="Web-{4893C682-593B-2B46-E8E3-5A1549216733}" dt="2020-08-02T19:08:36.238" v="78" actId="20577"/>
      <pc:docMkLst>
        <pc:docMk/>
      </pc:docMkLst>
      <pc:sldChg chg="addSp delSp modSp">
        <pc:chgData name="Mauricio Santos-Hoyos" userId="S::msant323@fiu.edu::1c704766-7cb5-4ec5-b52e-54c766f1f352" providerId="AD" clId="Web-{4893C682-593B-2B46-E8E3-5A1549216733}" dt="2020-08-02T19:08:36.238" v="77" actId="20577"/>
        <pc:sldMkLst>
          <pc:docMk/>
          <pc:sldMk cId="0" sldId="257"/>
        </pc:sldMkLst>
        <pc:spChg chg="del mod topLvl">
          <ac:chgData name="Mauricio Santos-Hoyos" userId="S::msant323@fiu.edu::1c704766-7cb5-4ec5-b52e-54c766f1f352" providerId="AD" clId="Web-{4893C682-593B-2B46-E8E3-5A1549216733}" dt="2020-08-02T19:08:04.003" v="48"/>
          <ac:spMkLst>
            <pc:docMk/>
            <pc:sldMk cId="0" sldId="257"/>
            <ac:spMk id="85" creationId="{C84FD11E-FF09-45A0-A1BD-34BBB8151081}"/>
          </ac:spMkLst>
        </pc:spChg>
        <pc:spChg chg="mod topLvl">
          <ac:chgData name="Mauricio Santos-Hoyos" userId="S::msant323@fiu.edu::1c704766-7cb5-4ec5-b52e-54c766f1f352" providerId="AD" clId="Web-{4893C682-593B-2B46-E8E3-5A1549216733}" dt="2020-08-02T19:08:36.238" v="77" actId="20577"/>
          <ac:spMkLst>
            <pc:docMk/>
            <pc:sldMk cId="0" sldId="257"/>
            <ac:spMk id="87" creationId="{3A2E606C-8B68-4433-A5A2-D3E2454B262A}"/>
          </ac:spMkLst>
        </pc:spChg>
        <pc:spChg chg="del">
          <ac:chgData name="Mauricio Santos-Hoyos" userId="S::msant323@fiu.edu::1c704766-7cb5-4ec5-b52e-54c766f1f352" providerId="AD" clId="Web-{4893C682-593B-2B46-E8E3-5A1549216733}" dt="2020-08-02T19:07:56.924" v="41"/>
          <ac:spMkLst>
            <pc:docMk/>
            <pc:sldMk cId="0" sldId="257"/>
            <ac:spMk id="88" creationId="{DF24B100-3778-4877-9A65-C639568FACFF}"/>
          </ac:spMkLst>
        </pc:spChg>
        <pc:spChg chg="del mod">
          <ac:chgData name="Mauricio Santos-Hoyos" userId="S::msant323@fiu.edu::1c704766-7cb5-4ec5-b52e-54c766f1f352" providerId="AD" clId="Web-{4893C682-593B-2B46-E8E3-5A1549216733}" dt="2020-08-02T19:07:54.253" v="40"/>
          <ac:spMkLst>
            <pc:docMk/>
            <pc:sldMk cId="0" sldId="257"/>
            <ac:spMk id="95" creationId="{C003B7F5-1D7E-4E8A-AD14-D7351123AD4D}"/>
          </ac:spMkLst>
        </pc:spChg>
        <pc:spChg chg="del">
          <ac:chgData name="Mauricio Santos-Hoyos" userId="S::msant323@fiu.edu::1c704766-7cb5-4ec5-b52e-54c766f1f352" providerId="AD" clId="Web-{4893C682-593B-2B46-E8E3-5A1549216733}" dt="2020-08-02T19:05:46.343" v="28"/>
          <ac:spMkLst>
            <pc:docMk/>
            <pc:sldMk cId="0" sldId="257"/>
            <ac:spMk id="3096" creationId="{CDEF156F-9A94-49E5-93F7-23AF52736068}"/>
          </ac:spMkLst>
        </pc:spChg>
        <pc:spChg chg="del">
          <ac:chgData name="Mauricio Santos-Hoyos" userId="S::msant323@fiu.edu::1c704766-7cb5-4ec5-b52e-54c766f1f352" providerId="AD" clId="Web-{4893C682-593B-2B46-E8E3-5A1549216733}" dt="2020-08-02T19:05:39.906" v="23"/>
          <ac:spMkLst>
            <pc:docMk/>
            <pc:sldMk cId="0" sldId="257"/>
            <ac:spMk id="3098" creationId="{849C9521-AED8-4E73-9F71-60F51CA46F4A}"/>
          </ac:spMkLst>
        </pc:spChg>
        <pc:spChg chg="del mod topLvl">
          <ac:chgData name="Mauricio Santos-Hoyos" userId="S::msant323@fiu.edu::1c704766-7cb5-4ec5-b52e-54c766f1f352" providerId="AD" clId="Web-{4893C682-593B-2B46-E8E3-5A1549216733}" dt="2020-08-02T19:05:53.906" v="33"/>
          <ac:spMkLst>
            <pc:docMk/>
            <pc:sldMk cId="0" sldId="257"/>
            <ac:spMk id="3100" creationId="{5C187216-C51C-4B40-AF2C-23D6FFD7A65E}"/>
          </ac:spMkLst>
        </pc:spChg>
        <pc:spChg chg="del">
          <ac:chgData name="Mauricio Santos-Hoyos" userId="S::msant323@fiu.edu::1c704766-7cb5-4ec5-b52e-54c766f1f352" providerId="AD" clId="Web-{4893C682-593B-2B46-E8E3-5A1549216733}" dt="2020-08-02T19:05:39.968" v="24"/>
          <ac:spMkLst>
            <pc:docMk/>
            <pc:sldMk cId="0" sldId="257"/>
            <ac:spMk id="3102" creationId="{93E48623-C4EA-423B-856A-78D1C24DF2A4}"/>
          </ac:spMkLst>
        </pc:spChg>
        <pc:spChg chg="mod">
          <ac:chgData name="Mauricio Santos-Hoyos" userId="S::msant323@fiu.edu::1c704766-7cb5-4ec5-b52e-54c766f1f352" providerId="AD" clId="Web-{4893C682-593B-2B46-E8E3-5A1549216733}" dt="2020-08-02T19:05:17.093" v="16" actId="20577"/>
          <ac:spMkLst>
            <pc:docMk/>
            <pc:sldMk cId="0" sldId="257"/>
            <ac:spMk id="3104" creationId="{6882F680-5EA1-4278-9D91-86D76D0F29CA}"/>
          </ac:spMkLst>
        </pc:spChg>
        <pc:grpChg chg="add del mod">
          <ac:chgData name="Mauricio Santos-Hoyos" userId="S::msant323@fiu.edu::1c704766-7cb5-4ec5-b52e-54c766f1f352" providerId="AD" clId="Web-{4893C682-593B-2B46-E8E3-5A1549216733}" dt="2020-08-02T19:08:04.003" v="48"/>
          <ac:grpSpMkLst>
            <pc:docMk/>
            <pc:sldMk cId="0" sldId="257"/>
            <ac:grpSpMk id="76" creationId="{EDCA80FD-B485-4502-85C5-F52736741AD7}"/>
          </ac:grpSpMkLst>
        </pc:grpChg>
        <pc:grpChg chg="mod">
          <ac:chgData name="Mauricio Santos-Hoyos" userId="S::msant323@fiu.edu::1c704766-7cb5-4ec5-b52e-54c766f1f352" providerId="AD" clId="Web-{4893C682-593B-2B46-E8E3-5A1549216733}" dt="2020-08-02T19:06:05.360" v="35" actId="1076"/>
          <ac:grpSpMkLst>
            <pc:docMk/>
            <pc:sldMk cId="0" sldId="257"/>
            <ac:grpSpMk id="3079" creationId="{05283F37-5B6C-4303-86E7-813AFB8C31ED}"/>
          </ac:grpSpMkLst>
        </pc:grpChg>
        <pc:grpChg chg="del">
          <ac:chgData name="Mauricio Santos-Hoyos" userId="S::msant323@fiu.edu::1c704766-7cb5-4ec5-b52e-54c766f1f352" providerId="AD" clId="Web-{4893C682-593B-2B46-E8E3-5A1549216733}" dt="2020-08-02T19:05:53.906" v="33"/>
          <ac:grpSpMkLst>
            <pc:docMk/>
            <pc:sldMk cId="0" sldId="257"/>
            <ac:grpSpMk id="3086" creationId="{A1C39F58-D2E6-4AB2-8257-47F74B8D349A}"/>
          </ac:grpSpMkLst>
        </pc:grpChg>
        <pc:grpChg chg="topLvl">
          <ac:chgData name="Mauricio Santos-Hoyos" userId="S::msant323@fiu.edu::1c704766-7cb5-4ec5-b52e-54c766f1f352" providerId="AD" clId="Web-{4893C682-593B-2B46-E8E3-5A1549216733}" dt="2020-08-02T19:05:53.906" v="33"/>
          <ac:grpSpMkLst>
            <pc:docMk/>
            <pc:sldMk cId="0" sldId="257"/>
            <ac:grpSpMk id="3090" creationId="{435099DC-4662-43A1-A304-DE2FEA60A17A}"/>
          </ac:grpSpMkLst>
        </pc:grpChg>
        <pc:picChg chg="del">
          <ac:chgData name="Mauricio Santos-Hoyos" userId="S::msant323@fiu.edu::1c704766-7cb5-4ec5-b52e-54c766f1f352" providerId="AD" clId="Web-{4893C682-593B-2B46-E8E3-5A1549216733}" dt="2020-08-02T19:05:33.702" v="19"/>
          <ac:picMkLst>
            <pc:docMk/>
            <pc:sldMk cId="0" sldId="257"/>
            <ac:picMk id="8" creationId="{9AB83441-7DCC-4CF9-821E-523AA1E57DA7}"/>
          </ac:picMkLst>
        </pc:picChg>
        <pc:picChg chg="del">
          <ac:chgData name="Mauricio Santos-Hoyos" userId="S::msant323@fiu.edu::1c704766-7cb5-4ec5-b52e-54c766f1f352" providerId="AD" clId="Web-{4893C682-593B-2B46-E8E3-5A1549216733}" dt="2020-08-02T19:05:33.702" v="20"/>
          <ac:picMkLst>
            <pc:docMk/>
            <pc:sldMk cId="0" sldId="257"/>
            <ac:picMk id="9" creationId="{492970C1-E998-4A67-9F88-5B6776EEF285}"/>
          </ac:picMkLst>
        </pc:picChg>
        <pc:picChg chg="del">
          <ac:chgData name="Mauricio Santos-Hoyos" userId="S::msant323@fiu.edu::1c704766-7cb5-4ec5-b52e-54c766f1f352" providerId="AD" clId="Web-{4893C682-593B-2B46-E8E3-5A1549216733}" dt="2020-08-02T19:05:33.702" v="21"/>
          <ac:picMkLst>
            <pc:docMk/>
            <pc:sldMk cId="0" sldId="257"/>
            <ac:picMk id="10" creationId="{1C81A499-B6B4-4E40-95C8-30FD96C9F0A1}"/>
          </ac:picMkLst>
        </pc:picChg>
        <pc:picChg chg="del">
          <ac:chgData name="Mauricio Santos-Hoyos" userId="S::msant323@fiu.edu::1c704766-7cb5-4ec5-b52e-54c766f1f352" providerId="AD" clId="Web-{4893C682-593B-2B46-E8E3-5A1549216733}" dt="2020-08-02T19:05:33.702" v="22"/>
          <ac:picMkLst>
            <pc:docMk/>
            <pc:sldMk cId="0" sldId="257"/>
            <ac:picMk id="11" creationId="{014561F0-2A4D-414C-BA54-B20CC7E3AA89}"/>
          </ac:picMkLst>
        </pc:picChg>
      </pc:sldChg>
    </pc:docChg>
  </pc:docChgLst>
  <pc:docChgLst>
    <pc:chgData name="Nathan Pabon" userId="S::npabo003@fiu.edu::ce082fb9-d7c7-42c4-aa22-e01b44e80d99" providerId="AD" clId="Web-{90FE42A2-1206-71A3-FD84-F274C66070D5}"/>
    <pc:docChg chg="modSld">
      <pc:chgData name="Nathan Pabon" userId="S::npabo003@fiu.edu::ce082fb9-d7c7-42c4-aa22-e01b44e80d99" providerId="AD" clId="Web-{90FE42A2-1206-71A3-FD84-F274C66070D5}" dt="2020-08-02T00:19:32.925" v="1" actId="20577"/>
      <pc:docMkLst>
        <pc:docMk/>
      </pc:docMkLst>
      <pc:sldChg chg="modSp">
        <pc:chgData name="Nathan Pabon" userId="S::npabo003@fiu.edu::ce082fb9-d7c7-42c4-aa22-e01b44e80d99" providerId="AD" clId="Web-{90FE42A2-1206-71A3-FD84-F274C66070D5}" dt="2020-08-02T00:19:32.925" v="0" actId="20577"/>
        <pc:sldMkLst>
          <pc:docMk/>
          <pc:sldMk cId="0" sldId="257"/>
        </pc:sldMkLst>
        <pc:spChg chg="mod">
          <ac:chgData name="Nathan Pabon" userId="S::npabo003@fiu.edu::ce082fb9-d7c7-42c4-aa22-e01b44e80d99" providerId="AD" clId="Web-{90FE42A2-1206-71A3-FD84-F274C66070D5}" dt="2020-08-02T00:19:32.925" v="0" actId="20577"/>
          <ac:spMkLst>
            <pc:docMk/>
            <pc:sldMk cId="0" sldId="257"/>
            <ac:spMk id="3128" creationId="{537A25F2-1DFD-4691-ADB2-291504A1A01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B3E02F8-232B-4245-B29F-7C59404960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5006E1-452D-42ED-9200-E17FC0185D5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7ED95AE-D78A-4C32-BB82-0B06EAB7B2B0}" type="datetime1">
              <a:rPr lang="en-US" altLang="en-US"/>
              <a:pPr>
                <a:defRPr/>
              </a:pPr>
              <a:t>8/2/2020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013218B-86E9-488B-A87D-2A0DC016B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A805EC5-762E-4E93-A0BA-05C72CC9B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27D11-BC3A-46E5-94F5-1ECDE1D9A7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1B6941-4C3A-4AFE-AB9F-3D44691A0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7C61FE4-64FF-40C9-AE53-1B88884D45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08F0CA46-9638-4B59-A7D7-FB41F5853C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A487081D-E275-406A-9FF5-C83E91587F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062B3DA7-8252-4BB8-91D9-57A3A74476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8C1139E-CD12-4908-90CD-49DE5997C9B8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3C5FB7-9B73-4262-9CC3-97D785199A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84BD2A-6B9A-4D0F-9807-5AD1339D4E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0552EF-588C-4940-B4E8-6C4CB46004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6A131-50E5-43C9-AB79-3BC5200A5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2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0B27F7-4169-4386-98F9-454CB6887F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F917B4-77AE-4A07-8A28-41F78B6C4E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248E3D3-0E6D-45F3-8078-5DD070E08B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098EC-E09B-46D2-B626-956B8C9730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1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29281D-A0BE-48FD-A1DB-B7625F9139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CF654F-8B7B-4C61-8042-5369ACF853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EA46FB-018B-4F72-8E44-74A1ABF332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97399-0AE9-4927-B24A-B568CE1743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212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9DD4C51-9CD4-4398-91DE-881D4C12E9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3EBD3C5-39F6-44E1-8D8E-F4279524E7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3E1BE64-0D51-48B6-8726-E2E5391789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1D4E7-BAD8-4B19-BBAE-92194D279C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61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D10189-3C05-4D91-BFF1-3EE6ED62E4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FB779F-3639-46B9-AFF2-EEAABA8844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9189BF-EF3A-4AEF-9AED-BFEF546F60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DBCFC-3F30-4604-B67B-F3ECBD0E9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4054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398865-0E13-4C92-937C-55EA761DC0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B9FF77-054E-4522-AA01-1CA70E5B12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2164B8-88C1-4B14-A694-9D45A479A9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C0A67-7281-4C7C-BF42-48466E7BC5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89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F124A4-053A-44A1-9877-93D86EE6ED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9AB2524-4DC3-48CA-A01D-C94C36606F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1BECB8E-35C2-43F3-B339-F38FA35B3D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8E161-6E3D-4474-BC8C-9FA441B859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563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7F627CB-DE4A-4988-A1E3-AB2CD22F76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4D5D2C0-04E5-415E-9507-89EEC324A8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287526-2EC9-4C54-AC5E-47964EB5FD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3867C-E9FB-4C37-9AAB-5C0CAB18C7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75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85C6163-EFD1-4AC9-B8D9-B52A8CE767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E778B35-2DDF-4924-A5CE-54D127BD42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CA4D926-A861-46CC-9540-923DA782C8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7B889-E3EE-4CBC-92FF-4B0F3B8EB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71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E79B7E-5A6F-4AE9-A080-B2719A37D5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8EDE0F-D66B-4042-9F16-41603CEDA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48F47B-D57C-4124-ABC3-143C685D6D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E0556-B766-4B88-B1FC-0CA0F82DB9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648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13F50F-08EC-430B-9298-19A3EB9F41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A6D99E-CB77-42F7-8617-17B8C49E94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DBAADD-B94C-45B8-B00A-71895E31D7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B8110-D5B0-4D2B-9004-4B05E6FFD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23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D0D02EA-F4DC-4A5A-96A7-01BA64EB42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A6450FF-E226-4215-B5EE-C5EAE2F19E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129E4F9-B8FE-43F5-BEE4-67515273A03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24E0FC6-B9AF-43EC-AEA8-BADEE1695C5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9ACF69C-7B3F-4C65-8C9B-E19EF4396B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86A73624-72FA-466F-83FA-9282F27C3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>
            <a:extLst>
              <a:ext uri="{FF2B5EF4-FFF2-40B4-BE49-F238E27FC236}">
                <a16:creationId xmlns:a16="http://schemas.microsoft.com/office/drawing/2014/main" id="{AECB1935-C65A-4A73-AF49-64B337BE4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2918400" cy="556895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5" name="Rectangle 19">
            <a:extLst>
              <a:ext uri="{FF2B5EF4-FFF2-40B4-BE49-F238E27FC236}">
                <a16:creationId xmlns:a16="http://schemas.microsoft.com/office/drawing/2014/main" id="{ACE3340C-01CB-4A78-9745-404E4DDB9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157400"/>
            <a:ext cx="32918400" cy="377190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6" name="Rectangle 2">
            <a:extLst>
              <a:ext uri="{FF2B5EF4-FFF2-40B4-BE49-F238E27FC236}">
                <a16:creationId xmlns:a16="http://schemas.microsoft.com/office/drawing/2014/main" id="{524B9661-8800-42E8-961E-4FBE4C594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096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 SemiBold" pitchFamily="34" charset="0"/>
              </a:rPr>
              <a:t>School of Computing &amp; Information Sciences</a:t>
            </a:r>
          </a:p>
        </p:txBody>
      </p:sp>
      <p:sp>
        <p:nvSpPr>
          <p:cNvPr id="3077" name="Rectangle 21">
            <a:extLst>
              <a:ext uri="{FF2B5EF4-FFF2-40B4-BE49-F238E27FC236}">
                <a16:creationId xmlns:a16="http://schemas.microsoft.com/office/drawing/2014/main" id="{A6B59AE7-0D37-44BD-B49B-81B135AFE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16637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" pitchFamily="34" charset="0"/>
              </a:rPr>
              <a:t>Summer 2020 – Senior Design Project</a:t>
            </a:r>
          </a:p>
        </p:txBody>
      </p:sp>
      <p:sp>
        <p:nvSpPr>
          <p:cNvPr id="3078" name="Rectangle 22">
            <a:extLst>
              <a:ext uri="{FF2B5EF4-FFF2-40B4-BE49-F238E27FC236}">
                <a16:creationId xmlns:a16="http://schemas.microsoft.com/office/drawing/2014/main" id="{0F9BBBCA-3FFA-450E-AEFF-F04664E04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350" y="2895600"/>
            <a:ext cx="273177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3800">
                <a:solidFill>
                  <a:schemeClr val="bg1"/>
                </a:solidFill>
                <a:latin typeface="Raleway ExtraBold" pitchFamily="34" charset="0"/>
              </a:rPr>
              <a:t>Patrol Shift Scheduler</a:t>
            </a:r>
          </a:p>
        </p:txBody>
      </p:sp>
      <p:grpSp>
        <p:nvGrpSpPr>
          <p:cNvPr id="3079" name="Group 3">
            <a:extLst>
              <a:ext uri="{FF2B5EF4-FFF2-40B4-BE49-F238E27FC236}">
                <a16:creationId xmlns:a16="http://schemas.microsoft.com/office/drawing/2014/main" id="{05283F37-5B6C-4303-86E7-813AFB8C31ED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37792025"/>
            <a:ext cx="32334200" cy="1603375"/>
            <a:chOff x="2409849" y="6467592"/>
            <a:chExt cx="30288689" cy="1496473"/>
          </a:xfrm>
        </p:grpSpPr>
        <p:sp>
          <p:nvSpPr>
            <p:cNvPr id="3128" name="Rectangle 23">
              <a:extLst>
                <a:ext uri="{FF2B5EF4-FFF2-40B4-BE49-F238E27FC236}">
                  <a16:creationId xmlns:a16="http://schemas.microsoft.com/office/drawing/2014/main" id="{537A25F2-1DFD-4691-ADB2-291504A1A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9849" y="7418457"/>
              <a:ext cx="15854455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/>
                  <a:ea typeface="ＭＳ Ｐゴシック"/>
                </a:rPr>
                <a:t>Capstone I Team: </a:t>
              </a:r>
              <a:r>
                <a:rPr lang="en-US" altLang="en-US" sz="3200" dirty="0">
                  <a:solidFill>
                    <a:srgbClr val="004237"/>
                  </a:solidFill>
                  <a:latin typeface="Raleway"/>
                  <a:ea typeface="ＭＳ Ｐゴシック"/>
                </a:rPr>
                <a:t>Nathan Pabon, Mauricio Santos-Hoyos, Shanna Sit, Victor Suarez  </a:t>
              </a:r>
              <a:endParaRPr lang="en-US" altLang="en-US" sz="32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129" name="Rectangle 24">
              <a:extLst>
                <a:ext uri="{FF2B5EF4-FFF2-40B4-BE49-F238E27FC236}">
                  <a16:creationId xmlns:a16="http://schemas.microsoft.com/office/drawing/2014/main" id="{B4353F6A-8C14-4E41-A2C6-C8E48D117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401" y="6467592"/>
              <a:ext cx="1613884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Senior Project Team: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Justin Alfonso, Jeremiah Mirander, Sohail Monga, Steven Wang</a:t>
              </a:r>
            </a:p>
          </p:txBody>
        </p:sp>
        <p:sp>
          <p:nvSpPr>
            <p:cNvPr id="3130" name="Rectangle 26">
              <a:extLst>
                <a:ext uri="{FF2B5EF4-FFF2-40B4-BE49-F238E27FC236}">
                  <a16:creationId xmlns:a16="http://schemas.microsoft.com/office/drawing/2014/main" id="{1C39ABFC-FFA0-4334-924F-126423252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6467593"/>
              <a:ext cx="1303020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 pitchFamily="34" charset="0"/>
                </a:rPr>
                <a:t>Mentor: </a:t>
              </a:r>
              <a:r>
                <a:rPr lang="en-US" altLang="en-US" sz="3200" dirty="0">
                  <a:solidFill>
                    <a:srgbClr val="004237"/>
                  </a:solidFill>
                  <a:latin typeface="Raleway" pitchFamily="34" charset="0"/>
                </a:rPr>
                <a:t>Chief Samuel Ceballos Jr, Pinecrest Police Department </a:t>
              </a:r>
            </a:p>
          </p:txBody>
        </p:sp>
        <p:sp>
          <p:nvSpPr>
            <p:cNvPr id="3131" name="Rectangle 27">
              <a:extLst>
                <a:ext uri="{FF2B5EF4-FFF2-40B4-BE49-F238E27FC236}">
                  <a16:creationId xmlns:a16="http://schemas.microsoft.com/office/drawing/2014/main" id="{69741163-E66D-4D3C-B826-BC4E44C71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7389244"/>
              <a:ext cx="1391412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Instructor: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Dr. Masoud Sadjadi, Florida International University</a:t>
              </a:r>
            </a:p>
          </p:txBody>
        </p:sp>
      </p:grpSp>
      <p:grpSp>
        <p:nvGrpSpPr>
          <p:cNvPr id="3080" name="Group 4">
            <a:extLst>
              <a:ext uri="{FF2B5EF4-FFF2-40B4-BE49-F238E27FC236}">
                <a16:creationId xmlns:a16="http://schemas.microsoft.com/office/drawing/2014/main" id="{C9821390-65A5-4DCC-B2B5-B2D6C84FACD5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6554789"/>
            <a:ext cx="8626475" cy="5943481"/>
            <a:chOff x="1356360" y="9138642"/>
            <a:chExt cx="8625840" cy="5944056"/>
          </a:xfrm>
        </p:grpSpPr>
        <p:sp>
          <p:nvSpPr>
            <p:cNvPr id="3125" name="Rectangle 29">
              <a:extLst>
                <a:ext uri="{FF2B5EF4-FFF2-40B4-BE49-F238E27FC236}">
                  <a16:creationId xmlns:a16="http://schemas.microsoft.com/office/drawing/2014/main" id="{FBA1A976-9EC3-44D4-B05F-BC1E1A1AF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26" name="Rectangle 30">
              <a:extLst>
                <a:ext uri="{FF2B5EF4-FFF2-40B4-BE49-F238E27FC236}">
                  <a16:creationId xmlns:a16="http://schemas.microsoft.com/office/drawing/2014/main" id="{0450E932-A875-4B9B-896E-297094BC3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Problem</a:t>
              </a:r>
            </a:p>
          </p:txBody>
        </p:sp>
        <p:sp>
          <p:nvSpPr>
            <p:cNvPr id="3127" name="Rectangle 39">
              <a:extLst>
                <a:ext uri="{FF2B5EF4-FFF2-40B4-BE49-F238E27FC236}">
                  <a16:creationId xmlns:a16="http://schemas.microsoft.com/office/drawing/2014/main" id="{019FB4EC-DBA2-4705-9F47-812D544B6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914" y="10958093"/>
              <a:ext cx="7924217" cy="4124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dirty="0">
                  <a:latin typeface="Raleway" pitchFamily="34" charset="0"/>
                </a:rPr>
                <a:t>The Pinecrest Police Department keeps track of their department’s minimum staffing needs through a paper-excel spreadsheet system. Though in use for quite some time, </a:t>
              </a:r>
              <a:r>
                <a:rPr lang="en-US" altLang="en-US" sz="3600" b="1" dirty="0">
                  <a:latin typeface="Raleway" pitchFamily="34" charset="0"/>
                </a:rPr>
                <a:t>their current system </a:t>
              </a:r>
              <a:r>
                <a:rPr lang="en-US" altLang="en-US" sz="3600" dirty="0">
                  <a:latin typeface="Raleway" pitchFamily="34" charset="0"/>
                </a:rPr>
                <a:t>is outdated, inefficient and hard to scale. </a:t>
              </a:r>
            </a:p>
            <a:p>
              <a:pPr algn="just"/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</p:grpSp>
      <p:grpSp>
        <p:nvGrpSpPr>
          <p:cNvPr id="3082" name="Group 40">
            <a:extLst>
              <a:ext uri="{FF2B5EF4-FFF2-40B4-BE49-F238E27FC236}">
                <a16:creationId xmlns:a16="http://schemas.microsoft.com/office/drawing/2014/main" id="{07BF0F6C-F68C-4927-A383-2A754D865D38}"/>
              </a:ext>
            </a:extLst>
          </p:cNvPr>
          <p:cNvGrpSpPr>
            <a:grpSpLocks/>
          </p:cNvGrpSpPr>
          <p:nvPr/>
        </p:nvGrpSpPr>
        <p:grpSpPr bwMode="auto">
          <a:xfrm>
            <a:off x="22561550" y="6554788"/>
            <a:ext cx="8626475" cy="9186862"/>
            <a:chOff x="22728555" y="6972693"/>
            <a:chExt cx="8625840" cy="9187842"/>
          </a:xfrm>
        </p:grpSpPr>
        <p:grpSp>
          <p:nvGrpSpPr>
            <p:cNvPr id="3114" name="Group 10">
              <a:extLst>
                <a:ext uri="{FF2B5EF4-FFF2-40B4-BE49-F238E27FC236}">
                  <a16:creationId xmlns:a16="http://schemas.microsoft.com/office/drawing/2014/main" id="{8BA60AB9-7674-4DFE-816D-4FC6D7200C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7754297"/>
              <a:chOff x="22654260" y="9139864"/>
              <a:chExt cx="8625840" cy="7754297"/>
            </a:xfrm>
          </p:grpSpPr>
          <p:sp>
            <p:nvSpPr>
              <p:cNvPr id="3116" name="Rectangle 54">
                <a:extLst>
                  <a:ext uri="{FF2B5EF4-FFF2-40B4-BE49-F238E27FC236}">
                    <a16:creationId xmlns:a16="http://schemas.microsoft.com/office/drawing/2014/main" id="{279578D5-954D-452A-90B4-9073794D5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3117" name="Rectangle 55">
                <a:extLst>
                  <a:ext uri="{FF2B5EF4-FFF2-40B4-BE49-F238E27FC236}">
                    <a16:creationId xmlns:a16="http://schemas.microsoft.com/office/drawing/2014/main" id="{2635843A-7C1F-4942-BBE4-3C49F04FB9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>
                    <a:solidFill>
                      <a:schemeClr val="bg1"/>
                    </a:solidFill>
                    <a:latin typeface="Raleway ExtraBold" pitchFamily="34" charset="0"/>
                  </a:rPr>
                  <a:t>Our Solution</a:t>
                </a:r>
              </a:p>
            </p:txBody>
          </p:sp>
          <p:sp>
            <p:nvSpPr>
              <p:cNvPr id="3118" name="Rectangle 56">
                <a:extLst>
                  <a:ext uri="{FF2B5EF4-FFF2-40B4-BE49-F238E27FC236}">
                    <a16:creationId xmlns:a16="http://schemas.microsoft.com/office/drawing/2014/main" id="{C7FCC1CC-9BE8-427D-B757-55AD90050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>
                    <a:latin typeface="Raleway" pitchFamily="34" charset="0"/>
                  </a:rPr>
                  <a:t>For this predicament, we created a user-friendly dashboard that:</a:t>
                </a:r>
                <a:endParaRPr lang="en-US" altLang="en-US" sz="1000">
                  <a:latin typeface="Raleway" pitchFamily="34" charset="0"/>
                </a:endParaRPr>
              </a:p>
            </p:txBody>
          </p:sp>
          <p:sp>
            <p:nvSpPr>
              <p:cNvPr id="3119" name="Rectangle 9">
                <a:extLst>
                  <a:ext uri="{FF2B5EF4-FFF2-40B4-BE49-F238E27FC236}">
                    <a16:creationId xmlns:a16="http://schemas.microsoft.com/office/drawing/2014/main" id="{AB2CD672-08F6-422F-BFE5-C5A5483CE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Automates 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their current schedule bidding process</a:t>
                </a:r>
              </a:p>
            </p:txBody>
          </p:sp>
          <p:sp>
            <p:nvSpPr>
              <p:cNvPr id="3120" name="Rectangle 87">
                <a:extLst>
                  <a:ext uri="{FF2B5EF4-FFF2-40B4-BE49-F238E27FC236}">
                    <a16:creationId xmlns:a16="http://schemas.microsoft.com/office/drawing/2014/main" id="{140EC909-AFA7-4A07-A28B-82CC4FC32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792480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users to </a:t>
                </a:r>
                <a:r>
                  <a:rPr lang="en-US" altLang="en-US" sz="3600" b="1" dirty="0">
                    <a:latin typeface="Raleway" pitchFamily="34" charset="0"/>
                  </a:rPr>
                  <a:t>view</a:t>
                </a:r>
                <a:r>
                  <a:rPr lang="en-US" altLang="en-US" sz="3600" dirty="0">
                    <a:latin typeface="Raleway" pitchFamily="34" charset="0"/>
                  </a:rPr>
                  <a:t> upcoming shifts and their user information</a:t>
                </a:r>
              </a:p>
            </p:txBody>
          </p:sp>
          <p:sp>
            <p:nvSpPr>
              <p:cNvPr id="3121" name="Rectangle 88">
                <a:extLst>
                  <a:ext uri="{FF2B5EF4-FFF2-40B4-BE49-F238E27FC236}">
                    <a16:creationId xmlns:a16="http://schemas.microsoft.com/office/drawing/2014/main" id="{17399BB4-B80C-4A26-9F8F-A0E859ACD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5139835"/>
                <a:ext cx="7924800" cy="1754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admins to </a:t>
                </a:r>
                <a:r>
                  <a:rPr lang="en-US" altLang="en-US" sz="3600" b="1" dirty="0">
                    <a:latin typeface="Raleway" pitchFamily="34" charset="0"/>
                  </a:rPr>
                  <a:t>add, modify, override or delete</a:t>
                </a:r>
                <a:r>
                  <a:rPr lang="en-US" altLang="en-US" sz="3600" dirty="0">
                    <a:latin typeface="Raleway" pitchFamily="34" charset="0"/>
                  </a:rPr>
                  <a:t> any user, shift and schedule information</a:t>
                </a:r>
              </a:p>
            </p:txBody>
          </p:sp>
        </p:grpSp>
        <p:sp>
          <p:nvSpPr>
            <p:cNvPr id="3115" name="Rectangle 95">
              <a:extLst>
                <a:ext uri="{FF2B5EF4-FFF2-40B4-BE49-F238E27FC236}">
                  <a16:creationId xmlns:a16="http://schemas.microsoft.com/office/drawing/2014/main" id="{640455AA-C7E4-4A82-8062-6DCDAD187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4960206"/>
              <a:ext cx="792480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Provides read-only access to any dispatchers</a:t>
              </a:r>
            </a:p>
          </p:txBody>
        </p:sp>
      </p:grpSp>
      <p:pic>
        <p:nvPicPr>
          <p:cNvPr id="3083" name="Picture 12">
            <a:extLst>
              <a:ext uri="{FF2B5EF4-FFF2-40B4-BE49-F238E27FC236}">
                <a16:creationId xmlns:a16="http://schemas.microsoft.com/office/drawing/2014/main" id="{905E8ABB-E912-471F-A56E-F35891AA3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0825" y="17167225"/>
            <a:ext cx="9578975" cy="957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11" name="Group 102">
            <a:extLst>
              <a:ext uri="{FF2B5EF4-FFF2-40B4-BE49-F238E27FC236}">
                <a16:creationId xmlns:a16="http://schemas.microsoft.com/office/drawing/2014/main" id="{77FFCC6F-0A63-44C4-85CC-0C9FC791F60D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17330738"/>
            <a:ext cx="8626475" cy="1453214"/>
            <a:chOff x="1356360" y="9138642"/>
            <a:chExt cx="8625840" cy="1453158"/>
          </a:xfrm>
        </p:grpSpPr>
        <p:sp>
          <p:nvSpPr>
            <p:cNvPr id="3112" name="Rectangle 103">
              <a:extLst>
                <a:ext uri="{FF2B5EF4-FFF2-40B4-BE49-F238E27FC236}">
                  <a16:creationId xmlns:a16="http://schemas.microsoft.com/office/drawing/2014/main" id="{2CC9D07D-7D7A-4633-B38D-0DC75153D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13" name="Rectangle 104">
              <a:extLst>
                <a:ext uri="{FF2B5EF4-FFF2-40B4-BE49-F238E27FC236}">
                  <a16:creationId xmlns:a16="http://schemas.microsoft.com/office/drawing/2014/main" id="{647A8EFF-D28D-400B-955D-DF0B7A539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Object Design</a:t>
              </a:r>
            </a:p>
          </p:txBody>
        </p:sp>
      </p:grpSp>
      <p:grpSp>
        <p:nvGrpSpPr>
          <p:cNvPr id="3105" name="Group 98">
            <a:extLst>
              <a:ext uri="{FF2B5EF4-FFF2-40B4-BE49-F238E27FC236}">
                <a16:creationId xmlns:a16="http://schemas.microsoft.com/office/drawing/2014/main" id="{2B0FCB31-9A5C-4D3F-A171-139C938D2DBB}"/>
              </a:ext>
            </a:extLst>
          </p:cNvPr>
          <p:cNvGrpSpPr>
            <a:grpSpLocks/>
          </p:cNvGrpSpPr>
          <p:nvPr/>
        </p:nvGrpSpPr>
        <p:grpSpPr bwMode="auto">
          <a:xfrm>
            <a:off x="22769514" y="17178339"/>
            <a:ext cx="8624886" cy="1453289"/>
            <a:chOff x="1356360" y="9138642"/>
            <a:chExt cx="8625840" cy="1453158"/>
          </a:xfrm>
        </p:grpSpPr>
        <p:sp>
          <p:nvSpPr>
            <p:cNvPr id="3108" name="Rectangle 99">
              <a:extLst>
                <a:ext uri="{FF2B5EF4-FFF2-40B4-BE49-F238E27FC236}">
                  <a16:creationId xmlns:a16="http://schemas.microsoft.com/office/drawing/2014/main" id="{E826E564-628D-4721-B28A-F766CB9DE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09" name="Rectangle 100">
              <a:extLst>
                <a:ext uri="{FF2B5EF4-FFF2-40B4-BE49-F238E27FC236}">
                  <a16:creationId xmlns:a16="http://schemas.microsoft.com/office/drawing/2014/main" id="{2179465B-90A6-48A8-9561-CE344F4B4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System Design</a:t>
              </a:r>
            </a:p>
          </p:txBody>
        </p:sp>
      </p:grpSp>
      <p:grpSp>
        <p:nvGrpSpPr>
          <p:cNvPr id="3090" name="Group 79">
            <a:extLst>
              <a:ext uri="{FF2B5EF4-FFF2-40B4-BE49-F238E27FC236}">
                <a16:creationId xmlns:a16="http://schemas.microsoft.com/office/drawing/2014/main" id="{435099DC-4662-43A1-A304-DE2FEA60A17A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28646439"/>
            <a:ext cx="29998988" cy="1453194"/>
            <a:chOff x="1356360" y="9138642"/>
            <a:chExt cx="8625840" cy="1453158"/>
          </a:xfrm>
        </p:grpSpPr>
        <p:sp>
          <p:nvSpPr>
            <p:cNvPr id="3103" name="Rectangle 80">
              <a:extLst>
                <a:ext uri="{FF2B5EF4-FFF2-40B4-BE49-F238E27FC236}">
                  <a16:creationId xmlns:a16="http://schemas.microsoft.com/office/drawing/2014/main" id="{17F5CED2-98A5-442E-850C-901EE2E4C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04" name="Rectangle 81">
              <a:extLst>
                <a:ext uri="{FF2B5EF4-FFF2-40B4-BE49-F238E27FC236}">
                  <a16:creationId xmlns:a16="http://schemas.microsoft.com/office/drawing/2014/main" id="{6882F680-5EA1-4278-9D91-86D76D0F2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 dirty="0">
                  <a:solidFill>
                    <a:schemeClr val="bg1"/>
                  </a:solidFill>
                  <a:latin typeface="Raleway ExtraBold"/>
                  <a:ea typeface="ＭＳ Ｐゴシック"/>
                </a:rPr>
                <a:t>My Contributions</a:t>
              </a:r>
              <a:endParaRPr lang="en-US" altLang="en-US" sz="6000" dirty="0">
                <a:solidFill>
                  <a:schemeClr val="bg1"/>
                </a:solidFill>
                <a:latin typeface="Raleway ExtraBold" pitchFamily="34" charset="0"/>
              </a:endParaRPr>
            </a:p>
          </p:txBody>
        </p:sp>
      </p:grpSp>
      <p:sp>
        <p:nvSpPr>
          <p:cNvPr id="3087" name="Rectangle 152">
            <a:extLst>
              <a:ext uri="{FF2B5EF4-FFF2-40B4-BE49-F238E27FC236}">
                <a16:creationId xmlns:a16="http://schemas.microsoft.com/office/drawing/2014/main" id="{738C8319-EDAE-4BED-9C1C-96A2DE28A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0954325"/>
            <a:ext cx="6942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>
                <a:solidFill>
                  <a:schemeClr val="bg1"/>
                </a:solidFill>
                <a:latin typeface="Raleway" pitchFamily="34" charset="0"/>
              </a:rPr>
              <a:t>Acknowledgements</a:t>
            </a:r>
          </a:p>
        </p:txBody>
      </p:sp>
      <p:sp>
        <p:nvSpPr>
          <p:cNvPr id="3088" name="Rectangle 153">
            <a:extLst>
              <a:ext uri="{FF2B5EF4-FFF2-40B4-BE49-F238E27FC236}">
                <a16:creationId xmlns:a16="http://schemas.microsoft.com/office/drawing/2014/main" id="{BFF25337-3669-4E6E-A3C4-8CB16BF86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1794113"/>
            <a:ext cx="24917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333CC"/>
              </a:buClr>
            </a:pP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The material presented in this poster is based upon the work supported by FIU and the Pinecrest Police Department. I would like to thank Chief Samuel Ceballos Jr and Sgt. </a:t>
            </a:r>
            <a:r>
              <a:rPr lang="en-US" altLang="en-US" sz="3600" dirty="0" err="1">
                <a:solidFill>
                  <a:schemeClr val="bg1"/>
                </a:solidFill>
                <a:latin typeface="Raleway" pitchFamily="34" charset="0"/>
              </a:rPr>
              <a:t>Schry</a:t>
            </a: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 for their assistance in this project.</a:t>
            </a:r>
          </a:p>
        </p:txBody>
      </p:sp>
      <p:pic>
        <p:nvPicPr>
          <p:cNvPr id="308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2A7C2F08-10EB-4A0E-A11B-0226D014A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8888" y="40719375"/>
            <a:ext cx="26527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Rectangle 9">
            <a:extLst>
              <a:ext uri="{FF2B5EF4-FFF2-40B4-BE49-F238E27FC236}">
                <a16:creationId xmlns:a16="http://schemas.microsoft.com/office/drawing/2014/main" id="{98C32925-3D6B-4AAF-8513-65C0906AA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12523316"/>
            <a:ext cx="773429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Information must be processed in a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timely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manner despite being a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 manual 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process</a:t>
            </a:r>
          </a:p>
        </p:txBody>
      </p:sp>
      <p:sp>
        <p:nvSpPr>
          <p:cNvPr id="62" name="Rectangle 9">
            <a:extLst>
              <a:ext uri="{FF2B5EF4-FFF2-40B4-BE49-F238E27FC236}">
                <a16:creationId xmlns:a16="http://schemas.microsoft.com/office/drawing/2014/main" id="{B7857CFE-65D6-4DB6-8277-C997D399A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4471317"/>
            <a:ext cx="7734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One person can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slow down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the entire process</a:t>
            </a:r>
          </a:p>
        </p:txBody>
      </p:sp>
      <p:grpSp>
        <p:nvGrpSpPr>
          <p:cNvPr id="77" name="Group 40">
            <a:extLst>
              <a:ext uri="{FF2B5EF4-FFF2-40B4-BE49-F238E27FC236}">
                <a16:creationId xmlns:a16="http://schemas.microsoft.com/office/drawing/2014/main" id="{62972451-D79F-48B7-A030-618786BB7197}"/>
              </a:ext>
            </a:extLst>
          </p:cNvPr>
          <p:cNvGrpSpPr>
            <a:grpSpLocks/>
          </p:cNvGrpSpPr>
          <p:nvPr/>
        </p:nvGrpSpPr>
        <p:grpSpPr bwMode="auto">
          <a:xfrm>
            <a:off x="12041981" y="6553200"/>
            <a:ext cx="8626475" cy="9472493"/>
            <a:chOff x="22728555" y="6972693"/>
            <a:chExt cx="8625840" cy="9473503"/>
          </a:xfrm>
        </p:grpSpPr>
        <p:grpSp>
          <p:nvGrpSpPr>
            <p:cNvPr id="78" name="Group 10">
              <a:extLst>
                <a:ext uri="{FF2B5EF4-FFF2-40B4-BE49-F238E27FC236}">
                  <a16:creationId xmlns:a16="http://schemas.microsoft.com/office/drawing/2014/main" id="{45E069FA-CFAA-46B1-9FFA-9F4ED93F6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6380935"/>
              <a:chOff x="22654260" y="9139864"/>
              <a:chExt cx="8625840" cy="6380935"/>
            </a:xfrm>
          </p:grpSpPr>
          <p:sp>
            <p:nvSpPr>
              <p:cNvPr id="80" name="Rectangle 54">
                <a:extLst>
                  <a:ext uri="{FF2B5EF4-FFF2-40B4-BE49-F238E27FC236}">
                    <a16:creationId xmlns:a16="http://schemas.microsoft.com/office/drawing/2014/main" id="{4E69020C-4A81-4136-A964-FF0D80810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81" name="Rectangle 55">
                <a:extLst>
                  <a:ext uri="{FF2B5EF4-FFF2-40B4-BE49-F238E27FC236}">
                    <a16:creationId xmlns:a16="http://schemas.microsoft.com/office/drawing/2014/main" id="{09ACBED7-184A-4FB9-8C07-347622590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 dirty="0">
                    <a:solidFill>
                      <a:schemeClr val="bg1"/>
                    </a:solidFill>
                    <a:latin typeface="Raleway ExtraBold" pitchFamily="34" charset="0"/>
                  </a:rPr>
                  <a:t>Current System</a:t>
                </a:r>
              </a:p>
            </p:txBody>
          </p:sp>
          <p:sp>
            <p:nvSpPr>
              <p:cNvPr id="82" name="Rectangle 56">
                <a:extLst>
                  <a:ext uri="{FF2B5EF4-FFF2-40B4-BE49-F238E27FC236}">
                    <a16:creationId xmlns:a16="http://schemas.microsoft.com/office/drawing/2014/main" id="{2CF2578C-D850-405E-8D9A-8BB603449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dirty="0">
                    <a:latin typeface="Raleway" pitchFamily="34" charset="0"/>
                  </a:rPr>
                  <a:t>The department uses a paper-excel system to schedule shifts:</a:t>
                </a:r>
                <a:endParaRPr lang="en-US" altLang="en-US" sz="1000" dirty="0">
                  <a:latin typeface="Raleway" pitchFamily="34" charset="0"/>
                </a:endParaRPr>
              </a:p>
            </p:txBody>
          </p:sp>
          <p:sp>
            <p:nvSpPr>
              <p:cNvPr id="83" name="Rectangle 9">
                <a:extLst>
                  <a:ext uri="{FF2B5EF4-FFF2-40B4-BE49-F238E27FC236}">
                    <a16:creationId xmlns:a16="http://schemas.microsoft.com/office/drawing/2014/main" id="{9BB06BF0-9800-4483-9F4C-5BDCE140E2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Input is inserted and updated </a:t>
                </a: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manually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 by an assigned sergeant</a:t>
                </a:r>
              </a:p>
            </p:txBody>
          </p:sp>
          <p:sp>
            <p:nvSpPr>
              <p:cNvPr id="84" name="Rectangle 87">
                <a:extLst>
                  <a:ext uri="{FF2B5EF4-FFF2-40B4-BE49-F238E27FC236}">
                    <a16:creationId xmlns:a16="http://schemas.microsoft.com/office/drawing/2014/main" id="{16F6DB7B-2CBB-4262-8EA3-88F791E654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8097062" cy="1754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Once bidding begins, officers </a:t>
                </a:r>
                <a:r>
                  <a:rPr lang="en-US" altLang="en-US" sz="3600" b="1" dirty="0">
                    <a:latin typeface="Raleway" pitchFamily="34" charset="0"/>
                  </a:rPr>
                  <a:t>must sign a printed document </a:t>
                </a:r>
                <a:r>
                  <a:rPr lang="en-US" altLang="en-US" sz="3600" dirty="0">
                    <a:latin typeface="Raleway" pitchFamily="34" charset="0"/>
                  </a:rPr>
                  <a:t>to confirm their shift selection</a:t>
                </a:r>
              </a:p>
            </p:txBody>
          </p:sp>
        </p:grpSp>
        <p:sp>
          <p:nvSpPr>
            <p:cNvPr id="79" name="Rectangle 95">
              <a:extLst>
                <a:ext uri="{FF2B5EF4-FFF2-40B4-BE49-F238E27FC236}">
                  <a16:creationId xmlns:a16="http://schemas.microsoft.com/office/drawing/2014/main" id="{60470B9C-854B-4E7E-804E-380DFB3FE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3583569"/>
              <a:ext cx="7924800" cy="2862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Because there is an </a:t>
              </a:r>
              <a:r>
                <a:rPr lang="en-US" altLang="en-US" sz="3600" b="1" dirty="0">
                  <a:latin typeface="Raleway" pitchFamily="34" charset="0"/>
                </a:rPr>
                <a:t>order</a:t>
              </a:r>
              <a:r>
                <a:rPr lang="en-US" altLang="en-US" sz="3600" dirty="0">
                  <a:latin typeface="Raleway" pitchFamily="34" charset="0"/>
                </a:rPr>
                <a:t> to the confirmation process, if an officer is not present, the sergeant will have </a:t>
              </a:r>
              <a:r>
                <a:rPr lang="en-US" altLang="en-US" sz="3600" b="1" dirty="0">
                  <a:latin typeface="Raleway" pitchFamily="34" charset="0"/>
                </a:rPr>
                <a:t>to chase </a:t>
              </a:r>
              <a:r>
                <a:rPr lang="en-US" altLang="en-US" sz="3600" dirty="0">
                  <a:latin typeface="Raleway" pitchFamily="34" charset="0"/>
                </a:rPr>
                <a:t>after the absent officer</a:t>
              </a:r>
            </a:p>
          </p:txBody>
        </p:sp>
      </p:grpSp>
      <p:sp>
        <p:nvSpPr>
          <p:cNvPr id="86" name="Rectangle 9">
            <a:extLst>
              <a:ext uri="{FF2B5EF4-FFF2-40B4-BE49-F238E27FC236}">
                <a16:creationId xmlns:a16="http://schemas.microsoft.com/office/drawing/2014/main" id="{023BADB1-2080-49F4-B28B-1F92DC6CD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5849600"/>
            <a:ext cx="7734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Current process can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easily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be designed for automation</a:t>
            </a:r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CFCFB198-69C5-4D6F-95FF-ED42E24F85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1"/>
          <a:stretch/>
        </p:blipFill>
        <p:spPr>
          <a:xfrm>
            <a:off x="1244461" y="19230005"/>
            <a:ext cx="8849001" cy="6080789"/>
          </a:xfrm>
          <a:prstGeom prst="rect">
            <a:avLst/>
          </a:prstGeom>
        </p:spPr>
      </p:pic>
      <p:sp>
        <p:nvSpPr>
          <p:cNvPr id="89" name="Rectangle 106">
            <a:extLst>
              <a:ext uri="{FF2B5EF4-FFF2-40B4-BE49-F238E27FC236}">
                <a16:creationId xmlns:a16="http://schemas.microsoft.com/office/drawing/2014/main" id="{7DEE98A9-BE4C-4C9F-A7F7-169DC0D64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011" y="25930176"/>
            <a:ext cx="755570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Figure 1 </a:t>
            </a:r>
            <a:r>
              <a:rPr lang="en-US" altLang="en-US" sz="3600" dirty="0">
                <a:solidFill>
                  <a:srgbClr val="004237"/>
                </a:solidFill>
                <a:latin typeface="Raleway" pitchFamily="34" charset="0"/>
              </a:rPr>
              <a:t>: Use case diagram for the entire application. Displays the three most important roles in the application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46EA7B-A241-4AD4-8E1A-A30F6D100871}"/>
              </a:ext>
            </a:extLst>
          </p:cNvPr>
          <p:cNvGrpSpPr/>
          <p:nvPr/>
        </p:nvGrpSpPr>
        <p:grpSpPr>
          <a:xfrm>
            <a:off x="23074173" y="19139645"/>
            <a:ext cx="7961313" cy="4154334"/>
            <a:chOff x="10059649" y="12718825"/>
            <a:chExt cx="7961313" cy="4154334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B347F193-7751-454D-908F-5DC081B4464E}"/>
                </a:ext>
              </a:extLst>
            </p:cNvPr>
            <p:cNvSpPr/>
            <p:nvPr/>
          </p:nvSpPr>
          <p:spPr>
            <a:xfrm>
              <a:off x="10059649" y="13512125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1" name="Picture 14" descr="PHP: Download Logos">
              <a:extLst>
                <a:ext uri="{FF2B5EF4-FFF2-40B4-BE49-F238E27FC236}">
                  <a16:creationId xmlns:a16="http://schemas.microsoft.com/office/drawing/2014/main" id="{C9C8A9D3-3E02-4629-8D15-0EA6AA0CE4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92427" y="15411988"/>
              <a:ext cx="2229707" cy="1203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" name="Picture 18" descr="MySQL - Wikipedia">
              <a:extLst>
                <a:ext uri="{FF2B5EF4-FFF2-40B4-BE49-F238E27FC236}">
                  <a16:creationId xmlns:a16="http://schemas.microsoft.com/office/drawing/2014/main" id="{2D294273-3A2E-4184-8C47-A2634C5CA6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5437" y="13912174"/>
              <a:ext cx="2266845" cy="1183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3" name="Picture 6" descr="A close up of a sign&#10;&#10;Description automatically generated">
              <a:extLst>
                <a:ext uri="{FF2B5EF4-FFF2-40B4-BE49-F238E27FC236}">
                  <a16:creationId xmlns:a16="http://schemas.microsoft.com/office/drawing/2014/main" id="{61D52E87-E824-4A1E-95BC-98FCA762C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795869" y="14163348"/>
              <a:ext cx="2743200" cy="916686"/>
            </a:xfrm>
            <a:prstGeom prst="rect">
              <a:avLst/>
            </a:prstGeom>
          </p:spPr>
        </p:pic>
        <p:pic>
          <p:nvPicPr>
            <p:cNvPr id="94" name="Picture 12" descr="A close up of a sign&#10;&#10;Description automatically generated">
              <a:extLst>
                <a:ext uri="{FF2B5EF4-FFF2-40B4-BE49-F238E27FC236}">
                  <a16:creationId xmlns:a16="http://schemas.microsoft.com/office/drawing/2014/main" id="{B7A2D7A7-A694-4239-AD1A-147185C64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983051" y="15558814"/>
              <a:ext cx="2743200" cy="921064"/>
            </a:xfrm>
            <a:prstGeom prst="rect">
              <a:avLst/>
            </a:prstGeom>
          </p:spPr>
        </p:pic>
        <p:pic>
          <p:nvPicPr>
            <p:cNvPr id="96" name="Picture 12" descr="A close up of a logo&#10;&#10;Description automatically generated">
              <a:extLst>
                <a:ext uri="{FF2B5EF4-FFF2-40B4-BE49-F238E27FC236}">
                  <a16:creationId xmlns:a16="http://schemas.microsoft.com/office/drawing/2014/main" id="{230E7FAC-96F5-49F4-B10C-4BFAF1832B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6889" t="10997" r="7555" b="11574"/>
            <a:stretch/>
          </p:blipFill>
          <p:spPr>
            <a:xfrm>
              <a:off x="10259675" y="12718825"/>
              <a:ext cx="3072389" cy="1337120"/>
            </a:xfrm>
            <a:prstGeom prst="rect">
              <a:avLst/>
            </a:prstGeom>
          </p:spPr>
        </p:pic>
      </p:grpSp>
      <p:sp>
        <p:nvSpPr>
          <p:cNvPr id="98" name="Rectangle 106">
            <a:extLst>
              <a:ext uri="{FF2B5EF4-FFF2-40B4-BE49-F238E27FC236}">
                <a16:creationId xmlns:a16="http://schemas.microsoft.com/office/drawing/2014/main" id="{9363F914-1644-4C05-B0AE-750DACB9B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3593" y="19091413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Backend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sp>
        <p:nvSpPr>
          <p:cNvPr id="100" name="Rectangle 106">
            <a:extLst>
              <a:ext uri="{FF2B5EF4-FFF2-40B4-BE49-F238E27FC236}">
                <a16:creationId xmlns:a16="http://schemas.microsoft.com/office/drawing/2014/main" id="{B9AD56AA-E1F8-44B8-84F4-8F4BA59C7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80670" y="23652632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Frontend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519B000F-9D2A-4C55-BE0C-16C3D2A01BAC}"/>
              </a:ext>
            </a:extLst>
          </p:cNvPr>
          <p:cNvCxnSpPr>
            <a:cxnSpLocks/>
          </p:cNvCxnSpPr>
          <p:nvPr/>
        </p:nvCxnSpPr>
        <p:spPr>
          <a:xfrm flipH="1">
            <a:off x="25566354" y="23469600"/>
            <a:ext cx="426863" cy="829683"/>
          </a:xfrm>
          <a:prstGeom prst="straightConnector1">
            <a:avLst/>
          </a:prstGeom>
          <a:ln w="76200">
            <a:solidFill>
              <a:srgbClr val="0042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B9C4FE5A-0B82-4894-93E0-32EA6EB41D6D}"/>
              </a:ext>
            </a:extLst>
          </p:cNvPr>
          <p:cNvGrpSpPr/>
          <p:nvPr/>
        </p:nvGrpSpPr>
        <p:grpSpPr>
          <a:xfrm>
            <a:off x="22699072" y="24537411"/>
            <a:ext cx="8336413" cy="3361034"/>
            <a:chOff x="22699072" y="24537411"/>
            <a:chExt cx="8336413" cy="3361034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3F2D258-049D-4372-AFE9-8EFBAF170FF1}"/>
                </a:ext>
              </a:extLst>
            </p:cNvPr>
            <p:cNvSpPr/>
            <p:nvPr/>
          </p:nvSpPr>
          <p:spPr>
            <a:xfrm>
              <a:off x="23074172" y="24537411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Picture 2" descr="React (web framework) - Wikipedia">
              <a:extLst>
                <a:ext uri="{FF2B5EF4-FFF2-40B4-BE49-F238E27FC236}">
                  <a16:creationId xmlns:a16="http://schemas.microsoft.com/office/drawing/2014/main" id="{80208654-2167-49F6-AB27-4D0B1BA88C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99072" y="24680246"/>
              <a:ext cx="4395383" cy="310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" name="Picture 8">
              <a:extLst>
                <a:ext uri="{FF2B5EF4-FFF2-40B4-BE49-F238E27FC236}">
                  <a16:creationId xmlns:a16="http://schemas.microsoft.com/office/drawing/2014/main" id="{F7FD015D-E3AB-4963-B03D-97C8AEE715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25948" y="25081581"/>
              <a:ext cx="1216387" cy="969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10" descr="Typescript Icon of Flat style - Available in SVG, PNG, EPS, AI ...">
              <a:extLst>
                <a:ext uri="{FF2B5EF4-FFF2-40B4-BE49-F238E27FC236}">
                  <a16:creationId xmlns:a16="http://schemas.microsoft.com/office/drawing/2014/main" id="{57D7BC51-DCEA-494B-A907-FFC5ED5CF8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20384" y="24978152"/>
              <a:ext cx="1099577" cy="1099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Picture 12">
              <a:extLst>
                <a:ext uri="{FF2B5EF4-FFF2-40B4-BE49-F238E27FC236}">
                  <a16:creationId xmlns:a16="http://schemas.microsoft.com/office/drawing/2014/main" id="{E8B0C31C-5F5B-44AF-9C78-29B9790395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73380" y="26240404"/>
              <a:ext cx="1760761" cy="1377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7" name="Rectangle 24">
            <a:extLst>
              <a:ext uri="{FF2B5EF4-FFF2-40B4-BE49-F238E27FC236}">
                <a16:creationId xmlns:a16="http://schemas.microsoft.com/office/drawing/2014/main" id="{3A2E606C-8B68-4433-A5A2-D3E2454B2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5436" y="30740374"/>
            <a:ext cx="9461171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57200" indent="-457200">
              <a:buFont typeface="Arial"/>
              <a:buChar char="•"/>
            </a:pPr>
            <a:r>
              <a:rPr lang="en-US" altLang="en-US" sz="3200" b="1" dirty="0">
                <a:solidFill>
                  <a:srgbClr val="004237"/>
                </a:solidFill>
                <a:latin typeface="Raleway"/>
                <a:ea typeface="ＭＳ Ｐゴシック"/>
              </a:rPr>
              <a:t>Project Management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Setting Agenda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Running Meetings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Delegating Tasks</a:t>
            </a:r>
            <a:endParaRPr lang="en-US" altLang="en-US" sz="3200">
              <a:solidFill>
                <a:srgbClr val="004237"/>
              </a:solidFill>
              <a:latin typeface="Raleway" pitchFamily="34" charset="0"/>
            </a:endParaRP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Helped Maintain Backlog, </a:t>
            </a:r>
            <a:r>
              <a:rPr lang="en-US" altLang="en-US" sz="3200" dirty="0" err="1">
                <a:solidFill>
                  <a:srgbClr val="004237"/>
                </a:solidFill>
                <a:latin typeface="Raleway"/>
                <a:ea typeface="ＭＳ Ｐゴシック"/>
              </a:rPr>
              <a:t>Sprintlog</a:t>
            </a: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 </a:t>
            </a:r>
          </a:p>
          <a:p>
            <a:pPr lvl="1" indent="0"/>
            <a:endParaRPr lang="en-US" altLang="en-US" sz="3200" dirty="0">
              <a:solidFill>
                <a:srgbClr val="004237"/>
              </a:solidFill>
              <a:latin typeface="Raleway"/>
              <a:ea typeface="ＭＳ Ｐゴシック"/>
            </a:endParaRPr>
          </a:p>
          <a:p>
            <a:pPr marL="457200" indent="-457200">
              <a:buFont typeface="Arial"/>
              <a:buChar char="•"/>
            </a:pPr>
            <a:r>
              <a:rPr lang="en-US" altLang="en-US" sz="3200" b="1" dirty="0">
                <a:solidFill>
                  <a:srgbClr val="004237"/>
                </a:solidFill>
                <a:latin typeface="Raleway"/>
                <a:ea typeface="ＭＳ Ｐゴシック"/>
              </a:rPr>
              <a:t>Application Development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Lead the </a:t>
            </a:r>
            <a:r>
              <a:rPr lang="en-US" altLang="en-US" sz="3200" dirty="0" err="1">
                <a:solidFill>
                  <a:srgbClr val="004237"/>
                </a:solidFill>
                <a:latin typeface="Raleway"/>
                <a:ea typeface="ＭＳ Ｐゴシック"/>
              </a:rPr>
              <a:t>FrontEnd</a:t>
            </a: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 team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Implemented state management </a:t>
            </a:r>
            <a:b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</a:b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solution via Redux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Setup project skeleton via </a:t>
            </a:r>
            <a:b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</a:b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create-react-app with TypeScript</a:t>
            </a:r>
            <a:endParaRPr lang="en-US" altLang="en-US" sz="3200" dirty="0">
              <a:solidFill>
                <a:srgbClr val="004237"/>
              </a:solidFill>
              <a:latin typeface="Raleway" pitchFamily="34" charset="0"/>
            </a:endParaRPr>
          </a:p>
        </p:txBody>
      </p:sp>
      <p:pic>
        <p:nvPicPr>
          <p:cNvPr id="5" name="Picture 5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7EAD64E1-ECCA-47F2-9F0C-0CF897F1986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488779" y="30960993"/>
            <a:ext cx="9413507" cy="4723335"/>
          </a:xfrm>
          <a:prstGeom prst="rect">
            <a:avLst/>
          </a:prstGeom>
          <a:ln>
            <a:solidFill>
              <a:srgbClr val="004237"/>
            </a:solidFill>
          </a:ln>
        </p:spPr>
      </p:pic>
      <p:pic>
        <p:nvPicPr>
          <p:cNvPr id="6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F08C463C-A76E-4A3A-8DDB-FF608E0A03D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154598" y="31426136"/>
            <a:ext cx="5630778" cy="6103113"/>
          </a:xfrm>
          <a:prstGeom prst="rect">
            <a:avLst/>
          </a:prstGeom>
          <a:ln>
            <a:solidFill>
              <a:srgbClr val="004237"/>
            </a:solidFill>
          </a:ln>
        </p:spPr>
      </p:pic>
      <p:sp>
        <p:nvSpPr>
          <p:cNvPr id="8" name="Rectangle 24">
            <a:extLst>
              <a:ext uri="{FF2B5EF4-FFF2-40B4-BE49-F238E27FC236}">
                <a16:creationId xmlns:a16="http://schemas.microsoft.com/office/drawing/2014/main" id="{24DF13F9-8A1B-4313-8446-51DBC6BC2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04795" y="30292342"/>
            <a:ext cx="81617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 b="1" dirty="0">
                <a:solidFill>
                  <a:srgbClr val="004237"/>
                </a:solidFill>
                <a:latin typeface="Raleway"/>
                <a:ea typeface="ＭＳ Ｐゴシック"/>
              </a:rPr>
              <a:t>Used GitHub Project to Manage Sprints</a:t>
            </a:r>
            <a:endParaRPr lang="en-US" dirty="0"/>
          </a:p>
        </p:txBody>
      </p:sp>
      <p:sp>
        <p:nvSpPr>
          <p:cNvPr id="73" name="Rectangle 24">
            <a:extLst>
              <a:ext uri="{FF2B5EF4-FFF2-40B4-BE49-F238E27FC236}">
                <a16:creationId xmlns:a16="http://schemas.microsoft.com/office/drawing/2014/main" id="{1C082B44-3601-41C4-95D4-19677A96E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93688" y="30205714"/>
            <a:ext cx="816176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200" b="1" dirty="0">
                <a:solidFill>
                  <a:srgbClr val="004237"/>
                </a:solidFill>
                <a:latin typeface="Raleway"/>
                <a:ea typeface="ＭＳ Ｐゴシック"/>
              </a:rPr>
              <a:t>Meeting Notes Summarized Sprint Progress with Burndown Charts</a:t>
            </a:r>
            <a:endParaRPr lang="en-US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B7A7B2-14AA-4F8F-A1EB-AEF18C5CC0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93595C-03EF-4ED2-BC04-28E08293CF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11852</TotalTime>
  <Words>395</Words>
  <Application>Microsoft Office PowerPoint</Application>
  <PresentationFormat>Custom</PresentationFormat>
  <Paragraphs>36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sitshanna@gmail.com</cp:lastModifiedBy>
  <cp:revision>175</cp:revision>
  <dcterms:created xsi:type="dcterms:W3CDTF">2012-11-19T15:27:41Z</dcterms:created>
  <dcterms:modified xsi:type="dcterms:W3CDTF">2020-08-02T19:29:13Z</dcterms:modified>
</cp:coreProperties>
</file>