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
  </p:sldMasterIdLst>
  <p:notesMasterIdLst>
    <p:notesMasterId r:id="rId5"/>
  </p:notesMasterIdLst>
  <p:sldIdLst>
    <p:sldId id="256" r:id="rId4"/>
  </p:sldIdLst>
  <p:sldSz cx="32918400" cy="43891200"/>
  <p:notesSz cx="6858000" cy="9144000"/>
  <p:defaultTextStyle>
    <a:defPPr>
      <a:defRPr lang="en-US"/>
    </a:defPPr>
    <a:lvl1pPr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3824">
          <p15:clr>
            <a:srgbClr val="A4A3A4"/>
          </p15:clr>
        </p15:guide>
        <p15:guide id="2" pos="10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1E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30"/>
    <p:restoredTop sz="94729"/>
  </p:normalViewPr>
  <p:slideViewPr>
    <p:cSldViewPr>
      <p:cViewPr>
        <p:scale>
          <a:sx n="26" d="100"/>
          <a:sy n="26" d="100"/>
        </p:scale>
        <p:origin x="2000" y="184"/>
      </p:cViewPr>
      <p:guideLst>
        <p:guide orient="horz" pos="13824"/>
        <p:guide pos="10368"/>
      </p:guideLst>
    </p:cSldViewPr>
  </p:slideViewPr>
  <p:notesTextViewPr>
    <p:cViewPr>
      <p:scale>
        <a:sx n="100" d="100"/>
        <a:sy n="100" d="100"/>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Master" Target="slideMasters/slideMaster1.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7D443ED-619C-4DD0-8626-0C8F4E708BDB}"/>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3FB4D087-B7B4-4CFC-A708-FF4366D990AB}"/>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charset="-128"/>
              </a:defRPr>
            </a:lvl1pPr>
          </a:lstStyle>
          <a:p>
            <a:pPr>
              <a:defRPr/>
            </a:pPr>
            <a:fld id="{03172AD5-1D44-3E46-9AD1-6FD766650582}" type="datetime1">
              <a:rPr lang="en-US" altLang="en-US"/>
              <a:pPr>
                <a:defRPr/>
              </a:pPr>
              <a:t>7/31/20</a:t>
            </a:fld>
            <a:endParaRPr lang="en-US" altLang="en-US"/>
          </a:p>
        </p:txBody>
      </p:sp>
      <p:sp>
        <p:nvSpPr>
          <p:cNvPr id="4" name="Slide Image Placeholder 3">
            <a:extLst>
              <a:ext uri="{FF2B5EF4-FFF2-40B4-BE49-F238E27FC236}">
                <a16:creationId xmlns:a16="http://schemas.microsoft.com/office/drawing/2014/main" id="{962A9213-7944-429C-A115-C6DD9AF25D46}"/>
              </a:ext>
            </a:extLst>
          </p:cNvPr>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C6A838F2-F534-48B9-98DB-5EA7F6EE7219}"/>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EFFE7E71-35B7-49FB-8289-09D411F6B0BF}"/>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89387636-836A-40AE-8810-9014631859ED}"/>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DC0D9DE7-28A5-564A-B0D7-D548CAD495AB}"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7BB1784A-C7E0-BA40-81D2-56327FB51D0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73A404FA-CF8D-2443-9F4D-6EDB577466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F556BFF3-D84C-BE43-86F5-F918BABD323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DE4F9691-9AF8-6642-8839-952E4B2A85C0}" type="slidenum">
              <a:rPr lang="en-US" altLang="en-US">
                <a:latin typeface="Arial" panose="020B0604020202020204" pitchFamily="34" charset="0"/>
              </a:rPr>
              <a:pPr>
                <a:spcBef>
                  <a:spcPct val="0"/>
                </a:spcBef>
              </a:pPr>
              <a:t>1</a:t>
            </a:fld>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9358" y="13635321"/>
            <a:ext cx="27979687" cy="9408459"/>
          </a:xfrm>
        </p:spPr>
        <p:txBody>
          <a:bodyPr/>
          <a:lstStyle/>
          <a:p>
            <a:r>
              <a:rPr lang="en-US"/>
              <a:t>Click to edit Master title style</a:t>
            </a:r>
          </a:p>
        </p:txBody>
      </p:sp>
      <p:sp>
        <p:nvSpPr>
          <p:cNvPr id="3" name="Subtitle 2"/>
          <p:cNvSpPr>
            <a:spLocks noGrp="1"/>
          </p:cNvSpPr>
          <p:nvPr>
            <p:ph type="subTitle" idx="1"/>
          </p:nvPr>
        </p:nvSpPr>
        <p:spPr>
          <a:xfrm>
            <a:off x="4937523" y="24872579"/>
            <a:ext cx="23043356" cy="1121484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24AB77B1-EBEC-1F43-9A4A-20D81F18B96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0D84B615-4791-1040-83ED-3845C899854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2B9F87B9-05A7-5640-9229-BD497548224E}"/>
              </a:ext>
            </a:extLst>
          </p:cNvPr>
          <p:cNvSpPr>
            <a:spLocks noGrp="1" noChangeArrowheads="1"/>
          </p:cNvSpPr>
          <p:nvPr>
            <p:ph type="sldNum" sz="quarter" idx="12"/>
          </p:nvPr>
        </p:nvSpPr>
        <p:spPr>
          <a:ln/>
        </p:spPr>
        <p:txBody>
          <a:bodyPr/>
          <a:lstStyle>
            <a:lvl1pPr>
              <a:defRPr/>
            </a:lvl1pPr>
          </a:lstStyle>
          <a:p>
            <a:fld id="{9115C65E-2892-DF4A-AC86-36A526CB6097}" type="slidenum">
              <a:rPr lang="en-US" altLang="en-US"/>
              <a:pPr/>
              <a:t>‹#›</a:t>
            </a:fld>
            <a:endParaRPr lang="en-US" altLang="en-US"/>
          </a:p>
        </p:txBody>
      </p:sp>
    </p:spTree>
    <p:extLst>
      <p:ext uri="{BB962C8B-B14F-4D97-AF65-F5344CB8AC3E}">
        <p14:creationId xmlns:p14="http://schemas.microsoft.com/office/powerpoint/2010/main" val="2323054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AACA0CBB-BF68-7B43-B257-37F52CE4FE59}"/>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ADF1F155-ADC5-774C-B8A6-437F97FEFC9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23968BCE-B448-A94D-91CC-829E08D61F02}"/>
              </a:ext>
            </a:extLst>
          </p:cNvPr>
          <p:cNvSpPr>
            <a:spLocks noGrp="1" noChangeArrowheads="1"/>
          </p:cNvSpPr>
          <p:nvPr>
            <p:ph type="sldNum" sz="quarter" idx="12"/>
          </p:nvPr>
        </p:nvSpPr>
        <p:spPr>
          <a:ln/>
        </p:spPr>
        <p:txBody>
          <a:bodyPr/>
          <a:lstStyle>
            <a:lvl1pPr>
              <a:defRPr/>
            </a:lvl1pPr>
          </a:lstStyle>
          <a:p>
            <a:fld id="{94B4A450-7890-3B4D-BF52-9FC1976AF36B}" type="slidenum">
              <a:rPr lang="en-US" altLang="en-US"/>
              <a:pPr/>
              <a:t>‹#›</a:t>
            </a:fld>
            <a:endParaRPr lang="en-US" altLang="en-US"/>
          </a:p>
        </p:txBody>
      </p:sp>
    </p:spTree>
    <p:extLst>
      <p:ext uri="{BB962C8B-B14F-4D97-AF65-F5344CB8AC3E}">
        <p14:creationId xmlns:p14="http://schemas.microsoft.com/office/powerpoint/2010/main" val="28305933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6079" y="1757084"/>
            <a:ext cx="7406878" cy="3745005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645446" y="1757084"/>
            <a:ext cx="22106335" cy="3745005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FEBB4341-29FC-1D48-BA02-79F1A0E40995}"/>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8214B100-EDFA-4D41-9F20-4B3FA67AFA4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CEFB49E8-5530-C244-A336-C02A4805602F}"/>
              </a:ext>
            </a:extLst>
          </p:cNvPr>
          <p:cNvSpPr>
            <a:spLocks noGrp="1" noChangeArrowheads="1"/>
          </p:cNvSpPr>
          <p:nvPr>
            <p:ph type="sldNum" sz="quarter" idx="12"/>
          </p:nvPr>
        </p:nvSpPr>
        <p:spPr>
          <a:ln/>
        </p:spPr>
        <p:txBody>
          <a:bodyPr/>
          <a:lstStyle>
            <a:lvl1pPr>
              <a:defRPr/>
            </a:lvl1pPr>
          </a:lstStyle>
          <a:p>
            <a:fld id="{ED9D674E-9694-3A4B-A601-E620B92A8564}" type="slidenum">
              <a:rPr lang="en-US" altLang="en-US"/>
              <a:pPr/>
              <a:t>‹#›</a:t>
            </a:fld>
            <a:endParaRPr lang="en-US" altLang="en-US"/>
          </a:p>
        </p:txBody>
      </p:sp>
    </p:spTree>
    <p:extLst>
      <p:ext uri="{BB962C8B-B14F-4D97-AF65-F5344CB8AC3E}">
        <p14:creationId xmlns:p14="http://schemas.microsoft.com/office/powerpoint/2010/main" val="13305261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43E98ED4-578B-D341-BE60-EAC3703A4B7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779A035-9E7F-8542-9F03-745D5E21E2B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98AD65BC-57D5-B14B-9C37-B92EBDB7FC64}"/>
              </a:ext>
            </a:extLst>
          </p:cNvPr>
          <p:cNvSpPr>
            <a:spLocks noGrp="1" noChangeArrowheads="1"/>
          </p:cNvSpPr>
          <p:nvPr>
            <p:ph type="sldNum" sz="quarter" idx="12"/>
          </p:nvPr>
        </p:nvSpPr>
        <p:spPr>
          <a:ln/>
        </p:spPr>
        <p:txBody>
          <a:bodyPr/>
          <a:lstStyle>
            <a:lvl1pPr>
              <a:defRPr/>
            </a:lvl1pPr>
          </a:lstStyle>
          <a:p>
            <a:fld id="{03F332E7-67C8-FC4D-8A9E-B4601FFF12A2}" type="slidenum">
              <a:rPr lang="en-US" altLang="en-US"/>
              <a:pPr/>
              <a:t>‹#›</a:t>
            </a:fld>
            <a:endParaRPr lang="en-US" altLang="en-US"/>
          </a:p>
        </p:txBody>
      </p:sp>
    </p:spTree>
    <p:extLst>
      <p:ext uri="{BB962C8B-B14F-4D97-AF65-F5344CB8AC3E}">
        <p14:creationId xmlns:p14="http://schemas.microsoft.com/office/powerpoint/2010/main" val="32814943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6" y="28205210"/>
            <a:ext cx="27980878" cy="871593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2600326" y="18604007"/>
            <a:ext cx="27980878" cy="96012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6C4DA6E7-CCA4-3141-AA0F-8A29C60B09A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6010FE44-6856-BC47-A74E-3D10D03F023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B719930C-7371-A64F-9DFD-1CE45B62CB1E}"/>
              </a:ext>
            </a:extLst>
          </p:cNvPr>
          <p:cNvSpPr>
            <a:spLocks noGrp="1" noChangeArrowheads="1"/>
          </p:cNvSpPr>
          <p:nvPr>
            <p:ph type="sldNum" sz="quarter" idx="12"/>
          </p:nvPr>
        </p:nvSpPr>
        <p:spPr>
          <a:ln/>
        </p:spPr>
        <p:txBody>
          <a:bodyPr/>
          <a:lstStyle>
            <a:lvl1pPr>
              <a:defRPr/>
            </a:lvl1pPr>
          </a:lstStyle>
          <a:p>
            <a:fld id="{8FF88DE4-3E47-5C48-B783-1976CF511531}" type="slidenum">
              <a:rPr lang="en-US" altLang="en-US"/>
              <a:pPr/>
              <a:t>‹#›</a:t>
            </a:fld>
            <a:endParaRPr lang="en-US" altLang="en-US"/>
          </a:p>
        </p:txBody>
      </p:sp>
    </p:spTree>
    <p:extLst>
      <p:ext uri="{BB962C8B-B14F-4D97-AF65-F5344CB8AC3E}">
        <p14:creationId xmlns:p14="http://schemas.microsoft.com/office/powerpoint/2010/main" val="3253969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645445"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6516352"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A3E18D7A-4C09-F343-8CE3-E3C13850D981}"/>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6859FA07-4446-6A42-84C0-FE4F12358D4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64B13BDA-ED5A-D149-865B-B45B29771964}"/>
              </a:ext>
            </a:extLst>
          </p:cNvPr>
          <p:cNvSpPr>
            <a:spLocks noGrp="1" noChangeArrowheads="1"/>
          </p:cNvSpPr>
          <p:nvPr>
            <p:ph type="sldNum" sz="quarter" idx="12"/>
          </p:nvPr>
        </p:nvSpPr>
        <p:spPr>
          <a:ln/>
        </p:spPr>
        <p:txBody>
          <a:bodyPr/>
          <a:lstStyle>
            <a:lvl1pPr>
              <a:defRPr/>
            </a:lvl1pPr>
          </a:lstStyle>
          <a:p>
            <a:fld id="{69E914BA-4CDB-FE45-844A-425271CDB992}" type="slidenum">
              <a:rPr lang="en-US" altLang="en-US"/>
              <a:pPr/>
              <a:t>‹#›</a:t>
            </a:fld>
            <a:endParaRPr lang="en-US" altLang="en-US"/>
          </a:p>
        </p:txBody>
      </p:sp>
    </p:spTree>
    <p:extLst>
      <p:ext uri="{BB962C8B-B14F-4D97-AF65-F5344CB8AC3E}">
        <p14:creationId xmlns:p14="http://schemas.microsoft.com/office/powerpoint/2010/main" val="4424553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645444" y="9825318"/>
            <a:ext cx="14544676"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645444" y="13919949"/>
            <a:ext cx="14544676"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6722328" y="9825318"/>
            <a:ext cx="14550628"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16722328" y="13919949"/>
            <a:ext cx="14550628"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7815F97A-2042-3746-9D11-6D84A447228A}"/>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9DD526B8-6173-ED48-96B2-B8479EEF6A8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1400AEB3-687F-7343-933E-618EDE4854D9}"/>
              </a:ext>
            </a:extLst>
          </p:cNvPr>
          <p:cNvSpPr>
            <a:spLocks noGrp="1" noChangeArrowheads="1"/>
          </p:cNvSpPr>
          <p:nvPr>
            <p:ph type="sldNum" sz="quarter" idx="12"/>
          </p:nvPr>
        </p:nvSpPr>
        <p:spPr>
          <a:ln/>
        </p:spPr>
        <p:txBody>
          <a:bodyPr/>
          <a:lstStyle>
            <a:lvl1pPr>
              <a:defRPr/>
            </a:lvl1pPr>
          </a:lstStyle>
          <a:p>
            <a:fld id="{A25AB43B-923F-2744-9B95-0473BD6D78A1}" type="slidenum">
              <a:rPr lang="en-US" altLang="en-US"/>
              <a:pPr/>
              <a:t>‹#›</a:t>
            </a:fld>
            <a:endParaRPr lang="en-US" altLang="en-US"/>
          </a:p>
        </p:txBody>
      </p:sp>
    </p:spTree>
    <p:extLst>
      <p:ext uri="{BB962C8B-B14F-4D97-AF65-F5344CB8AC3E}">
        <p14:creationId xmlns:p14="http://schemas.microsoft.com/office/powerpoint/2010/main" val="1265344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C7CDC1F3-157B-CD40-8BAE-B0B097C36477}"/>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93BAF6E9-4C3A-D147-B552-CB7318B4D81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63E9333C-AFE1-A640-AE94-6A85E03FEA3C}"/>
              </a:ext>
            </a:extLst>
          </p:cNvPr>
          <p:cNvSpPr>
            <a:spLocks noGrp="1" noChangeArrowheads="1"/>
          </p:cNvSpPr>
          <p:nvPr>
            <p:ph type="sldNum" sz="quarter" idx="12"/>
          </p:nvPr>
        </p:nvSpPr>
        <p:spPr>
          <a:ln/>
        </p:spPr>
        <p:txBody>
          <a:bodyPr/>
          <a:lstStyle>
            <a:lvl1pPr>
              <a:defRPr/>
            </a:lvl1pPr>
          </a:lstStyle>
          <a:p>
            <a:fld id="{618A1421-E157-B04A-90C8-BDF990CD85E5}" type="slidenum">
              <a:rPr lang="en-US" altLang="en-US"/>
              <a:pPr/>
              <a:t>‹#›</a:t>
            </a:fld>
            <a:endParaRPr lang="en-US" altLang="en-US"/>
          </a:p>
        </p:txBody>
      </p:sp>
    </p:spTree>
    <p:extLst>
      <p:ext uri="{BB962C8B-B14F-4D97-AF65-F5344CB8AC3E}">
        <p14:creationId xmlns:p14="http://schemas.microsoft.com/office/powerpoint/2010/main" val="8406196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3B43E68C-CFB5-FA4C-94F6-6FD2CF45D847}"/>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EBF4712B-E37F-0746-86C1-D94D264C1DF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2E8E6A2B-FDE0-7A4D-9DB4-2E23400F760F}"/>
              </a:ext>
            </a:extLst>
          </p:cNvPr>
          <p:cNvSpPr>
            <a:spLocks noGrp="1" noChangeArrowheads="1"/>
          </p:cNvSpPr>
          <p:nvPr>
            <p:ph type="sldNum" sz="quarter" idx="12"/>
          </p:nvPr>
        </p:nvSpPr>
        <p:spPr>
          <a:ln/>
        </p:spPr>
        <p:txBody>
          <a:bodyPr/>
          <a:lstStyle>
            <a:lvl1pPr>
              <a:defRPr/>
            </a:lvl1pPr>
          </a:lstStyle>
          <a:p>
            <a:fld id="{D6BC3188-946F-074E-AAC3-AC08E9271A97}" type="slidenum">
              <a:rPr lang="en-US" altLang="en-US"/>
              <a:pPr/>
              <a:t>‹#›</a:t>
            </a:fld>
            <a:endParaRPr lang="en-US" altLang="en-US"/>
          </a:p>
        </p:txBody>
      </p:sp>
    </p:spTree>
    <p:extLst>
      <p:ext uri="{BB962C8B-B14F-4D97-AF65-F5344CB8AC3E}">
        <p14:creationId xmlns:p14="http://schemas.microsoft.com/office/powerpoint/2010/main" val="19415109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445" y="1748118"/>
            <a:ext cx="10829926" cy="7436224"/>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12870656" y="1748118"/>
            <a:ext cx="18402300" cy="374590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645445" y="9184341"/>
            <a:ext cx="10829926" cy="30022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7219FA80-924A-F643-BB89-F2F23F20A570}"/>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037CE795-C5DA-F347-8EB0-0B88F2912C1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DC94F323-BCA9-DE4F-9F99-E391F81081E4}"/>
              </a:ext>
            </a:extLst>
          </p:cNvPr>
          <p:cNvSpPr>
            <a:spLocks noGrp="1" noChangeArrowheads="1"/>
          </p:cNvSpPr>
          <p:nvPr>
            <p:ph type="sldNum" sz="quarter" idx="12"/>
          </p:nvPr>
        </p:nvSpPr>
        <p:spPr>
          <a:ln/>
        </p:spPr>
        <p:txBody>
          <a:bodyPr/>
          <a:lstStyle>
            <a:lvl1pPr>
              <a:defRPr/>
            </a:lvl1pPr>
          </a:lstStyle>
          <a:p>
            <a:fld id="{85B1F2C5-E9BF-9E4C-8C5F-0EA3C85A5B31}" type="slidenum">
              <a:rPr lang="en-US" altLang="en-US"/>
              <a:pPr/>
              <a:t>‹#›</a:t>
            </a:fld>
            <a:endParaRPr lang="en-US" altLang="en-US"/>
          </a:p>
        </p:txBody>
      </p:sp>
    </p:spTree>
    <p:extLst>
      <p:ext uri="{BB962C8B-B14F-4D97-AF65-F5344CB8AC3E}">
        <p14:creationId xmlns:p14="http://schemas.microsoft.com/office/powerpoint/2010/main" val="13769278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1999" y="30724289"/>
            <a:ext cx="19751278" cy="362622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6451999" y="3922059"/>
            <a:ext cx="19751278" cy="263338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451999" y="34350512"/>
            <a:ext cx="19751278" cy="5152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BCAFDCDA-6A67-284A-9031-1C9879E5FE89}"/>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8B9FD549-F4B8-D648-B83F-44173465995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7F9D3360-D044-1A49-9ED3-139DDAA6DB90}"/>
              </a:ext>
            </a:extLst>
          </p:cNvPr>
          <p:cNvSpPr>
            <a:spLocks noGrp="1" noChangeArrowheads="1"/>
          </p:cNvSpPr>
          <p:nvPr>
            <p:ph type="sldNum" sz="quarter" idx="12"/>
          </p:nvPr>
        </p:nvSpPr>
        <p:spPr>
          <a:ln/>
        </p:spPr>
        <p:txBody>
          <a:bodyPr/>
          <a:lstStyle>
            <a:lvl1pPr>
              <a:defRPr/>
            </a:lvl1pPr>
          </a:lstStyle>
          <a:p>
            <a:fld id="{C655E215-15B4-534E-ADEC-D4778922EFB1}" type="slidenum">
              <a:rPr lang="en-US" altLang="en-US"/>
              <a:pPr/>
              <a:t>‹#›</a:t>
            </a:fld>
            <a:endParaRPr lang="en-US" altLang="en-US"/>
          </a:p>
        </p:txBody>
      </p:sp>
    </p:spTree>
    <p:extLst>
      <p:ext uri="{BB962C8B-B14F-4D97-AF65-F5344CB8AC3E}">
        <p14:creationId xmlns:p14="http://schemas.microsoft.com/office/powerpoint/2010/main" val="5730644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B3694B2B-4D58-2F4A-B0A7-9BE8A4B33FA0}"/>
              </a:ext>
            </a:extLst>
          </p:cNvPr>
          <p:cNvSpPr>
            <a:spLocks noGrp="1" noChangeArrowheads="1"/>
          </p:cNvSpPr>
          <p:nvPr>
            <p:ph type="title"/>
          </p:nvPr>
        </p:nvSpPr>
        <p:spPr bwMode="auto">
          <a:xfrm>
            <a:off x="1646238" y="1757363"/>
            <a:ext cx="29627512"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altLang="en-US"/>
              <a:t>Haga clic para cambiar el estilo de título	</a:t>
            </a:r>
          </a:p>
        </p:txBody>
      </p:sp>
      <p:sp>
        <p:nvSpPr>
          <p:cNvPr id="1027" name="Rectangle 3">
            <a:extLst>
              <a:ext uri="{FF2B5EF4-FFF2-40B4-BE49-F238E27FC236}">
                <a16:creationId xmlns:a16="http://schemas.microsoft.com/office/drawing/2014/main" id="{A7C35A77-297D-5648-8FA7-E24657AA7C8A}"/>
              </a:ext>
            </a:extLst>
          </p:cNvPr>
          <p:cNvSpPr>
            <a:spLocks noGrp="1" noChangeArrowheads="1"/>
          </p:cNvSpPr>
          <p:nvPr>
            <p:ph type="body" idx="1"/>
          </p:nvPr>
        </p:nvSpPr>
        <p:spPr bwMode="auto">
          <a:xfrm>
            <a:off x="1646238" y="10242550"/>
            <a:ext cx="29627512" cy="289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altLang="en-US"/>
              <a:t>Haga clic para modificar el estilo de texto del patrón</a:t>
            </a:r>
          </a:p>
          <a:p>
            <a:pPr lvl="1"/>
            <a:r>
              <a:rPr lang="en-US" altLang="en-US"/>
              <a:t>Segundo nivel</a:t>
            </a:r>
          </a:p>
          <a:p>
            <a:pPr lvl="2"/>
            <a:r>
              <a:rPr lang="en-US" altLang="en-US"/>
              <a:t>Tercer nivel</a:t>
            </a:r>
          </a:p>
          <a:p>
            <a:pPr lvl="3"/>
            <a:r>
              <a:rPr lang="en-US" altLang="en-US"/>
              <a:t>Cuarto nivel</a:t>
            </a:r>
          </a:p>
          <a:p>
            <a:pPr lvl="4"/>
            <a:r>
              <a:rPr lang="en-US" altLang="en-US"/>
              <a:t>Quinto nivel</a:t>
            </a:r>
          </a:p>
        </p:txBody>
      </p:sp>
      <p:sp>
        <p:nvSpPr>
          <p:cNvPr id="1028" name="Rectangle 4">
            <a:extLst>
              <a:ext uri="{FF2B5EF4-FFF2-40B4-BE49-F238E27FC236}">
                <a16:creationId xmlns:a16="http://schemas.microsoft.com/office/drawing/2014/main" id="{090823BB-56A4-42BE-A5F8-9365E9A9A12C}"/>
              </a:ext>
            </a:extLst>
          </p:cNvPr>
          <p:cNvSpPr>
            <a:spLocks noGrp="1" noChangeArrowheads="1"/>
          </p:cNvSpPr>
          <p:nvPr>
            <p:ph type="dt" sz="half" idx="2"/>
          </p:nvPr>
        </p:nvSpPr>
        <p:spPr bwMode="auto">
          <a:xfrm>
            <a:off x="1644650" y="39968488"/>
            <a:ext cx="7681913"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eaLnBrk="1" hangingPunct="1">
              <a:defRPr sz="6600">
                <a:latin typeface="Arial" charset="0"/>
                <a:ea typeface="+mn-ea"/>
                <a:cs typeface="+mn-cs"/>
              </a:defRPr>
            </a:lvl1pPr>
          </a:lstStyle>
          <a:p>
            <a:pPr>
              <a:defRPr/>
            </a:pPr>
            <a:endParaRPr lang="en-US"/>
          </a:p>
        </p:txBody>
      </p:sp>
      <p:sp>
        <p:nvSpPr>
          <p:cNvPr id="1029" name="Rectangle 5">
            <a:extLst>
              <a:ext uri="{FF2B5EF4-FFF2-40B4-BE49-F238E27FC236}">
                <a16:creationId xmlns:a16="http://schemas.microsoft.com/office/drawing/2014/main" id="{B8204BA8-3E03-4C86-99C9-87872DD043D6}"/>
              </a:ext>
            </a:extLst>
          </p:cNvPr>
          <p:cNvSpPr>
            <a:spLocks noGrp="1" noChangeArrowheads="1"/>
          </p:cNvSpPr>
          <p:nvPr>
            <p:ph type="ftr" sz="quarter" idx="3"/>
          </p:nvPr>
        </p:nvSpPr>
        <p:spPr bwMode="auto">
          <a:xfrm>
            <a:off x="11247438" y="39968488"/>
            <a:ext cx="104251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eaLnBrk="1" hangingPunct="1">
              <a:defRPr sz="6600">
                <a:latin typeface="Arial" charset="0"/>
                <a:ea typeface="+mn-ea"/>
                <a:cs typeface="+mn-cs"/>
              </a:defRPr>
            </a:lvl1pPr>
          </a:lstStyle>
          <a:p>
            <a:pPr>
              <a:defRPr/>
            </a:pPr>
            <a:endParaRPr lang="en-US"/>
          </a:p>
        </p:txBody>
      </p:sp>
      <p:sp>
        <p:nvSpPr>
          <p:cNvPr id="1030" name="Rectangle 6">
            <a:extLst>
              <a:ext uri="{FF2B5EF4-FFF2-40B4-BE49-F238E27FC236}">
                <a16:creationId xmlns:a16="http://schemas.microsoft.com/office/drawing/2014/main" id="{D69B466F-7E3B-4D23-8C50-AD474366A0BB}"/>
              </a:ext>
            </a:extLst>
          </p:cNvPr>
          <p:cNvSpPr>
            <a:spLocks noGrp="1" noChangeArrowheads="1"/>
          </p:cNvSpPr>
          <p:nvPr>
            <p:ph type="sldNum" sz="quarter" idx="4"/>
          </p:nvPr>
        </p:nvSpPr>
        <p:spPr bwMode="auto">
          <a:xfrm>
            <a:off x="23591838" y="39968488"/>
            <a:ext cx="76819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eaLnBrk="1" hangingPunct="1">
              <a:defRPr sz="6600"/>
            </a:lvl1pPr>
          </a:lstStyle>
          <a:p>
            <a:fld id="{BAFE4BD2-A3DF-1740-AB19-C3C85DF06FA3}"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284663" rtl="0" eaLnBrk="0" fontAlgn="base" hangingPunct="0">
        <a:spcBef>
          <a:spcPct val="0"/>
        </a:spcBef>
        <a:spcAft>
          <a:spcPct val="0"/>
        </a:spcAft>
        <a:defRPr sz="20600">
          <a:solidFill>
            <a:schemeClr val="tx2"/>
          </a:solidFill>
          <a:latin typeface="+mj-lt"/>
          <a:ea typeface="ＭＳ Ｐゴシック" charset="-128"/>
          <a:cs typeface="ＭＳ Ｐゴシック" charset="-128"/>
        </a:defRPr>
      </a:lvl1pPr>
      <a:lvl2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2pPr>
      <a:lvl3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3pPr>
      <a:lvl4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4pPr>
      <a:lvl5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5pPr>
      <a:lvl6pPr marL="457200" algn="ctr" defTabSz="4284663" rtl="0" fontAlgn="base">
        <a:spcBef>
          <a:spcPct val="0"/>
        </a:spcBef>
        <a:spcAft>
          <a:spcPct val="0"/>
        </a:spcAft>
        <a:defRPr sz="20600">
          <a:solidFill>
            <a:schemeClr val="tx2"/>
          </a:solidFill>
          <a:latin typeface="Arial" charset="0"/>
        </a:defRPr>
      </a:lvl6pPr>
      <a:lvl7pPr marL="914400" algn="ctr" defTabSz="4284663" rtl="0" fontAlgn="base">
        <a:spcBef>
          <a:spcPct val="0"/>
        </a:spcBef>
        <a:spcAft>
          <a:spcPct val="0"/>
        </a:spcAft>
        <a:defRPr sz="20600">
          <a:solidFill>
            <a:schemeClr val="tx2"/>
          </a:solidFill>
          <a:latin typeface="Arial" charset="0"/>
        </a:defRPr>
      </a:lvl7pPr>
      <a:lvl8pPr marL="1371600" algn="ctr" defTabSz="4284663" rtl="0" fontAlgn="base">
        <a:spcBef>
          <a:spcPct val="0"/>
        </a:spcBef>
        <a:spcAft>
          <a:spcPct val="0"/>
        </a:spcAft>
        <a:defRPr sz="20600">
          <a:solidFill>
            <a:schemeClr val="tx2"/>
          </a:solidFill>
          <a:latin typeface="Arial" charset="0"/>
        </a:defRPr>
      </a:lvl8pPr>
      <a:lvl9pPr marL="1828800" algn="ctr" defTabSz="4284663" rtl="0" fontAlgn="base">
        <a:spcBef>
          <a:spcPct val="0"/>
        </a:spcBef>
        <a:spcAft>
          <a:spcPct val="0"/>
        </a:spcAft>
        <a:defRPr sz="20600">
          <a:solidFill>
            <a:schemeClr val="tx2"/>
          </a:solidFill>
          <a:latin typeface="Arial" charset="0"/>
        </a:defRPr>
      </a:lvl9pPr>
    </p:titleStyle>
    <p:bodyStyle>
      <a:lvl1pPr marL="1606550" indent="-1606550" algn="l" defTabSz="4284663" rtl="0" eaLnBrk="0" fontAlgn="base" hangingPunct="0">
        <a:spcBef>
          <a:spcPct val="20000"/>
        </a:spcBef>
        <a:spcAft>
          <a:spcPct val="0"/>
        </a:spcAft>
        <a:buChar char="•"/>
        <a:defRPr sz="15000">
          <a:solidFill>
            <a:schemeClr val="tx1"/>
          </a:solidFill>
          <a:latin typeface="+mn-lt"/>
          <a:ea typeface="ＭＳ Ｐゴシック" charset="-128"/>
          <a:cs typeface="ＭＳ Ｐゴシック" charset="-128"/>
        </a:defRPr>
      </a:lvl1pPr>
      <a:lvl2pPr marL="3481388" indent="-1339850" algn="l" defTabSz="4284663" rtl="0" eaLnBrk="0" fontAlgn="base" hangingPunct="0">
        <a:spcBef>
          <a:spcPct val="20000"/>
        </a:spcBef>
        <a:spcAft>
          <a:spcPct val="0"/>
        </a:spcAft>
        <a:buChar char="–"/>
        <a:defRPr sz="13100">
          <a:solidFill>
            <a:schemeClr val="tx1"/>
          </a:solidFill>
          <a:latin typeface="+mn-lt"/>
          <a:ea typeface="ＭＳ Ｐゴシック" charset="-128"/>
        </a:defRPr>
      </a:lvl2pPr>
      <a:lvl3pPr marL="5356225" indent="-1071563" algn="l" defTabSz="4284663" rtl="0" eaLnBrk="0" fontAlgn="base" hangingPunct="0">
        <a:spcBef>
          <a:spcPct val="20000"/>
        </a:spcBef>
        <a:spcAft>
          <a:spcPct val="0"/>
        </a:spcAft>
        <a:buChar char="•"/>
        <a:defRPr sz="11200">
          <a:solidFill>
            <a:schemeClr val="tx1"/>
          </a:solidFill>
          <a:latin typeface="+mn-lt"/>
          <a:ea typeface="ＭＳ Ｐゴシック" charset="-128"/>
        </a:defRPr>
      </a:lvl3pPr>
      <a:lvl4pPr marL="7497763"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4pPr>
      <a:lvl5pPr marL="9640888"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5pPr>
      <a:lvl6pPr marL="10098088" indent="-1071563" algn="l" defTabSz="4284663" rtl="0" fontAlgn="base">
        <a:spcBef>
          <a:spcPct val="20000"/>
        </a:spcBef>
        <a:spcAft>
          <a:spcPct val="0"/>
        </a:spcAft>
        <a:buChar char="»"/>
        <a:defRPr sz="9400">
          <a:solidFill>
            <a:schemeClr val="tx1"/>
          </a:solidFill>
          <a:latin typeface="+mn-lt"/>
        </a:defRPr>
      </a:lvl6pPr>
      <a:lvl7pPr marL="10555288" indent="-1071563" algn="l" defTabSz="4284663" rtl="0" fontAlgn="base">
        <a:spcBef>
          <a:spcPct val="20000"/>
        </a:spcBef>
        <a:spcAft>
          <a:spcPct val="0"/>
        </a:spcAft>
        <a:buChar char="»"/>
        <a:defRPr sz="9400">
          <a:solidFill>
            <a:schemeClr val="tx1"/>
          </a:solidFill>
          <a:latin typeface="+mn-lt"/>
        </a:defRPr>
      </a:lvl7pPr>
      <a:lvl8pPr marL="11012488" indent="-1071563" algn="l" defTabSz="4284663" rtl="0" fontAlgn="base">
        <a:spcBef>
          <a:spcPct val="20000"/>
        </a:spcBef>
        <a:spcAft>
          <a:spcPct val="0"/>
        </a:spcAft>
        <a:buChar char="»"/>
        <a:defRPr sz="9400">
          <a:solidFill>
            <a:schemeClr val="tx1"/>
          </a:solidFill>
          <a:latin typeface="+mn-lt"/>
        </a:defRPr>
      </a:lvl8pPr>
      <a:lvl9pPr marL="11469688" indent="-1071563" algn="l" defTabSz="4284663" rtl="0" fontAlgn="base">
        <a:spcBef>
          <a:spcPct val="20000"/>
        </a:spcBef>
        <a:spcAft>
          <a:spcPct val="0"/>
        </a:spcAft>
        <a:buChar char="»"/>
        <a:defRPr sz="9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9.png"/><Relationship Id="rId18" Type="http://schemas.openxmlformats.org/officeDocument/2006/relationships/image" Target="../media/image14.png"/><Relationship Id="rId26" Type="http://schemas.openxmlformats.org/officeDocument/2006/relationships/image" Target="../media/image22.png"/><Relationship Id="rId3" Type="http://schemas.openxmlformats.org/officeDocument/2006/relationships/slideLayout" Target="../slideLayouts/slideLayout7.xml"/><Relationship Id="rId21" Type="http://schemas.openxmlformats.org/officeDocument/2006/relationships/image" Target="../media/image17.png"/><Relationship Id="rId7" Type="http://schemas.openxmlformats.org/officeDocument/2006/relationships/image" Target="../media/image3.png"/><Relationship Id="rId12" Type="http://schemas.openxmlformats.org/officeDocument/2006/relationships/image" Target="../media/image8.png"/><Relationship Id="rId17" Type="http://schemas.openxmlformats.org/officeDocument/2006/relationships/image" Target="../media/image13.png"/><Relationship Id="rId25" Type="http://schemas.openxmlformats.org/officeDocument/2006/relationships/image" Target="../media/image21.png"/><Relationship Id="rId2" Type="http://schemas.openxmlformats.org/officeDocument/2006/relationships/audio" Target="../media/media1.m4a"/><Relationship Id="rId16" Type="http://schemas.openxmlformats.org/officeDocument/2006/relationships/image" Target="../media/image12.png"/><Relationship Id="rId20" Type="http://schemas.openxmlformats.org/officeDocument/2006/relationships/image" Target="../media/image16.png"/><Relationship Id="rId29" Type="http://schemas.openxmlformats.org/officeDocument/2006/relationships/image" Target="../media/image25.png"/><Relationship Id="rId1" Type="http://schemas.microsoft.com/office/2007/relationships/media" Target="../media/media1.m4a"/><Relationship Id="rId6" Type="http://schemas.openxmlformats.org/officeDocument/2006/relationships/image" Target="../media/image2.png"/><Relationship Id="rId11" Type="http://schemas.openxmlformats.org/officeDocument/2006/relationships/image" Target="../media/image7.jpeg"/><Relationship Id="rId24" Type="http://schemas.openxmlformats.org/officeDocument/2006/relationships/image" Target="../media/image20.png"/><Relationship Id="rId5" Type="http://schemas.openxmlformats.org/officeDocument/2006/relationships/image" Target="../media/image1.png"/><Relationship Id="rId15" Type="http://schemas.openxmlformats.org/officeDocument/2006/relationships/image" Target="../media/image11.png"/><Relationship Id="rId23" Type="http://schemas.openxmlformats.org/officeDocument/2006/relationships/image" Target="../media/image19.png"/><Relationship Id="rId28" Type="http://schemas.openxmlformats.org/officeDocument/2006/relationships/image" Target="../media/image24.png"/><Relationship Id="rId10" Type="http://schemas.openxmlformats.org/officeDocument/2006/relationships/image" Target="../media/image6.jpeg"/><Relationship Id="rId19" Type="http://schemas.openxmlformats.org/officeDocument/2006/relationships/image" Target="../media/image15.png"/><Relationship Id="rId4" Type="http://schemas.openxmlformats.org/officeDocument/2006/relationships/notesSlide" Target="../notesSlides/notesSlide1.xml"/><Relationship Id="rId9" Type="http://schemas.openxmlformats.org/officeDocument/2006/relationships/image" Target="../media/image5.png"/><Relationship Id="rId14" Type="http://schemas.openxmlformats.org/officeDocument/2006/relationships/image" Target="../media/image10.png"/><Relationship Id="rId22" Type="http://schemas.openxmlformats.org/officeDocument/2006/relationships/image" Target="../media/image18.png"/><Relationship Id="rId27"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7" name="Text Box 12">
            <a:extLst>
              <a:ext uri="{FF2B5EF4-FFF2-40B4-BE49-F238E27FC236}">
                <a16:creationId xmlns:a16="http://schemas.microsoft.com/office/drawing/2014/main" id="{9A86363E-BEEC-4F8F-A2CB-01A86047F382}"/>
              </a:ext>
            </a:extLst>
          </p:cNvPr>
          <p:cNvSpPr txBox="1">
            <a:spLocks noChangeArrowheads="1"/>
          </p:cNvSpPr>
          <p:nvPr/>
        </p:nvSpPr>
        <p:spPr bwMode="auto">
          <a:xfrm>
            <a:off x="6561138" y="2738438"/>
            <a:ext cx="19346862" cy="2452687"/>
          </a:xfrm>
          <a:prstGeom prst="rect">
            <a:avLst/>
          </a:prstGeom>
          <a:solidFill>
            <a:schemeClr val="bg1"/>
          </a:solidFill>
          <a:ln>
            <a:noFill/>
          </a:ln>
        </p:spPr>
        <p:txBody>
          <a:bodyPr lIns="98655" tIns="49327" rIns="98655" bIns="49327">
            <a:spAutoFit/>
          </a:bodyPr>
          <a:lstStyle>
            <a:lvl1pPr defTabSz="985838">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defRPr/>
            </a:pPr>
            <a:r>
              <a:rPr lang="en-US" altLang="en-US" sz="4800" b="1" dirty="0">
                <a:solidFill>
                  <a:srgbClr val="081E3F"/>
                </a:solidFill>
              </a:rPr>
              <a:t>Pediatric Emergency Medicine Application</a:t>
            </a:r>
          </a:p>
          <a:p>
            <a:pPr algn="ctr" eaLnBrk="1" hangingPunct="1">
              <a:spcBef>
                <a:spcPct val="0"/>
              </a:spcBef>
              <a:buFontTx/>
              <a:buNone/>
              <a:defRPr/>
            </a:pPr>
            <a:r>
              <a:rPr lang="en-US" altLang="en-US" sz="3500" b="1" dirty="0">
                <a:solidFill>
                  <a:srgbClr val="081E3F"/>
                </a:solidFill>
              </a:rPr>
              <a:t>Students: </a:t>
            </a:r>
            <a:r>
              <a:rPr lang="en-US" altLang="en-US" sz="3500" dirty="0">
                <a:solidFill>
                  <a:srgbClr val="081E3F"/>
                </a:solidFill>
              </a:rPr>
              <a:t>Dianet Cruz</a:t>
            </a:r>
          </a:p>
          <a:p>
            <a:pPr algn="ctr" eaLnBrk="1" hangingPunct="1">
              <a:spcBef>
                <a:spcPct val="0"/>
              </a:spcBef>
              <a:buFontTx/>
              <a:buNone/>
              <a:defRPr/>
            </a:pPr>
            <a:r>
              <a:rPr lang="en-US" altLang="en-US" sz="3500" b="1" dirty="0">
                <a:solidFill>
                  <a:srgbClr val="081E3F"/>
                </a:solidFill>
              </a:rPr>
              <a:t>Mentor: </a:t>
            </a:r>
            <a:r>
              <a:rPr lang="en-US" altLang="en-US" sz="3500" dirty="0">
                <a:solidFill>
                  <a:srgbClr val="081E3F"/>
                </a:solidFill>
              </a:rPr>
              <a:t>Jean Hannan and Bruce Quinn</a:t>
            </a:r>
            <a:endParaRPr lang="en-US" altLang="ja-JP" sz="3500" dirty="0">
              <a:solidFill>
                <a:schemeClr val="accent6">
                  <a:lumMod val="50000"/>
                </a:schemeClr>
              </a:solidFill>
            </a:endParaRPr>
          </a:p>
          <a:p>
            <a:pPr algn="ctr" eaLnBrk="1" hangingPunct="1">
              <a:spcBef>
                <a:spcPct val="0"/>
              </a:spcBef>
              <a:buFontTx/>
              <a:buNone/>
              <a:defRPr/>
            </a:pPr>
            <a:r>
              <a:rPr lang="en-US" altLang="en-US" sz="3500" b="1" dirty="0">
                <a:solidFill>
                  <a:srgbClr val="081E3F"/>
                </a:solidFill>
              </a:rPr>
              <a:t>Instructor:</a:t>
            </a:r>
            <a:r>
              <a:rPr lang="en-US" altLang="en-US" sz="3500" b="1" i="1" dirty="0">
                <a:solidFill>
                  <a:srgbClr val="081E3F"/>
                </a:solidFill>
              </a:rPr>
              <a:t> </a:t>
            </a:r>
            <a:r>
              <a:rPr lang="en-US" altLang="en-US" sz="3500" i="1" dirty="0">
                <a:solidFill>
                  <a:srgbClr val="081E3F"/>
                </a:solidFill>
              </a:rPr>
              <a:t>Dr. Masoud Sadjadi</a:t>
            </a:r>
            <a:r>
              <a:rPr lang="en-US" altLang="ja-JP" sz="3500" dirty="0">
                <a:solidFill>
                  <a:srgbClr val="081E3F"/>
                </a:solidFill>
              </a:rPr>
              <a:t>,</a:t>
            </a:r>
            <a:r>
              <a:rPr lang="en-US" altLang="ja-JP" sz="3500" i="1" dirty="0">
                <a:solidFill>
                  <a:srgbClr val="081E3F"/>
                </a:solidFill>
              </a:rPr>
              <a:t> </a:t>
            </a:r>
            <a:r>
              <a:rPr lang="en-US" altLang="en-US" sz="3500" dirty="0">
                <a:solidFill>
                  <a:srgbClr val="081E3F"/>
                </a:solidFill>
              </a:rPr>
              <a:t>Florida International University</a:t>
            </a:r>
          </a:p>
        </p:txBody>
      </p:sp>
      <p:sp>
        <p:nvSpPr>
          <p:cNvPr id="3075" name="Text Box 72">
            <a:extLst>
              <a:ext uri="{FF2B5EF4-FFF2-40B4-BE49-F238E27FC236}">
                <a16:creationId xmlns:a16="http://schemas.microsoft.com/office/drawing/2014/main" id="{77F4A620-18CA-2949-9DDA-DBDCDDC5ED49}"/>
              </a:ext>
            </a:extLst>
          </p:cNvPr>
          <p:cNvSpPr txBox="1">
            <a:spLocks noChangeArrowheads="1"/>
          </p:cNvSpPr>
          <p:nvPr/>
        </p:nvSpPr>
        <p:spPr bwMode="auto">
          <a:xfrm>
            <a:off x="1219200" y="42367200"/>
            <a:ext cx="30632400" cy="105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rgbClr val="000000"/>
                </a:solidFill>
                <a:miter lim="800000"/>
                <a:headEnd/>
                <a:tailEnd/>
              </a14:hiddenLine>
            </a:ext>
          </a:extLst>
        </p:spPr>
        <p:txBody>
          <a:bodyPr lIns="98655" tIns="49327" rIns="98655" bIns="49327">
            <a:spAutoFit/>
          </a:bodyPr>
          <a:lstStyle>
            <a:lvl1pPr marL="493713" indent="-493713" defTabSz="985838">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Clr>
                <a:srgbClr val="3333CC"/>
              </a:buClr>
              <a:buFontTx/>
              <a:buNone/>
            </a:pPr>
            <a:r>
              <a:rPr lang="en-US" altLang="en-US" sz="3000" dirty="0"/>
              <a:t>The material presented in this poster is based upon the work supported by Jean Hannan and Bruce Quin. I would personally like to thank you both and my teammates for your support, contribution and mentorship that I gained throughout this experience.</a:t>
            </a:r>
          </a:p>
        </p:txBody>
      </p:sp>
      <p:sp>
        <p:nvSpPr>
          <p:cNvPr id="3076" name="Rectangle 18">
            <a:extLst>
              <a:ext uri="{FF2B5EF4-FFF2-40B4-BE49-F238E27FC236}">
                <a16:creationId xmlns:a16="http://schemas.microsoft.com/office/drawing/2014/main" id="{71017E12-A518-E043-9CC4-E2C9874FA564}"/>
              </a:ext>
            </a:extLst>
          </p:cNvPr>
          <p:cNvSpPr>
            <a:spLocks noChangeArrowheads="1"/>
          </p:cNvSpPr>
          <p:nvPr/>
        </p:nvSpPr>
        <p:spPr bwMode="auto">
          <a:xfrm>
            <a:off x="914400" y="5299622"/>
            <a:ext cx="31089600" cy="36076978"/>
          </a:xfrm>
          <a:prstGeom prst="rect">
            <a:avLst/>
          </a:prstGeom>
          <a:solidFill>
            <a:schemeClr val="bg1"/>
          </a:solidFill>
          <a:ln w="63500">
            <a:solidFill>
              <a:srgbClr val="081E3F"/>
            </a:solidFill>
            <a:miter lim="800000"/>
            <a:headEnd/>
            <a:tailEnd/>
          </a:ln>
        </p:spPr>
        <p:txBody>
          <a:bodyPr wrap="none" anchor="ctr"/>
          <a:lstStyle>
            <a:lvl1pPr>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dirty="0"/>
          </a:p>
        </p:txBody>
      </p:sp>
      <p:sp>
        <p:nvSpPr>
          <p:cNvPr id="3077" name="Text Box 19">
            <a:extLst>
              <a:ext uri="{FF2B5EF4-FFF2-40B4-BE49-F238E27FC236}">
                <a16:creationId xmlns:a16="http://schemas.microsoft.com/office/drawing/2014/main" id="{31AA65DE-8584-1F44-91D4-EDA110885F53}"/>
              </a:ext>
            </a:extLst>
          </p:cNvPr>
          <p:cNvSpPr txBox="1">
            <a:spLocks noChangeArrowheads="1"/>
          </p:cNvSpPr>
          <p:nvPr/>
        </p:nvSpPr>
        <p:spPr bwMode="auto">
          <a:xfrm>
            <a:off x="1192212" y="5943600"/>
            <a:ext cx="9780588" cy="869059"/>
          </a:xfrm>
          <a:prstGeom prst="rect">
            <a:avLst/>
          </a:prstGeom>
          <a:solidFill>
            <a:srgbClr val="081E3F"/>
          </a:solidFill>
          <a:ln>
            <a:noFill/>
          </a:ln>
        </p:spPr>
        <p:txBody>
          <a:bodyPr wrap="square"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5000" b="1" dirty="0">
                <a:solidFill>
                  <a:srgbClr val="B6862C"/>
                </a:solidFill>
              </a:rPr>
              <a:t>Problem</a:t>
            </a:r>
          </a:p>
        </p:txBody>
      </p:sp>
      <p:sp>
        <p:nvSpPr>
          <p:cNvPr id="3078" name="Rectangle 18">
            <a:extLst>
              <a:ext uri="{FF2B5EF4-FFF2-40B4-BE49-F238E27FC236}">
                <a16:creationId xmlns:a16="http://schemas.microsoft.com/office/drawing/2014/main" id="{BFD7EBDE-4F1F-1642-970A-DEE6E542FBFE}"/>
              </a:ext>
            </a:extLst>
          </p:cNvPr>
          <p:cNvSpPr>
            <a:spLocks noChangeArrowheads="1"/>
          </p:cNvSpPr>
          <p:nvPr/>
        </p:nvSpPr>
        <p:spPr bwMode="auto">
          <a:xfrm>
            <a:off x="914400" y="42062400"/>
            <a:ext cx="31089600" cy="1371600"/>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3079" name="Text Box 19">
            <a:extLst>
              <a:ext uri="{FF2B5EF4-FFF2-40B4-BE49-F238E27FC236}">
                <a16:creationId xmlns:a16="http://schemas.microsoft.com/office/drawing/2014/main" id="{F96F304B-C7F5-0E4F-9267-BB8118A704FC}"/>
              </a:ext>
            </a:extLst>
          </p:cNvPr>
          <p:cNvSpPr txBox="1">
            <a:spLocks noChangeArrowheads="1"/>
          </p:cNvSpPr>
          <p:nvPr/>
        </p:nvSpPr>
        <p:spPr bwMode="auto">
          <a:xfrm>
            <a:off x="1192213" y="41605200"/>
            <a:ext cx="4979987" cy="730250"/>
          </a:xfrm>
          <a:prstGeom prst="rect">
            <a:avLst/>
          </a:prstGeom>
          <a:solidFill>
            <a:srgbClr val="081E3F"/>
          </a:solidFill>
          <a:ln w="12700">
            <a:solidFill>
              <a:srgbClr val="0033CC"/>
            </a:solidFill>
            <a:miter lim="800000"/>
            <a:headEnd/>
            <a:tailEnd/>
          </a:ln>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rPr>
              <a:t>Acknowledgement</a:t>
            </a:r>
          </a:p>
        </p:txBody>
      </p:sp>
      <p:sp>
        <p:nvSpPr>
          <p:cNvPr id="14351" name="TextBox 3">
            <a:extLst>
              <a:ext uri="{FF2B5EF4-FFF2-40B4-BE49-F238E27FC236}">
                <a16:creationId xmlns:a16="http://schemas.microsoft.com/office/drawing/2014/main" id="{2C25D277-BDC4-4189-B4EE-6B405CA9007B}"/>
              </a:ext>
            </a:extLst>
          </p:cNvPr>
          <p:cNvSpPr txBox="1">
            <a:spLocks noChangeArrowheads="1"/>
          </p:cNvSpPr>
          <p:nvPr/>
        </p:nvSpPr>
        <p:spPr bwMode="auto">
          <a:xfrm>
            <a:off x="6561138" y="0"/>
            <a:ext cx="19346862" cy="2278063"/>
          </a:xfrm>
          <a:prstGeom prst="rect">
            <a:avLst/>
          </a:prstGeom>
          <a:noFill/>
          <a:ln/>
        </p:spPr>
        <p:style>
          <a:lnRef idx="2">
            <a:schemeClr val="accent3"/>
          </a:lnRef>
          <a:fillRef idx="1">
            <a:schemeClr val="lt1"/>
          </a:fillRef>
          <a:effectRef idx="0">
            <a:schemeClr val="accent3"/>
          </a:effectRef>
          <a:fontRef idx="minor">
            <a:schemeClr val="dk1"/>
          </a:fontRef>
        </p:style>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defRPr/>
            </a:pPr>
            <a:r>
              <a:rPr lang="en-US" altLang="en-US" sz="7000" b="1" dirty="0">
                <a:solidFill>
                  <a:srgbClr val="B6862C"/>
                </a:solidFill>
              </a:rPr>
              <a:t>School of Computing &amp; Information Sciences</a:t>
            </a:r>
          </a:p>
          <a:p>
            <a:pPr algn="ctr" eaLnBrk="1" hangingPunct="1">
              <a:defRPr/>
            </a:pPr>
            <a:r>
              <a:rPr lang="en-US" altLang="en-US" sz="7200" i="1" dirty="0">
                <a:solidFill>
                  <a:srgbClr val="B6862C"/>
                </a:solidFill>
              </a:rPr>
              <a:t>Spring 2020 Senior Design Project</a:t>
            </a:r>
          </a:p>
        </p:txBody>
      </p:sp>
      <p:pic>
        <p:nvPicPr>
          <p:cNvPr id="3089" name="Picture 2">
            <a:extLst>
              <a:ext uri="{FF2B5EF4-FFF2-40B4-BE49-F238E27FC236}">
                <a16:creationId xmlns:a16="http://schemas.microsoft.com/office/drawing/2014/main" id="{B892DE84-E169-AC4D-B5B7-C50B840423E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45927" y="814388"/>
            <a:ext cx="3913187" cy="387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30" descr="honorslogo1.tif">
            <a:extLst>
              <a:ext uri="{FF2B5EF4-FFF2-40B4-BE49-F238E27FC236}">
                <a16:creationId xmlns:a16="http://schemas.microsoft.com/office/drawing/2014/main" id="{56209900-1A86-F74C-A105-64A16846EB65}"/>
              </a:ext>
            </a:extLst>
          </p:cNvPr>
          <p:cNvPicPr>
            <a:picLocks noChangeAspect="1"/>
          </p:cNvPicPr>
          <p:nvPr/>
        </p:nvPicPr>
        <p:blipFill>
          <a:blip r:embed="rId6" cstate="print"/>
          <a:srcRect/>
          <a:stretch>
            <a:fillRect/>
          </a:stretch>
        </p:blipFill>
        <p:spPr bwMode="auto">
          <a:xfrm>
            <a:off x="25211909" y="3677756"/>
            <a:ext cx="6106291" cy="1448930"/>
          </a:xfrm>
          <a:prstGeom prst="rect">
            <a:avLst/>
          </a:prstGeom>
          <a:noFill/>
          <a:ln w="9525">
            <a:solidFill>
              <a:srgbClr val="000000"/>
            </a:solidFill>
            <a:miter lim="800000"/>
            <a:headEnd/>
            <a:tailEnd/>
          </a:ln>
        </p:spPr>
      </p:pic>
      <p:pic>
        <p:nvPicPr>
          <p:cNvPr id="19" name="Picture 31" descr="newarchlogo_blk.png">
            <a:extLst>
              <a:ext uri="{FF2B5EF4-FFF2-40B4-BE49-F238E27FC236}">
                <a16:creationId xmlns:a16="http://schemas.microsoft.com/office/drawing/2014/main" id="{0AAA7C4E-7181-8640-A1FA-FAF8CD6494FC}"/>
              </a:ext>
            </a:extLst>
          </p:cNvPr>
          <p:cNvPicPr>
            <a:picLocks noChangeAspect="1"/>
          </p:cNvPicPr>
          <p:nvPr/>
        </p:nvPicPr>
        <p:blipFill>
          <a:blip r:embed="rId7" cstate="print"/>
          <a:srcRect/>
          <a:stretch>
            <a:fillRect/>
          </a:stretch>
        </p:blipFill>
        <p:spPr bwMode="auto">
          <a:xfrm>
            <a:off x="26068246" y="990600"/>
            <a:ext cx="4640354" cy="2290030"/>
          </a:xfrm>
          <a:prstGeom prst="rect">
            <a:avLst/>
          </a:prstGeom>
          <a:noFill/>
          <a:ln w="9525">
            <a:solidFill>
              <a:srgbClr val="000000"/>
            </a:solidFill>
            <a:miter lim="800000"/>
            <a:headEnd/>
            <a:tailEnd/>
          </a:ln>
        </p:spPr>
      </p:pic>
      <p:pic>
        <p:nvPicPr>
          <p:cNvPr id="20" name="Picture 19">
            <a:extLst>
              <a:ext uri="{FF2B5EF4-FFF2-40B4-BE49-F238E27FC236}">
                <a16:creationId xmlns:a16="http://schemas.microsoft.com/office/drawing/2014/main" id="{F0B45C6D-F16F-6D42-8196-5954C0C2B61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31392" y="2464219"/>
            <a:ext cx="2500938" cy="1500562"/>
          </a:xfrm>
          <a:prstGeom prst="rect">
            <a:avLst/>
          </a:prstGeom>
        </p:spPr>
      </p:pic>
      <p:sp>
        <p:nvSpPr>
          <p:cNvPr id="3" name="TextBox 2">
            <a:extLst>
              <a:ext uri="{FF2B5EF4-FFF2-40B4-BE49-F238E27FC236}">
                <a16:creationId xmlns:a16="http://schemas.microsoft.com/office/drawing/2014/main" id="{6C41DE2F-3E50-B34E-8267-EFC5722F3D78}"/>
              </a:ext>
            </a:extLst>
          </p:cNvPr>
          <p:cNvSpPr txBox="1"/>
          <p:nvPr/>
        </p:nvSpPr>
        <p:spPr>
          <a:xfrm>
            <a:off x="1192212" y="6858000"/>
            <a:ext cx="9780588" cy="6017032"/>
          </a:xfrm>
          <a:prstGeom prst="rect">
            <a:avLst/>
          </a:prstGeom>
          <a:solidFill>
            <a:schemeClr val="bg1"/>
          </a:solidFill>
        </p:spPr>
        <p:txBody>
          <a:bodyPr wrap="square" rtlCol="0">
            <a:spAutoFit/>
          </a:bodyPr>
          <a:lstStyle/>
          <a:p>
            <a:pPr marL="177800" algn="just"/>
            <a:r>
              <a:rPr lang="en-US" sz="3500" dirty="0">
                <a:effectLst/>
                <a:ea typeface="Calibri" panose="020F0502020204030204" pitchFamily="34" charset="0"/>
                <a:cs typeface="Arial" panose="020B0604020202020204" pitchFamily="34" charset="0"/>
              </a:rPr>
              <a:t>For healthcare workers in Emergency and Urgent care medicine, the need for quick communication and clear medical information is vital to saving patients lives. Among these healthcare workers are physician assistants, residents in pediatric</a:t>
            </a:r>
            <a:r>
              <a:rPr lang="en-US" sz="3500" dirty="0">
                <a:ea typeface="Calibri" panose="020F0502020204030204" pitchFamily="34" charset="0"/>
                <a:cs typeface="Arial" panose="020B0604020202020204" pitchFamily="34" charset="0"/>
              </a:rPr>
              <a:t>, </a:t>
            </a:r>
            <a:r>
              <a:rPr lang="en-US" sz="3500" dirty="0">
                <a:effectLst/>
                <a:ea typeface="Calibri" panose="020F0502020204030204" pitchFamily="34" charset="0"/>
                <a:cs typeface="Arial" panose="020B0604020202020204" pitchFamily="34" charset="0"/>
              </a:rPr>
              <a:t>nurse practitioners, emergency medicine and family medicine residency students, and physicians who are providing intensive care to ill and hurt children daily.</a:t>
            </a:r>
          </a:p>
          <a:p>
            <a:pPr marL="177800" algn="just"/>
            <a:endParaRPr lang="en-US" sz="3500" dirty="0">
              <a:effectLst/>
              <a:ea typeface="Calibri" panose="020F0502020204030204" pitchFamily="34" charset="0"/>
              <a:cs typeface="Arial" panose="020B0604020202020204" pitchFamily="34" charset="0"/>
            </a:endParaRPr>
          </a:p>
        </p:txBody>
      </p:sp>
      <p:sp>
        <p:nvSpPr>
          <p:cNvPr id="27" name="TextBox 26">
            <a:extLst>
              <a:ext uri="{FF2B5EF4-FFF2-40B4-BE49-F238E27FC236}">
                <a16:creationId xmlns:a16="http://schemas.microsoft.com/office/drawing/2014/main" id="{8370F63C-3810-3741-BFCB-6C9E89F1A25B}"/>
              </a:ext>
            </a:extLst>
          </p:cNvPr>
          <p:cNvSpPr txBox="1"/>
          <p:nvPr/>
        </p:nvSpPr>
        <p:spPr>
          <a:xfrm>
            <a:off x="11734800" y="6858000"/>
            <a:ext cx="9780588" cy="6017032"/>
          </a:xfrm>
          <a:prstGeom prst="rect">
            <a:avLst/>
          </a:prstGeom>
          <a:solidFill>
            <a:schemeClr val="bg1"/>
          </a:solidFill>
        </p:spPr>
        <p:txBody>
          <a:bodyPr wrap="square" rtlCol="0">
            <a:spAutoFit/>
          </a:bodyPr>
          <a:lstStyle/>
          <a:p>
            <a:pPr marL="231775" algn="just"/>
            <a:r>
              <a:rPr lang="en-US" sz="3500" dirty="0"/>
              <a:t>This is the second version of the Pediatric Emergency Medicine App. It was briefly developed last semester. The current system allows you to create an account, log in view information, save certifications information and use global chat room to send messages between users. This summer project consisted of continuing the development of the application by adding content, refining the home page and testing functionality. </a:t>
            </a:r>
          </a:p>
          <a:p>
            <a:pPr marL="231775" algn="just"/>
            <a:endParaRPr lang="en-US" sz="3500" dirty="0"/>
          </a:p>
        </p:txBody>
      </p:sp>
      <p:sp>
        <p:nvSpPr>
          <p:cNvPr id="28" name="Text Box 19">
            <a:extLst>
              <a:ext uri="{FF2B5EF4-FFF2-40B4-BE49-F238E27FC236}">
                <a16:creationId xmlns:a16="http://schemas.microsoft.com/office/drawing/2014/main" id="{D9A5FA51-3BB2-B448-A32F-812D5E9412FE}"/>
              </a:ext>
            </a:extLst>
          </p:cNvPr>
          <p:cNvSpPr txBox="1">
            <a:spLocks noChangeArrowheads="1"/>
          </p:cNvSpPr>
          <p:nvPr/>
        </p:nvSpPr>
        <p:spPr bwMode="auto">
          <a:xfrm>
            <a:off x="11734800" y="5912741"/>
            <a:ext cx="9780588" cy="869059"/>
          </a:xfrm>
          <a:prstGeom prst="rect">
            <a:avLst/>
          </a:prstGeom>
          <a:solidFill>
            <a:srgbClr val="081E3F"/>
          </a:solidFill>
          <a:ln>
            <a:noFill/>
          </a:ln>
        </p:spPr>
        <p:txBody>
          <a:bodyPr wrap="square"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5000" b="1" dirty="0">
                <a:solidFill>
                  <a:srgbClr val="B6862C"/>
                </a:solidFill>
              </a:rPr>
              <a:t>Current  System</a:t>
            </a:r>
          </a:p>
        </p:txBody>
      </p:sp>
      <p:sp>
        <p:nvSpPr>
          <p:cNvPr id="30" name="Text Box 19">
            <a:extLst>
              <a:ext uri="{FF2B5EF4-FFF2-40B4-BE49-F238E27FC236}">
                <a16:creationId xmlns:a16="http://schemas.microsoft.com/office/drawing/2014/main" id="{AC778C19-1ABF-A544-ADBB-126F44B76F3A}"/>
              </a:ext>
            </a:extLst>
          </p:cNvPr>
          <p:cNvSpPr txBox="1">
            <a:spLocks noChangeArrowheads="1"/>
          </p:cNvSpPr>
          <p:nvPr/>
        </p:nvSpPr>
        <p:spPr bwMode="auto">
          <a:xfrm>
            <a:off x="22277388" y="5943600"/>
            <a:ext cx="9193212" cy="869059"/>
          </a:xfrm>
          <a:prstGeom prst="rect">
            <a:avLst/>
          </a:prstGeom>
          <a:solidFill>
            <a:srgbClr val="081E3F"/>
          </a:solidFill>
          <a:ln>
            <a:noFill/>
          </a:ln>
        </p:spPr>
        <p:txBody>
          <a:bodyPr wrap="square"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5000" b="1" dirty="0">
                <a:solidFill>
                  <a:srgbClr val="B6862C"/>
                </a:solidFill>
              </a:rPr>
              <a:t>Requirements</a:t>
            </a:r>
          </a:p>
        </p:txBody>
      </p:sp>
      <p:sp>
        <p:nvSpPr>
          <p:cNvPr id="7" name="TextBox 6">
            <a:extLst>
              <a:ext uri="{FF2B5EF4-FFF2-40B4-BE49-F238E27FC236}">
                <a16:creationId xmlns:a16="http://schemas.microsoft.com/office/drawing/2014/main" id="{BC057C00-0D06-1748-A042-4059E9A94B2F}"/>
              </a:ext>
            </a:extLst>
          </p:cNvPr>
          <p:cNvSpPr txBox="1"/>
          <p:nvPr/>
        </p:nvSpPr>
        <p:spPr>
          <a:xfrm>
            <a:off x="783771" y="1001486"/>
            <a:ext cx="184731" cy="1384995"/>
          </a:xfrm>
          <a:prstGeom prst="rect">
            <a:avLst/>
          </a:prstGeom>
          <a:noFill/>
        </p:spPr>
        <p:txBody>
          <a:bodyPr wrap="none" rtlCol="0">
            <a:spAutoFit/>
          </a:bodyPr>
          <a:lstStyle/>
          <a:p>
            <a:endParaRPr lang="en-US"/>
          </a:p>
        </p:txBody>
      </p:sp>
      <p:sp>
        <p:nvSpPr>
          <p:cNvPr id="34" name="Text Box 19">
            <a:extLst>
              <a:ext uri="{FF2B5EF4-FFF2-40B4-BE49-F238E27FC236}">
                <a16:creationId xmlns:a16="http://schemas.microsoft.com/office/drawing/2014/main" id="{BBCC0090-99C2-1B43-A15A-A254565E9084}"/>
              </a:ext>
            </a:extLst>
          </p:cNvPr>
          <p:cNvSpPr txBox="1">
            <a:spLocks noChangeArrowheads="1"/>
          </p:cNvSpPr>
          <p:nvPr/>
        </p:nvSpPr>
        <p:spPr bwMode="auto">
          <a:xfrm>
            <a:off x="21907498" y="13179832"/>
            <a:ext cx="9410701" cy="869059"/>
          </a:xfrm>
          <a:prstGeom prst="rect">
            <a:avLst/>
          </a:prstGeom>
          <a:solidFill>
            <a:srgbClr val="081E3F"/>
          </a:solidFill>
          <a:ln>
            <a:noFill/>
          </a:ln>
        </p:spPr>
        <p:txBody>
          <a:bodyPr wrap="square"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5000" b="1" dirty="0">
                <a:solidFill>
                  <a:srgbClr val="B6862C"/>
                </a:solidFill>
              </a:rPr>
              <a:t>Object Design</a:t>
            </a:r>
          </a:p>
        </p:txBody>
      </p:sp>
      <p:sp>
        <p:nvSpPr>
          <p:cNvPr id="40" name="Text Box 19">
            <a:extLst>
              <a:ext uri="{FF2B5EF4-FFF2-40B4-BE49-F238E27FC236}">
                <a16:creationId xmlns:a16="http://schemas.microsoft.com/office/drawing/2014/main" id="{8975657A-D8C9-3C49-A256-9A645B082B6E}"/>
              </a:ext>
            </a:extLst>
          </p:cNvPr>
          <p:cNvSpPr txBox="1">
            <a:spLocks noChangeArrowheads="1"/>
          </p:cNvSpPr>
          <p:nvPr/>
        </p:nvSpPr>
        <p:spPr bwMode="auto">
          <a:xfrm>
            <a:off x="1230312" y="13182600"/>
            <a:ext cx="19608628" cy="869059"/>
          </a:xfrm>
          <a:prstGeom prst="rect">
            <a:avLst/>
          </a:prstGeom>
          <a:solidFill>
            <a:srgbClr val="081E3F"/>
          </a:solidFill>
          <a:ln>
            <a:noFill/>
          </a:ln>
        </p:spPr>
        <p:txBody>
          <a:bodyPr wrap="square"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5000" b="1" dirty="0">
                <a:solidFill>
                  <a:srgbClr val="B6862C"/>
                </a:solidFill>
              </a:rPr>
              <a:t>System Design</a:t>
            </a:r>
          </a:p>
        </p:txBody>
      </p:sp>
      <p:sp>
        <p:nvSpPr>
          <p:cNvPr id="42" name="Text Box 19">
            <a:extLst>
              <a:ext uri="{FF2B5EF4-FFF2-40B4-BE49-F238E27FC236}">
                <a16:creationId xmlns:a16="http://schemas.microsoft.com/office/drawing/2014/main" id="{670E2DD0-F8B0-E641-A85B-D5CF462798BC}"/>
              </a:ext>
            </a:extLst>
          </p:cNvPr>
          <p:cNvSpPr txBox="1">
            <a:spLocks noChangeArrowheads="1"/>
          </p:cNvSpPr>
          <p:nvPr/>
        </p:nvSpPr>
        <p:spPr bwMode="auto">
          <a:xfrm>
            <a:off x="21907498" y="24135286"/>
            <a:ext cx="9410702" cy="897151"/>
          </a:xfrm>
          <a:prstGeom prst="rect">
            <a:avLst/>
          </a:prstGeom>
          <a:solidFill>
            <a:srgbClr val="081E3F"/>
          </a:solidFill>
          <a:ln>
            <a:noFill/>
          </a:ln>
        </p:spPr>
        <p:txBody>
          <a:bodyPr wrap="square"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5000" b="1" dirty="0">
                <a:solidFill>
                  <a:srgbClr val="B6862C"/>
                </a:solidFill>
              </a:rPr>
              <a:t>Verification</a:t>
            </a:r>
          </a:p>
        </p:txBody>
      </p:sp>
      <p:sp>
        <p:nvSpPr>
          <p:cNvPr id="43" name="Text Box 19">
            <a:extLst>
              <a:ext uri="{FF2B5EF4-FFF2-40B4-BE49-F238E27FC236}">
                <a16:creationId xmlns:a16="http://schemas.microsoft.com/office/drawing/2014/main" id="{554938ED-85E1-7449-9582-C0543D0C678E}"/>
              </a:ext>
            </a:extLst>
          </p:cNvPr>
          <p:cNvSpPr txBox="1">
            <a:spLocks noChangeArrowheads="1"/>
          </p:cNvSpPr>
          <p:nvPr/>
        </p:nvSpPr>
        <p:spPr bwMode="auto">
          <a:xfrm>
            <a:off x="1206067" y="24238853"/>
            <a:ext cx="19632873" cy="869059"/>
          </a:xfrm>
          <a:prstGeom prst="rect">
            <a:avLst/>
          </a:prstGeom>
          <a:solidFill>
            <a:srgbClr val="081E3F"/>
          </a:solidFill>
          <a:ln>
            <a:noFill/>
          </a:ln>
        </p:spPr>
        <p:txBody>
          <a:bodyPr wrap="square"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5000" b="1" dirty="0">
                <a:solidFill>
                  <a:srgbClr val="B6862C"/>
                </a:solidFill>
              </a:rPr>
              <a:t>Implementation</a:t>
            </a:r>
          </a:p>
        </p:txBody>
      </p:sp>
      <p:sp>
        <p:nvSpPr>
          <p:cNvPr id="46" name="Text Box 19">
            <a:extLst>
              <a:ext uri="{FF2B5EF4-FFF2-40B4-BE49-F238E27FC236}">
                <a16:creationId xmlns:a16="http://schemas.microsoft.com/office/drawing/2014/main" id="{C2918E38-1BF8-CD4D-81DE-C5C3EA5DDFD5}"/>
              </a:ext>
            </a:extLst>
          </p:cNvPr>
          <p:cNvSpPr txBox="1">
            <a:spLocks noChangeArrowheads="1"/>
          </p:cNvSpPr>
          <p:nvPr/>
        </p:nvSpPr>
        <p:spPr bwMode="auto">
          <a:xfrm>
            <a:off x="21907497" y="32004000"/>
            <a:ext cx="9410702" cy="869059"/>
          </a:xfrm>
          <a:prstGeom prst="rect">
            <a:avLst/>
          </a:prstGeom>
          <a:solidFill>
            <a:srgbClr val="081E3F"/>
          </a:solidFill>
          <a:ln>
            <a:noFill/>
          </a:ln>
        </p:spPr>
        <p:txBody>
          <a:bodyPr wrap="square"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5000" b="1" dirty="0">
                <a:solidFill>
                  <a:srgbClr val="B6862C"/>
                </a:solidFill>
              </a:rPr>
              <a:t>Summary</a:t>
            </a:r>
          </a:p>
        </p:txBody>
      </p:sp>
      <p:sp>
        <p:nvSpPr>
          <p:cNvPr id="47" name="Text Box 19">
            <a:extLst>
              <a:ext uri="{FF2B5EF4-FFF2-40B4-BE49-F238E27FC236}">
                <a16:creationId xmlns:a16="http://schemas.microsoft.com/office/drawing/2014/main" id="{9E99AE42-6F6B-8946-8145-5E4A05F7CA4E}"/>
              </a:ext>
            </a:extLst>
          </p:cNvPr>
          <p:cNvSpPr txBox="1">
            <a:spLocks noChangeArrowheads="1"/>
          </p:cNvSpPr>
          <p:nvPr/>
        </p:nvSpPr>
        <p:spPr bwMode="auto">
          <a:xfrm>
            <a:off x="1245927" y="32004000"/>
            <a:ext cx="19632873" cy="869059"/>
          </a:xfrm>
          <a:prstGeom prst="rect">
            <a:avLst/>
          </a:prstGeom>
          <a:solidFill>
            <a:srgbClr val="081E3F"/>
          </a:solidFill>
          <a:ln>
            <a:noFill/>
          </a:ln>
        </p:spPr>
        <p:txBody>
          <a:bodyPr wrap="square"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5000" b="1" dirty="0">
                <a:solidFill>
                  <a:srgbClr val="B6862C"/>
                </a:solidFill>
              </a:rPr>
              <a:t>Screenshots</a:t>
            </a:r>
          </a:p>
        </p:txBody>
      </p:sp>
      <p:sp>
        <p:nvSpPr>
          <p:cNvPr id="48" name="TextBox 47">
            <a:extLst>
              <a:ext uri="{FF2B5EF4-FFF2-40B4-BE49-F238E27FC236}">
                <a16:creationId xmlns:a16="http://schemas.microsoft.com/office/drawing/2014/main" id="{03163334-F4D2-894B-AE55-7D30F46F1595}"/>
              </a:ext>
            </a:extLst>
          </p:cNvPr>
          <p:cNvSpPr txBox="1"/>
          <p:nvPr/>
        </p:nvSpPr>
        <p:spPr>
          <a:xfrm>
            <a:off x="22277388" y="6860768"/>
            <a:ext cx="9410700" cy="6017032"/>
          </a:xfrm>
          <a:prstGeom prst="rect">
            <a:avLst/>
          </a:prstGeom>
          <a:solidFill>
            <a:schemeClr val="bg1"/>
          </a:solidFill>
        </p:spPr>
        <p:txBody>
          <a:bodyPr wrap="square" rtlCol="0">
            <a:spAutoFit/>
          </a:bodyPr>
          <a:lstStyle/>
          <a:p>
            <a:pPr marL="457200" indent="-457200">
              <a:buFont typeface="Wingdings" pitchFamily="2" charset="2"/>
              <a:buChar char="§"/>
            </a:pPr>
            <a:r>
              <a:rPr lang="en-US" sz="3500" dirty="0"/>
              <a:t>Provide Splash Screen once user opens applications, changed the flow for the log in to be first, added a landing page. </a:t>
            </a:r>
          </a:p>
          <a:p>
            <a:pPr marL="457200" indent="-457200">
              <a:buFont typeface="Wingdings" pitchFamily="2" charset="2"/>
              <a:buChar char="§"/>
            </a:pPr>
            <a:r>
              <a:rPr lang="en-US" sz="3500" dirty="0"/>
              <a:t>Redesign UI/UX experience on application. </a:t>
            </a:r>
          </a:p>
          <a:p>
            <a:pPr marL="457200" indent="-457200">
              <a:buFont typeface="Wingdings" pitchFamily="2" charset="2"/>
              <a:buChar char="§"/>
            </a:pPr>
            <a:r>
              <a:rPr lang="en-US" sz="3500" dirty="0"/>
              <a:t>Added notification for admin mode. </a:t>
            </a:r>
          </a:p>
          <a:p>
            <a:pPr marL="457200" indent="-457200">
              <a:buFont typeface="Wingdings" pitchFamily="2" charset="2"/>
              <a:buChar char="§"/>
            </a:pPr>
            <a:r>
              <a:rPr lang="en-US" sz="3500" dirty="0"/>
              <a:t>Added the ability for users to log in with google or sign up  when routing to the Login page. </a:t>
            </a:r>
          </a:p>
          <a:p>
            <a:pPr marL="457200" indent="-457200">
              <a:buFont typeface="Wingdings" pitchFamily="2" charset="2"/>
              <a:buChar char="§"/>
            </a:pPr>
            <a:r>
              <a:rPr lang="en-US" sz="3500" dirty="0"/>
              <a:t>Once the user successfully log in, they are welcomed with there account name and a profile is created. </a:t>
            </a:r>
          </a:p>
        </p:txBody>
      </p:sp>
      <p:pic>
        <p:nvPicPr>
          <p:cNvPr id="52" name="Picture 6">
            <a:extLst>
              <a:ext uri="{FF2B5EF4-FFF2-40B4-BE49-F238E27FC236}">
                <a16:creationId xmlns:a16="http://schemas.microsoft.com/office/drawing/2014/main" id="{B1916BCD-8484-7C47-B223-DB3B96823B7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751326" y="26295096"/>
            <a:ext cx="3722023" cy="1555689"/>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81" descr="Make react native application using expo by Umair_systems">
            <a:extLst>
              <a:ext uri="{FF2B5EF4-FFF2-40B4-BE49-F238E27FC236}">
                <a16:creationId xmlns:a16="http://schemas.microsoft.com/office/drawing/2014/main" id="{1AD343C7-90C7-5B45-9B95-E99AB943113D}"/>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572707" y="28842381"/>
            <a:ext cx="3548223" cy="2381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 name="Picture 89" descr="Android Studio Logo Transparent &amp; PNG Clipart Free Download - YWD">
            <a:extLst>
              <a:ext uri="{FF2B5EF4-FFF2-40B4-BE49-F238E27FC236}">
                <a16:creationId xmlns:a16="http://schemas.microsoft.com/office/drawing/2014/main" id="{8F9353A0-8A2E-C94B-A9A9-9C51BB2514CD}"/>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158298" y="25887724"/>
            <a:ext cx="2502200" cy="250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 name="Picture 4" descr="Visual Studio Code - Wikipedia">
            <a:extLst>
              <a:ext uri="{FF2B5EF4-FFF2-40B4-BE49-F238E27FC236}">
                <a16:creationId xmlns:a16="http://schemas.microsoft.com/office/drawing/2014/main" id="{4CDE7B42-5508-ED41-B50A-3EF703D5AC49}"/>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297988" y="29128625"/>
            <a:ext cx="2312234" cy="231223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A picture containing drawing, table&#10;&#10;Description automatically generated">
            <a:extLst>
              <a:ext uri="{FF2B5EF4-FFF2-40B4-BE49-F238E27FC236}">
                <a16:creationId xmlns:a16="http://schemas.microsoft.com/office/drawing/2014/main" id="{DB605CA6-B3FD-A444-B2F7-55EF66819F0F}"/>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3449671" y="28634001"/>
            <a:ext cx="2981872" cy="2981872"/>
          </a:xfrm>
          <a:prstGeom prst="rect">
            <a:avLst/>
          </a:prstGeom>
        </p:spPr>
      </p:pic>
      <p:pic>
        <p:nvPicPr>
          <p:cNvPr id="15" name="Picture 14" descr="A close up of a sign&#10;&#10;Description automatically generated">
            <a:extLst>
              <a:ext uri="{FF2B5EF4-FFF2-40B4-BE49-F238E27FC236}">
                <a16:creationId xmlns:a16="http://schemas.microsoft.com/office/drawing/2014/main" id="{7AEEDE03-2812-A749-9704-4E480D9E55AC}"/>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3894592" y="25867168"/>
            <a:ext cx="2213057" cy="2502200"/>
          </a:xfrm>
          <a:prstGeom prst="rect">
            <a:avLst/>
          </a:prstGeom>
        </p:spPr>
      </p:pic>
      <p:pic>
        <p:nvPicPr>
          <p:cNvPr id="17" name="Picture 16" descr="A close up of a logo&#10;&#10;Description automatically generated">
            <a:extLst>
              <a:ext uri="{FF2B5EF4-FFF2-40B4-BE49-F238E27FC236}">
                <a16:creationId xmlns:a16="http://schemas.microsoft.com/office/drawing/2014/main" id="{A5EE18DF-4011-FE47-9A68-9090C848FE60}"/>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7341743" y="25446001"/>
            <a:ext cx="2893639" cy="2893639"/>
          </a:xfrm>
          <a:prstGeom prst="rect">
            <a:avLst/>
          </a:prstGeom>
        </p:spPr>
      </p:pic>
      <p:pic>
        <p:nvPicPr>
          <p:cNvPr id="23" name="Picture 22" descr="A close up of a logo&#10;&#10;Description automatically generated">
            <a:extLst>
              <a:ext uri="{FF2B5EF4-FFF2-40B4-BE49-F238E27FC236}">
                <a16:creationId xmlns:a16="http://schemas.microsoft.com/office/drawing/2014/main" id="{A140C36E-770D-AF4E-A737-53329580152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9664210" y="28656124"/>
            <a:ext cx="2822490" cy="2822490"/>
          </a:xfrm>
          <a:prstGeom prst="rect">
            <a:avLst/>
          </a:prstGeom>
        </p:spPr>
      </p:pic>
      <p:pic>
        <p:nvPicPr>
          <p:cNvPr id="69" name="Picture 87">
            <a:extLst>
              <a:ext uri="{FF2B5EF4-FFF2-40B4-BE49-F238E27FC236}">
                <a16:creationId xmlns:a16="http://schemas.microsoft.com/office/drawing/2014/main" id="{3BB00921-B0A0-AF44-8B54-454BA7E25DFC}"/>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284159" y="25403555"/>
            <a:ext cx="4444349" cy="3230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24" descr="A picture containing drawing&#10;&#10;Description automatically generated">
            <a:extLst>
              <a:ext uri="{FF2B5EF4-FFF2-40B4-BE49-F238E27FC236}">
                <a16:creationId xmlns:a16="http://schemas.microsoft.com/office/drawing/2014/main" id="{BE267672-D92B-B548-8103-41F0A64F085A}"/>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55819" y="28518206"/>
            <a:ext cx="6384781" cy="3352010"/>
          </a:xfrm>
          <a:prstGeom prst="rect">
            <a:avLst/>
          </a:prstGeom>
        </p:spPr>
      </p:pic>
      <p:sp>
        <p:nvSpPr>
          <p:cNvPr id="26" name="Rectangle 25">
            <a:extLst>
              <a:ext uri="{FF2B5EF4-FFF2-40B4-BE49-F238E27FC236}">
                <a16:creationId xmlns:a16="http://schemas.microsoft.com/office/drawing/2014/main" id="{EB0011EB-9F18-0B49-8694-DEE48B27A4AC}"/>
              </a:ext>
            </a:extLst>
          </p:cNvPr>
          <p:cNvSpPr/>
          <p:nvPr/>
        </p:nvSpPr>
        <p:spPr>
          <a:xfrm>
            <a:off x="21907497" y="25306377"/>
            <a:ext cx="9410702" cy="6017032"/>
          </a:xfrm>
          <a:prstGeom prst="rect">
            <a:avLst/>
          </a:prstGeom>
          <a:solidFill>
            <a:schemeClr val="bg1"/>
          </a:solidFill>
        </p:spPr>
        <p:txBody>
          <a:bodyPr wrap="square">
            <a:spAutoFit/>
          </a:bodyPr>
          <a:lstStyle/>
          <a:p>
            <a:pPr marL="457200" indent="-457200">
              <a:buFont typeface="Wingdings" pitchFamily="2" charset="2"/>
              <a:buChar char="§"/>
            </a:pPr>
            <a:r>
              <a:rPr lang="en-US" sz="3500" dirty="0">
                <a:effectLst/>
                <a:cs typeface="Arial" panose="020B0604020202020204" pitchFamily="34" charset="0"/>
              </a:rPr>
              <a:t>The features were tested on emulators for iOS and androids. They were also tested on physical devices as well. </a:t>
            </a:r>
          </a:p>
          <a:p>
            <a:pPr marL="457200" indent="-457200">
              <a:buFont typeface="Wingdings" pitchFamily="2" charset="2"/>
              <a:buChar char="§"/>
            </a:pPr>
            <a:r>
              <a:rPr lang="en-US" sz="3500" dirty="0">
                <a:effectLst/>
                <a:cs typeface="Arial" panose="020B0604020202020204" pitchFamily="34" charset="0"/>
              </a:rPr>
              <a:t>The authentication features with Gmail were also tested thoroughly to make sure there were no security problems and were working correctly. </a:t>
            </a:r>
          </a:p>
          <a:p>
            <a:pPr marL="457200" indent="-457200">
              <a:buFont typeface="Wingdings" pitchFamily="2" charset="2"/>
              <a:buChar char="§"/>
            </a:pPr>
            <a:r>
              <a:rPr lang="en-US" sz="3500" dirty="0">
                <a:effectLst/>
                <a:cs typeface="Arial" panose="020B0604020202020204" pitchFamily="34" charset="0"/>
              </a:rPr>
              <a:t>The UI/UX experience were also tested on both devices to make sure they were there were not differences between both systems. </a:t>
            </a:r>
          </a:p>
        </p:txBody>
      </p:sp>
      <p:sp>
        <p:nvSpPr>
          <p:cNvPr id="31" name="TextBox 30">
            <a:extLst>
              <a:ext uri="{FF2B5EF4-FFF2-40B4-BE49-F238E27FC236}">
                <a16:creationId xmlns:a16="http://schemas.microsoft.com/office/drawing/2014/main" id="{3D98A713-DAA9-EC4A-AF73-0F9FDE3BDC9E}"/>
              </a:ext>
            </a:extLst>
          </p:cNvPr>
          <p:cNvSpPr txBox="1"/>
          <p:nvPr/>
        </p:nvSpPr>
        <p:spPr>
          <a:xfrm>
            <a:off x="21907498" y="32918400"/>
            <a:ext cx="9563102" cy="7632859"/>
          </a:xfrm>
          <a:prstGeom prst="rect">
            <a:avLst/>
          </a:prstGeom>
          <a:noFill/>
        </p:spPr>
        <p:txBody>
          <a:bodyPr wrap="square" rtlCol="0">
            <a:spAutoFit/>
          </a:bodyPr>
          <a:lstStyle/>
          <a:p>
            <a:r>
              <a:rPr lang="en-US" sz="3500" dirty="0"/>
              <a:t>With the development made throughout this semester, the Pediatric Emergency Medicine Application has successfully fulfilled the shortcomings from last semester and continued development. This application will allow healthcare workers from the emergency pediatric department to effectively utilize it by logging in quickly, reliably and securely, having access to vital information, communicating with colleagues and saving important certifications throughout their day. With these upgrades, swiftly and securely, medical personnel will have a wealth of much-needed critical information at the tip of their fingers.</a:t>
            </a:r>
          </a:p>
        </p:txBody>
      </p:sp>
      <p:pic>
        <p:nvPicPr>
          <p:cNvPr id="49" name="Picture 48" descr="A close up of a sign&#10;&#10;Description automatically generated">
            <a:extLst>
              <a:ext uri="{FF2B5EF4-FFF2-40B4-BE49-F238E27FC236}">
                <a16:creationId xmlns:a16="http://schemas.microsoft.com/office/drawing/2014/main" id="{AC6887AE-E024-4E4B-AF22-2CD03C1E7AD9}"/>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206067" y="33048347"/>
            <a:ext cx="3071977" cy="6651853"/>
          </a:xfrm>
          <a:prstGeom prst="rect">
            <a:avLst/>
          </a:prstGeom>
        </p:spPr>
      </p:pic>
      <p:pic>
        <p:nvPicPr>
          <p:cNvPr id="60" name="Picture 59" descr="A screenshot of a cell phone&#10;&#10;Description automatically generated">
            <a:extLst>
              <a:ext uri="{FF2B5EF4-FFF2-40B4-BE49-F238E27FC236}">
                <a16:creationId xmlns:a16="http://schemas.microsoft.com/office/drawing/2014/main" id="{42D751A1-CA59-2A4A-99EE-E20B5AD9522D}"/>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4520615" y="33073568"/>
            <a:ext cx="2826204" cy="6626632"/>
          </a:xfrm>
          <a:prstGeom prst="rect">
            <a:avLst/>
          </a:prstGeom>
        </p:spPr>
      </p:pic>
      <p:pic>
        <p:nvPicPr>
          <p:cNvPr id="62" name="Picture 61" descr="A screenshot of a cell phone&#10;&#10;Description automatically generated">
            <a:extLst>
              <a:ext uri="{FF2B5EF4-FFF2-40B4-BE49-F238E27FC236}">
                <a16:creationId xmlns:a16="http://schemas.microsoft.com/office/drawing/2014/main" id="{D1F715CC-809D-F443-BC81-29E2F99586FB}"/>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7811397" y="33156228"/>
            <a:ext cx="2826204" cy="6543972"/>
          </a:xfrm>
          <a:prstGeom prst="rect">
            <a:avLst/>
          </a:prstGeom>
        </p:spPr>
      </p:pic>
      <p:pic>
        <p:nvPicPr>
          <p:cNvPr id="14336" name="Picture 14335" descr="A screenshot of a cell phone&#10;&#10;Description automatically generated">
            <a:extLst>
              <a:ext uri="{FF2B5EF4-FFF2-40B4-BE49-F238E27FC236}">
                <a16:creationId xmlns:a16="http://schemas.microsoft.com/office/drawing/2014/main" id="{9CD2C224-9971-D74B-A438-5E77001786AF}"/>
              </a:ext>
            </a:extLst>
          </p:cNvPr>
          <p:cNvPicPr>
            <a:picLocks noChangeAspect="1"/>
          </p:cNvPicPr>
          <p:nvPr/>
        </p:nvPicPr>
        <p:blipFill rotWithShape="1">
          <a:blip r:embed="rId22">
            <a:extLst>
              <a:ext uri="{28A0092B-C50C-407E-A947-70E740481C1C}">
                <a14:useLocalDpi xmlns:a14="http://schemas.microsoft.com/office/drawing/2010/main" val="0"/>
              </a:ext>
            </a:extLst>
          </a:blip>
          <a:srcRect t="7160"/>
          <a:stretch/>
        </p:blipFill>
        <p:spPr>
          <a:xfrm>
            <a:off x="10988040" y="33216406"/>
            <a:ext cx="2863950" cy="6483794"/>
          </a:xfrm>
          <a:prstGeom prst="rect">
            <a:avLst/>
          </a:prstGeom>
        </p:spPr>
      </p:pic>
      <p:pic>
        <p:nvPicPr>
          <p:cNvPr id="14339" name="Picture 14338" descr="A picture containing display&#10;&#10;Description automatically generated">
            <a:extLst>
              <a:ext uri="{FF2B5EF4-FFF2-40B4-BE49-F238E27FC236}">
                <a16:creationId xmlns:a16="http://schemas.microsoft.com/office/drawing/2014/main" id="{FA218B87-E941-304E-9D19-8C0755B33665}"/>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4232158" y="33216406"/>
            <a:ext cx="2826204" cy="6483794"/>
          </a:xfrm>
          <a:prstGeom prst="rect">
            <a:avLst/>
          </a:prstGeom>
        </p:spPr>
      </p:pic>
      <p:pic>
        <p:nvPicPr>
          <p:cNvPr id="14343" name="Picture 14342" descr="A picture containing ball, holding, board, bus&#10;&#10;Description automatically generated">
            <a:extLst>
              <a:ext uri="{FF2B5EF4-FFF2-40B4-BE49-F238E27FC236}">
                <a16:creationId xmlns:a16="http://schemas.microsoft.com/office/drawing/2014/main" id="{7B1D37F9-C4C3-4B46-B5F3-DD1D547C3C53}"/>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17409178" y="33216406"/>
            <a:ext cx="2826204" cy="6483794"/>
          </a:xfrm>
          <a:prstGeom prst="rect">
            <a:avLst/>
          </a:prstGeom>
        </p:spPr>
      </p:pic>
      <p:sp>
        <p:nvSpPr>
          <p:cNvPr id="14344" name="TextBox 14343">
            <a:extLst>
              <a:ext uri="{FF2B5EF4-FFF2-40B4-BE49-F238E27FC236}">
                <a16:creationId xmlns:a16="http://schemas.microsoft.com/office/drawing/2014/main" id="{58595F59-63AB-FE4C-B660-242242195483}"/>
              </a:ext>
            </a:extLst>
          </p:cNvPr>
          <p:cNvSpPr txBox="1"/>
          <p:nvPr/>
        </p:nvSpPr>
        <p:spPr>
          <a:xfrm>
            <a:off x="1284159" y="39808697"/>
            <a:ext cx="2677844" cy="1015663"/>
          </a:xfrm>
          <a:prstGeom prst="rect">
            <a:avLst/>
          </a:prstGeom>
          <a:noFill/>
        </p:spPr>
        <p:txBody>
          <a:bodyPr wrap="square" rtlCol="0">
            <a:spAutoFit/>
          </a:bodyPr>
          <a:lstStyle/>
          <a:p>
            <a:r>
              <a:rPr lang="en-US" sz="1500" i="1" dirty="0"/>
              <a:t>1.1 iPhone 11 Pro: This is the new splash screen that was created when the application is opened</a:t>
            </a:r>
          </a:p>
        </p:txBody>
      </p:sp>
      <p:sp>
        <p:nvSpPr>
          <p:cNvPr id="89" name="TextBox 88">
            <a:extLst>
              <a:ext uri="{FF2B5EF4-FFF2-40B4-BE49-F238E27FC236}">
                <a16:creationId xmlns:a16="http://schemas.microsoft.com/office/drawing/2014/main" id="{D129D52B-1A97-394B-B0A5-BE02DA191545}"/>
              </a:ext>
            </a:extLst>
          </p:cNvPr>
          <p:cNvSpPr txBox="1"/>
          <p:nvPr/>
        </p:nvSpPr>
        <p:spPr>
          <a:xfrm>
            <a:off x="4451092" y="39814317"/>
            <a:ext cx="2677844" cy="1015663"/>
          </a:xfrm>
          <a:prstGeom prst="rect">
            <a:avLst/>
          </a:prstGeom>
          <a:noFill/>
        </p:spPr>
        <p:txBody>
          <a:bodyPr wrap="square" rtlCol="0">
            <a:spAutoFit/>
          </a:bodyPr>
          <a:lstStyle/>
          <a:p>
            <a:r>
              <a:rPr lang="en-US" sz="1500" i="1" dirty="0"/>
              <a:t>1.2 Phone 11 Pro: Here is the new landing page where you decide to log in or sign up</a:t>
            </a:r>
          </a:p>
        </p:txBody>
      </p:sp>
      <p:sp>
        <p:nvSpPr>
          <p:cNvPr id="90" name="TextBox 89">
            <a:extLst>
              <a:ext uri="{FF2B5EF4-FFF2-40B4-BE49-F238E27FC236}">
                <a16:creationId xmlns:a16="http://schemas.microsoft.com/office/drawing/2014/main" id="{465554F7-7A0F-F34E-9B81-4927B6B05F52}"/>
              </a:ext>
            </a:extLst>
          </p:cNvPr>
          <p:cNvSpPr txBox="1"/>
          <p:nvPr/>
        </p:nvSpPr>
        <p:spPr>
          <a:xfrm>
            <a:off x="7612336" y="39834235"/>
            <a:ext cx="2826203" cy="1015663"/>
          </a:xfrm>
          <a:prstGeom prst="rect">
            <a:avLst/>
          </a:prstGeom>
          <a:noFill/>
        </p:spPr>
        <p:txBody>
          <a:bodyPr wrap="square" rtlCol="0">
            <a:spAutoFit/>
          </a:bodyPr>
          <a:lstStyle/>
          <a:p>
            <a:r>
              <a:rPr lang="en-US" sz="1500" i="1" dirty="0"/>
              <a:t>1.3 iPhone 11 Pro: This is the new Log in of the application with the new UI and new integration of Google sign in </a:t>
            </a:r>
          </a:p>
        </p:txBody>
      </p:sp>
      <p:sp>
        <p:nvSpPr>
          <p:cNvPr id="91" name="TextBox 90">
            <a:extLst>
              <a:ext uri="{FF2B5EF4-FFF2-40B4-BE49-F238E27FC236}">
                <a16:creationId xmlns:a16="http://schemas.microsoft.com/office/drawing/2014/main" id="{E5533875-982D-B34C-9FD3-C1D5E9392FE8}"/>
              </a:ext>
            </a:extLst>
          </p:cNvPr>
          <p:cNvSpPr txBox="1"/>
          <p:nvPr/>
        </p:nvSpPr>
        <p:spPr>
          <a:xfrm>
            <a:off x="10972800" y="39817642"/>
            <a:ext cx="2879190" cy="1015663"/>
          </a:xfrm>
          <a:prstGeom prst="rect">
            <a:avLst/>
          </a:prstGeom>
          <a:noFill/>
        </p:spPr>
        <p:txBody>
          <a:bodyPr wrap="square" rtlCol="0">
            <a:spAutoFit/>
          </a:bodyPr>
          <a:lstStyle/>
          <a:p>
            <a:r>
              <a:rPr lang="en-US" sz="1500" i="1" dirty="0"/>
              <a:t>1.4 iPhone 11 Pro: Once the user click’s the log in button, they are redirected to login with their Google account</a:t>
            </a:r>
          </a:p>
        </p:txBody>
      </p:sp>
      <p:sp>
        <p:nvSpPr>
          <p:cNvPr id="92" name="TextBox 91">
            <a:extLst>
              <a:ext uri="{FF2B5EF4-FFF2-40B4-BE49-F238E27FC236}">
                <a16:creationId xmlns:a16="http://schemas.microsoft.com/office/drawing/2014/main" id="{DB70D74A-1D33-D447-81A1-DEE115FA2E70}"/>
              </a:ext>
            </a:extLst>
          </p:cNvPr>
          <p:cNvSpPr txBox="1"/>
          <p:nvPr/>
        </p:nvSpPr>
        <p:spPr>
          <a:xfrm>
            <a:off x="14215409" y="39822394"/>
            <a:ext cx="2921065" cy="1477328"/>
          </a:xfrm>
          <a:prstGeom prst="rect">
            <a:avLst/>
          </a:prstGeom>
          <a:noFill/>
        </p:spPr>
        <p:txBody>
          <a:bodyPr wrap="square" rtlCol="0">
            <a:spAutoFit/>
          </a:bodyPr>
          <a:lstStyle/>
          <a:p>
            <a:r>
              <a:rPr lang="en-US" sz="1500" i="1" dirty="0"/>
              <a:t>1.5 iPhone 11 Pro: Once the user successfully logs in, they are welcomed with message corresponding to your Gmail name. Also, the new categories page is seen here.</a:t>
            </a:r>
          </a:p>
        </p:txBody>
      </p:sp>
      <p:sp>
        <p:nvSpPr>
          <p:cNvPr id="93" name="TextBox 92">
            <a:extLst>
              <a:ext uri="{FF2B5EF4-FFF2-40B4-BE49-F238E27FC236}">
                <a16:creationId xmlns:a16="http://schemas.microsoft.com/office/drawing/2014/main" id="{E87C10B1-16B0-9F41-806F-9D1324BE7872}"/>
              </a:ext>
            </a:extLst>
          </p:cNvPr>
          <p:cNvSpPr txBox="1"/>
          <p:nvPr/>
        </p:nvSpPr>
        <p:spPr>
          <a:xfrm>
            <a:off x="17363345" y="39821823"/>
            <a:ext cx="3306779" cy="784830"/>
          </a:xfrm>
          <a:prstGeom prst="rect">
            <a:avLst/>
          </a:prstGeom>
          <a:noFill/>
        </p:spPr>
        <p:txBody>
          <a:bodyPr wrap="square" rtlCol="0">
            <a:spAutoFit/>
          </a:bodyPr>
          <a:lstStyle/>
          <a:p>
            <a:r>
              <a:rPr lang="en-US" sz="1500" i="1" dirty="0"/>
              <a:t>1.6 iPhone 11 Pro: Here is the alert generated when you are in admin mode. </a:t>
            </a:r>
          </a:p>
        </p:txBody>
      </p:sp>
      <p:pic>
        <p:nvPicPr>
          <p:cNvPr id="14350" name="Picture 14349" descr="A screenshot of a cell phone&#10;&#10;Description automatically generated">
            <a:extLst>
              <a:ext uri="{FF2B5EF4-FFF2-40B4-BE49-F238E27FC236}">
                <a16:creationId xmlns:a16="http://schemas.microsoft.com/office/drawing/2014/main" id="{7ABCD6AF-4612-E041-838A-3E88723724C3}"/>
              </a:ext>
            </a:extLst>
          </p:cNvPr>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21907498" y="14297650"/>
            <a:ext cx="9410701" cy="9446896"/>
          </a:xfrm>
          <a:prstGeom prst="rect">
            <a:avLst/>
          </a:prstGeom>
        </p:spPr>
      </p:pic>
      <p:sp>
        <p:nvSpPr>
          <p:cNvPr id="102" name="TextBox 101">
            <a:extLst>
              <a:ext uri="{FF2B5EF4-FFF2-40B4-BE49-F238E27FC236}">
                <a16:creationId xmlns:a16="http://schemas.microsoft.com/office/drawing/2014/main" id="{B3D52C8B-EC98-364F-90A3-BA09CDB33613}"/>
              </a:ext>
            </a:extLst>
          </p:cNvPr>
          <p:cNvSpPr txBox="1"/>
          <p:nvPr/>
        </p:nvSpPr>
        <p:spPr>
          <a:xfrm>
            <a:off x="29173756" y="23602698"/>
            <a:ext cx="2677844" cy="323165"/>
          </a:xfrm>
          <a:prstGeom prst="rect">
            <a:avLst/>
          </a:prstGeom>
          <a:noFill/>
        </p:spPr>
        <p:txBody>
          <a:bodyPr wrap="square" rtlCol="0">
            <a:spAutoFit/>
          </a:bodyPr>
          <a:lstStyle/>
          <a:p>
            <a:r>
              <a:rPr lang="en-US" sz="1500" i="1" dirty="0"/>
              <a:t>Class Diagram</a:t>
            </a:r>
          </a:p>
        </p:txBody>
      </p:sp>
      <p:sp>
        <p:nvSpPr>
          <p:cNvPr id="103" name="TextBox 102">
            <a:extLst>
              <a:ext uri="{FF2B5EF4-FFF2-40B4-BE49-F238E27FC236}">
                <a16:creationId xmlns:a16="http://schemas.microsoft.com/office/drawing/2014/main" id="{E356BA39-DC36-EE44-9B30-605356C4DE4A}"/>
              </a:ext>
            </a:extLst>
          </p:cNvPr>
          <p:cNvSpPr txBox="1"/>
          <p:nvPr/>
        </p:nvSpPr>
        <p:spPr>
          <a:xfrm>
            <a:off x="17297988" y="20828559"/>
            <a:ext cx="532812" cy="323165"/>
          </a:xfrm>
          <a:prstGeom prst="rect">
            <a:avLst/>
          </a:prstGeom>
          <a:noFill/>
        </p:spPr>
        <p:txBody>
          <a:bodyPr wrap="square" rtlCol="0">
            <a:spAutoFit/>
          </a:bodyPr>
          <a:lstStyle/>
          <a:p>
            <a:r>
              <a:rPr lang="en-US" sz="1500" i="1" dirty="0"/>
              <a:t>1.1 </a:t>
            </a:r>
          </a:p>
        </p:txBody>
      </p:sp>
      <p:sp>
        <p:nvSpPr>
          <p:cNvPr id="107" name="TextBox 106">
            <a:extLst>
              <a:ext uri="{FF2B5EF4-FFF2-40B4-BE49-F238E27FC236}">
                <a16:creationId xmlns:a16="http://schemas.microsoft.com/office/drawing/2014/main" id="{FC892A47-E3EF-C944-8441-C8DEF483FCC7}"/>
              </a:ext>
            </a:extLst>
          </p:cNvPr>
          <p:cNvSpPr txBox="1"/>
          <p:nvPr/>
        </p:nvSpPr>
        <p:spPr>
          <a:xfrm>
            <a:off x="12555670" y="23583652"/>
            <a:ext cx="2677844" cy="323165"/>
          </a:xfrm>
          <a:prstGeom prst="rect">
            <a:avLst/>
          </a:prstGeom>
          <a:noFill/>
        </p:spPr>
        <p:txBody>
          <a:bodyPr wrap="square" rtlCol="0">
            <a:spAutoFit/>
          </a:bodyPr>
          <a:lstStyle/>
          <a:p>
            <a:r>
              <a:rPr lang="en-US" sz="1500" i="1" dirty="0"/>
              <a:t>Use Case Diagram</a:t>
            </a:r>
          </a:p>
        </p:txBody>
      </p:sp>
      <p:pic>
        <p:nvPicPr>
          <p:cNvPr id="14355" name="Audio 14354">
            <a:hlinkClick r:id="" action="ppaction://media"/>
            <a:extLst>
              <a:ext uri="{FF2B5EF4-FFF2-40B4-BE49-F238E27FC236}">
                <a16:creationId xmlns:a16="http://schemas.microsoft.com/office/drawing/2014/main" id="{F3B918A5-4949-DE46-A864-62C064447CBB}"/>
              </a:ext>
            </a:extLst>
          </p:cNvPr>
          <p:cNvPicPr>
            <a:picLocks noChangeAspect="1"/>
          </p:cNvPicPr>
          <p:nvPr>
            <a:audioFile r:link="rId2"/>
            <p:extLst>
              <p:ext uri="{DAA4B4D4-6D71-4841-9C94-3DE7FCFB9230}">
                <p14:media xmlns:p14="http://schemas.microsoft.com/office/powerpoint/2010/main" r:embed="rId1"/>
              </p:ext>
            </p:extLst>
          </p:nvPr>
        </p:nvPicPr>
        <p:blipFill>
          <a:blip r:embed="rId26"/>
          <a:stretch>
            <a:fillRect/>
          </a:stretch>
        </p:blipFill>
        <p:spPr>
          <a:xfrm>
            <a:off x="31953200" y="42926000"/>
            <a:ext cx="812800" cy="812800"/>
          </a:xfrm>
          <a:prstGeom prst="rect">
            <a:avLst/>
          </a:prstGeom>
        </p:spPr>
      </p:pic>
      <p:pic>
        <p:nvPicPr>
          <p:cNvPr id="14354" name="Picture 14353" descr="A close up of a map&#10;&#10;Description automatically generated">
            <a:extLst>
              <a:ext uri="{FF2B5EF4-FFF2-40B4-BE49-F238E27FC236}">
                <a16:creationId xmlns:a16="http://schemas.microsoft.com/office/drawing/2014/main" id="{0536C2F7-68C5-004D-B7A7-D64494A034A6}"/>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1284159" y="14347302"/>
            <a:ext cx="10161302" cy="7109051"/>
          </a:xfrm>
          <a:prstGeom prst="rect">
            <a:avLst/>
          </a:prstGeom>
        </p:spPr>
      </p:pic>
      <p:pic>
        <p:nvPicPr>
          <p:cNvPr id="14361" name="Picture 14360">
            <a:extLst>
              <a:ext uri="{FF2B5EF4-FFF2-40B4-BE49-F238E27FC236}">
                <a16:creationId xmlns:a16="http://schemas.microsoft.com/office/drawing/2014/main" id="{3B908DF3-5AD3-F44F-BDA3-D3DA25E7412D}"/>
              </a:ext>
            </a:extLst>
          </p:cNvPr>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14478000" y="14373999"/>
            <a:ext cx="6553199" cy="7931179"/>
          </a:xfrm>
          <a:prstGeom prst="rect">
            <a:avLst/>
          </a:prstGeom>
        </p:spPr>
      </p:pic>
      <p:pic>
        <p:nvPicPr>
          <p:cNvPr id="14359" name="Picture 14358">
            <a:extLst>
              <a:ext uri="{FF2B5EF4-FFF2-40B4-BE49-F238E27FC236}">
                <a16:creationId xmlns:a16="http://schemas.microsoft.com/office/drawing/2014/main" id="{C787E276-6C94-E34F-8B49-73D30210A75D}"/>
              </a:ext>
            </a:extLst>
          </p:cNvPr>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8839200" y="18249424"/>
            <a:ext cx="6553200" cy="5854700"/>
          </a:xfrm>
          <a:prstGeom prst="rect">
            <a:avLst/>
          </a:prstGeom>
        </p:spPr>
      </p:pic>
      <p:sp>
        <p:nvSpPr>
          <p:cNvPr id="101" name="TextBox 100">
            <a:extLst>
              <a:ext uri="{FF2B5EF4-FFF2-40B4-BE49-F238E27FC236}">
                <a16:creationId xmlns:a16="http://schemas.microsoft.com/office/drawing/2014/main" id="{511F578C-F9C6-5944-B688-9913CEDBF7B1}"/>
              </a:ext>
            </a:extLst>
          </p:cNvPr>
          <p:cNvSpPr txBox="1"/>
          <p:nvPr/>
        </p:nvSpPr>
        <p:spPr>
          <a:xfrm>
            <a:off x="16844866" y="21294770"/>
            <a:ext cx="2677844" cy="323165"/>
          </a:xfrm>
          <a:prstGeom prst="rect">
            <a:avLst/>
          </a:prstGeom>
          <a:noFill/>
        </p:spPr>
        <p:txBody>
          <a:bodyPr wrap="square" rtlCol="0">
            <a:spAutoFit/>
          </a:bodyPr>
          <a:lstStyle/>
          <a:p>
            <a:r>
              <a:rPr lang="en-US" sz="1500" i="1" dirty="0"/>
              <a:t>Sequence Diagram</a:t>
            </a:r>
          </a:p>
        </p:txBody>
      </p:sp>
      <p:sp>
        <p:nvSpPr>
          <p:cNvPr id="115" name="TextBox 114">
            <a:extLst>
              <a:ext uri="{FF2B5EF4-FFF2-40B4-BE49-F238E27FC236}">
                <a16:creationId xmlns:a16="http://schemas.microsoft.com/office/drawing/2014/main" id="{9B631F3F-1FF2-8F45-A4F9-DFDAF438DE01}"/>
              </a:ext>
            </a:extLst>
          </p:cNvPr>
          <p:cNvSpPr txBox="1"/>
          <p:nvPr/>
        </p:nvSpPr>
        <p:spPr>
          <a:xfrm>
            <a:off x="4420471" y="21436355"/>
            <a:ext cx="2677844" cy="323165"/>
          </a:xfrm>
          <a:prstGeom prst="rect">
            <a:avLst/>
          </a:prstGeom>
          <a:noFill/>
        </p:spPr>
        <p:txBody>
          <a:bodyPr wrap="square" rtlCol="0">
            <a:spAutoFit/>
          </a:bodyPr>
          <a:lstStyle/>
          <a:p>
            <a:r>
              <a:rPr lang="en-US" sz="1500" i="1" dirty="0"/>
              <a:t>Use Case Diagram</a:t>
            </a:r>
          </a:p>
        </p:txBody>
      </p:sp>
      <p:sp>
        <p:nvSpPr>
          <p:cNvPr id="116" name="TextBox 115">
            <a:extLst>
              <a:ext uri="{FF2B5EF4-FFF2-40B4-BE49-F238E27FC236}">
                <a16:creationId xmlns:a16="http://schemas.microsoft.com/office/drawing/2014/main" id="{07336737-8A97-4340-B910-AAC135EF0AC0}"/>
              </a:ext>
            </a:extLst>
          </p:cNvPr>
          <p:cNvSpPr txBox="1"/>
          <p:nvPr/>
        </p:nvSpPr>
        <p:spPr>
          <a:xfrm>
            <a:off x="8819376" y="23652995"/>
            <a:ext cx="2677844" cy="323165"/>
          </a:xfrm>
          <a:prstGeom prst="rect">
            <a:avLst/>
          </a:prstGeom>
          <a:noFill/>
        </p:spPr>
        <p:txBody>
          <a:bodyPr wrap="square" rtlCol="0">
            <a:spAutoFit/>
          </a:bodyPr>
          <a:lstStyle/>
          <a:p>
            <a:r>
              <a:rPr lang="en-US" sz="1500" i="1" dirty="0"/>
              <a:t>User Story Diagram</a:t>
            </a:r>
          </a:p>
        </p:txBody>
      </p:sp>
    </p:spTree>
  </p:cSld>
  <p:clrMapOvr>
    <a:masterClrMapping/>
  </p:clrMapOvr>
  <mc:AlternateContent xmlns:mc="http://schemas.openxmlformats.org/markup-compatibility/2006" xmlns:p14="http://schemas.microsoft.com/office/powerpoint/2010/main">
    <mc:Choice Requires="p14">
      <p:transition spd="slow" p14:dur="2000" advTm="224724"/>
    </mc:Choice>
    <mc:Fallback xmlns="">
      <p:transition spd="slow" advTm="22472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35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4355"/>
                </p:tgtEl>
              </p:cMediaNode>
            </p:audio>
          </p:childTnLst>
        </p:cTn>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B420CC5D7C3634BB91C23C53A69EF7C" ma:contentTypeVersion="2" ma:contentTypeDescription="Create a new document." ma:contentTypeScope="" ma:versionID="2200f514cc62125c2c5fe1cb0aea4d4b">
  <xsd:schema xmlns:xsd="http://www.w3.org/2001/XMLSchema" xmlns:xs="http://www.w3.org/2001/XMLSchema" xmlns:p="http://schemas.microsoft.com/office/2006/metadata/properties" xmlns:ns2="68e8af9d-f7a6-4c02-be1c-debb278833da" targetNamespace="http://schemas.microsoft.com/office/2006/metadata/properties" ma:root="true" ma:fieldsID="e3093221956623e0a8e1ecb9b778a5e4" ns2:_="">
    <xsd:import namespace="68e8af9d-f7a6-4c02-be1c-debb278833da"/>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8e8af9d-f7a6-4c02-be1c-debb278833d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C93595C-03EF-4ED2-BC04-28E08293CF7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8e8af9d-f7a6-4c02-be1c-debb278833d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73CD03A-B440-DD43-9565-7ADA0D9380D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12875</TotalTime>
  <Words>615</Words>
  <Application>Microsoft Macintosh PowerPoint</Application>
  <PresentationFormat>Custom</PresentationFormat>
  <Paragraphs>41</Paragraphs>
  <Slides>1</Slides>
  <Notes>1</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Wingdings</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Dianet Cruz</cp:lastModifiedBy>
  <cp:revision>69</cp:revision>
  <dcterms:created xsi:type="dcterms:W3CDTF">2012-11-19T15:27:41Z</dcterms:created>
  <dcterms:modified xsi:type="dcterms:W3CDTF">2020-08-01T00:19:44Z</dcterms:modified>
</cp:coreProperties>
</file>