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14" r:id="rId4"/>
  </p:sldMasterIdLst>
  <p:notesMasterIdLst>
    <p:notesMasterId r:id="rId19"/>
  </p:notesMasterIdLst>
  <p:handoutMasterIdLst>
    <p:handoutMasterId r:id="rId20"/>
  </p:handoutMasterIdLst>
  <p:sldIdLst>
    <p:sldId id="256" r:id="rId5"/>
    <p:sldId id="343" r:id="rId6"/>
    <p:sldId id="344" r:id="rId7"/>
    <p:sldId id="345" r:id="rId8"/>
    <p:sldId id="346" r:id="rId9"/>
    <p:sldId id="347" r:id="rId10"/>
    <p:sldId id="349" r:id="rId11"/>
    <p:sldId id="350" r:id="rId12"/>
    <p:sldId id="351" r:id="rId13"/>
    <p:sldId id="352" r:id="rId14"/>
    <p:sldId id="348" r:id="rId15"/>
    <p:sldId id="353" r:id="rId16"/>
    <p:sldId id="354" r:id="rId17"/>
    <p:sldId id="355" r:id="rId18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D4D"/>
    <a:srgbClr val="AC8800"/>
    <a:srgbClr val="B27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1374" y="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8673A1D-CA7C-2142-B4A7-2120819DBEF7}" type="datetime1">
              <a:rPr lang="en-US"/>
              <a:pPr>
                <a:defRPr/>
              </a:pPr>
              <a:t>8/2/2020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1485053A-06DE-4098-9318-500CD16FC6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79117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fld id="{7E0628F4-B50B-49E8-83AB-39D50AFED8CD}" type="datetimeFigureOut">
              <a:rPr lang="en-US"/>
              <a:pPr>
                <a:defRPr/>
              </a:pPr>
              <a:t>8/2/2020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6446FAC-226B-4115-960C-7B2E97248D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33065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Greet</a:t>
            </a:r>
            <a:r>
              <a:rPr lang="en-US" baseline="0"/>
              <a:t> your audience, thank them for attending your presentation, introduce yourself, introduce your project, </a:t>
            </a:r>
            <a:r>
              <a:rPr lang="en-US"/>
              <a:t>introduce your team</a:t>
            </a:r>
            <a:r>
              <a:rPr lang="en-US" baseline="0"/>
              <a:t> members, </a:t>
            </a:r>
            <a:r>
              <a:rPr lang="en-US"/>
              <a:t>and quickly indicate what each of you</a:t>
            </a:r>
            <a:r>
              <a:rPr lang="en-US" baseline="0"/>
              <a:t> did in a high-level manner, and put more emphasis on your part/contribution</a:t>
            </a:r>
            <a:r>
              <a:rPr lang="en-US"/>
              <a:t>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7416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6. Detailed design:</a:t>
            </a:r>
          </a:p>
          <a:p>
            <a:r>
              <a:rPr lang="en-US"/>
              <a:t>6.1. Minimal class diagram. Identify the design patterns used (one or more slides).</a:t>
            </a:r>
          </a:p>
          <a:p>
            <a:r>
              <a:rPr lang="en-US"/>
              <a:t>6.2. State machine for the main control object or the most important object of the implemented uses cases (one or more slides).</a:t>
            </a:r>
          </a:p>
          <a:p>
            <a:r>
              <a:rPr lang="en-US"/>
              <a:t>6.3. Main algorithm used related to an implemented use case described above (one or more slides).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83512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6. Detailed design:</a:t>
            </a:r>
          </a:p>
          <a:p>
            <a:r>
              <a:rPr lang="en-US"/>
              <a:t>6.1. Minimal class diagram. Identify the design patterns used (one or more slides).</a:t>
            </a:r>
          </a:p>
          <a:p>
            <a:r>
              <a:rPr lang="en-US"/>
              <a:t>6.2. State machine for the main control object or the most important object of the implemented uses cases (one or more slides).</a:t>
            </a:r>
          </a:p>
          <a:p>
            <a:r>
              <a:rPr lang="en-US"/>
              <a:t>6.3. Main algorithm used related to an implemented use case described above (one or more slides).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64429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6. Detailed design:</a:t>
            </a:r>
          </a:p>
          <a:p>
            <a:r>
              <a:rPr lang="en-US"/>
              <a:t>6.1. Minimal class diagram. Identify the design patterns used (one or more slides).</a:t>
            </a:r>
          </a:p>
          <a:p>
            <a:r>
              <a:rPr lang="en-US"/>
              <a:t>6.2. State machine for the main control object or the most important object of the implemented uses cases (one or more slides).</a:t>
            </a:r>
          </a:p>
          <a:p>
            <a:r>
              <a:rPr lang="en-US"/>
              <a:t>6.3. Main algorithm used related to an implemented use case described above (one or more slides).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64429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7. Test Suites and Test Cases (one sunny day and one rainy day) for the use case represented in part (5) above (2 slides).</a:t>
            </a:r>
          </a:p>
          <a:p>
            <a:r>
              <a:rPr lang="en-US"/>
              <a:t>7.1 One sunny day and one rainy day for the implemented use cases (one or more slides).</a:t>
            </a:r>
          </a:p>
          <a:p>
            <a:r>
              <a:rPr lang="en-US"/>
              <a:t>7.2 Automated test scripts for the implemented use cases (one or more slides).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6894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Summarize your contribution</a:t>
            </a:r>
          </a:p>
          <a:p>
            <a:r>
              <a:rPr lang="en-US"/>
              <a:t>Include your contact information</a:t>
            </a:r>
          </a:p>
          <a:p>
            <a:r>
              <a:rPr lang="en-US"/>
              <a:t>Ask if anyone has any questions for you.</a:t>
            </a:r>
          </a:p>
          <a:p>
            <a:r>
              <a:rPr lang="en-US"/>
              <a:t>Thank your audience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5670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Introduce</a:t>
            </a:r>
            <a:r>
              <a:rPr lang="en-US" baseline="0"/>
              <a:t> the problem that the whole project tackles and stay focused on the parts that you have been working. Indicate </a:t>
            </a:r>
            <a:r>
              <a:rPr lang="en-US"/>
              <a:t>if there is an existing previous system, enumerate its problems/limitations,</a:t>
            </a:r>
            <a:r>
              <a:rPr lang="en-US" baseline="0"/>
              <a:t> etc</a:t>
            </a:r>
            <a:r>
              <a:rPr lang="en-US"/>
              <a:t>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9287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Project Management (schedule for entire semester) (one slide; Gantt Chart).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4759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4. Requirements:</a:t>
            </a:r>
          </a:p>
          <a:p>
            <a:r>
              <a:rPr lang="en-US"/>
              <a:t>4.1. User stories implemented (one or more slides).</a:t>
            </a:r>
          </a:p>
          <a:p>
            <a:r>
              <a:rPr lang="en-US"/>
              <a:t>4.2. UML use cases and the use case diagram for the implemented use cases (one or more slides).</a:t>
            </a:r>
          </a:p>
          <a:p>
            <a:r>
              <a:rPr lang="en-US"/>
              <a:t>4.3. UML sequence diagrams for the implemented use cases.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4. Requirements:</a:t>
            </a:r>
          </a:p>
          <a:p>
            <a:r>
              <a:rPr lang="en-US"/>
              <a:t>4.1. User stories implemented (one or more slides).</a:t>
            </a:r>
          </a:p>
          <a:p>
            <a:r>
              <a:rPr lang="en-US"/>
              <a:t>4.2. UML use cases and the use case diagram for the implemented use cases (one or more slides).</a:t>
            </a:r>
          </a:p>
          <a:p>
            <a:r>
              <a:rPr lang="en-US"/>
              <a:t>4.3. UML sequence diagrams for the implemented use cases.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4. Requirements:</a:t>
            </a:r>
          </a:p>
          <a:p>
            <a:r>
              <a:rPr lang="en-US"/>
              <a:t>4.1. User stories implemented (one or more slides).</a:t>
            </a:r>
          </a:p>
          <a:p>
            <a:r>
              <a:rPr lang="en-US"/>
              <a:t>4.2. UML use cases and the use case diagram for the implemented use cases (one or more slides).</a:t>
            </a:r>
          </a:p>
          <a:p>
            <a:r>
              <a:rPr lang="en-US"/>
              <a:t>4.3. UML sequence diagrams for the implemented use cases.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5. System design:</a:t>
            </a:r>
          </a:p>
          <a:p>
            <a:r>
              <a:rPr lang="en-US"/>
              <a:t>5.1. System decomposition; identify the architecture patterns used (one slide).</a:t>
            </a:r>
          </a:p>
          <a:p>
            <a:r>
              <a:rPr lang="en-US"/>
              <a:t>5.2. System deployment – h/w and s/w requirements (one slide).</a:t>
            </a:r>
          </a:p>
          <a:p>
            <a:r>
              <a:rPr lang="en-US"/>
              <a:t>5.3. Persistent data design (one slide).</a:t>
            </a:r>
          </a:p>
          <a:p>
            <a:r>
              <a:rPr lang="en-US"/>
              <a:t>5.4. Security/Privacy (one slide).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5. System design:</a:t>
            </a:r>
          </a:p>
          <a:p>
            <a:r>
              <a:rPr lang="en-US"/>
              <a:t>5.1. System decomposition; identify the architecture patterns used (one slide).</a:t>
            </a:r>
          </a:p>
          <a:p>
            <a:r>
              <a:rPr lang="en-US"/>
              <a:t>5.2. System deployment – h/w and s/w requirements (one slide).</a:t>
            </a:r>
          </a:p>
          <a:p>
            <a:r>
              <a:rPr lang="en-US"/>
              <a:t>5.3. Persistent data design (one slide).</a:t>
            </a:r>
          </a:p>
          <a:p>
            <a:r>
              <a:rPr lang="en-US"/>
              <a:t>5.4. Security/Privacy (one slide).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5. System design:</a:t>
            </a:r>
          </a:p>
          <a:p>
            <a:r>
              <a:rPr lang="en-US"/>
              <a:t>5.1. System decomposition; identify the architecture patterns used (one slide).</a:t>
            </a:r>
          </a:p>
          <a:p>
            <a:r>
              <a:rPr lang="en-US"/>
              <a:t>5.2. System deployment – h/w and s/w requirements (one slide).</a:t>
            </a:r>
          </a:p>
          <a:p>
            <a:r>
              <a:rPr lang="en-US"/>
              <a:t>5.3. Persistent data design (one slide).</a:t>
            </a:r>
          </a:p>
          <a:p>
            <a:r>
              <a:rPr lang="en-US"/>
              <a:t>5.4. Security/Privacy (one slide).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TitleSlid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4C94BC1-1497-4BDC-A1E5-B32793525C1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4C51E-94FE-4EA3-9632-37695468AD72}" type="datetime1">
              <a:rPr lang="en-US"/>
              <a:pPr>
                <a:defRPr/>
              </a:pPr>
              <a:t>8/2/2020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366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44D78-FCC2-40B4-987C-246307192CE6}" type="datetime1">
              <a:rPr lang="en-US"/>
              <a:pPr>
                <a:defRPr/>
              </a:pPr>
              <a:t>8/2/2020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CA3598-FCF8-48A4-9FF5-EF2B5DDBAA8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980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Cap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0CBCA-7388-4E1A-BAF6-17486ACF2434}" type="datetime1">
              <a:rPr lang="en-US"/>
              <a:pPr>
                <a:defRPr/>
              </a:pPr>
              <a:t>8/2/2020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3ECB25-1E4F-4A8B-8783-EC7587DDB69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26477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63" y="187325"/>
            <a:ext cx="8535987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noProof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200" y="6288088"/>
            <a:ext cx="18875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CF3A49-14E6-442A-8033-A8225B229CA5}" type="datetime1">
              <a:rPr lang="en-US"/>
              <a:pPr>
                <a:defRPr/>
              </a:pPr>
              <a:t>8/2/2020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400" y="6288088"/>
            <a:ext cx="2676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DAC369-66D3-4EFC-BB3B-678C81E215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36192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-Extra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088"/>
            <a:ext cx="18653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12A322-CABC-4460-A606-AB4BCCCBEACD}" type="datetime1">
              <a:rPr lang="en-US"/>
              <a:pPr>
                <a:defRPr/>
              </a:pPr>
              <a:t>8/2/2020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088"/>
            <a:ext cx="52181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D93BB5-5A86-4E4F-8673-ADE41ED1BC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70529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-Extra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088"/>
            <a:ext cx="18653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685573-B59F-4A40-8715-17FA852A1259}" type="datetime1">
              <a:rPr lang="en-US"/>
              <a:pPr>
                <a:defRPr/>
              </a:pPr>
              <a:t>8/2/2020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088"/>
            <a:ext cx="52181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D5BC46-E68C-4DA3-94B3-06FB2468F9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626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C08AD-425F-4775-B4E0-BB115F66D29C}" type="datetime1">
              <a:rPr lang="en-US"/>
              <a:pPr>
                <a:defRPr/>
              </a:pPr>
              <a:t>8/2/2020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355F54-7FB7-4864-A52B-2722A7103E1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7908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D29FD-4BC1-4E48-B7DD-BCBA95BC7AF9}" type="datetime1">
              <a:rPr lang="en-US"/>
              <a:pPr>
                <a:defRPr/>
              </a:pPr>
              <a:t>8/2/2020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14C96F-308B-488D-8EB8-53D9861104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6501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5597D-6130-464B-9D3E-3A1D0D3CB7DB}" type="datetime1">
              <a:rPr lang="en-US"/>
              <a:pPr>
                <a:defRPr/>
              </a:pPr>
              <a:t>8/2/2020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D668F5-6BE9-42B2-89D8-E57480DDCA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328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SectionHead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0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>
            <a:noAutofit/>
          </a:bodyPr>
          <a:lstStyle>
            <a:lvl1pPr algn="l">
              <a:defRPr sz="4400" b="1" cap="none" baseline="0">
                <a:solidFill>
                  <a:srgbClr val="001D4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rgbClr val="001D4D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16B0D-9E78-4000-9B46-108CCFA59DB2}" type="datetime1">
              <a:rPr lang="en-US"/>
              <a:pPr>
                <a:defRPr/>
              </a:pPr>
              <a:t>8/2/2020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8455A5-A4A9-468F-A1D3-4785F870EBD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7998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457D7-E072-4C6B-85A3-FC101812524D}" type="datetime1">
              <a:rPr lang="en-US"/>
              <a:pPr>
                <a:defRPr/>
              </a:pPr>
              <a:t>8/2/2020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FC070B-E897-4FE2-87D3-937C19FE74A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1742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7"/>
          <p:cNvCxnSpPr/>
          <p:nvPr/>
        </p:nvCxnSpPr>
        <p:spPr>
          <a:xfrm>
            <a:off x="874713" y="2286000"/>
            <a:ext cx="356235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816475" y="2286000"/>
            <a:ext cx="3565525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874713" y="2286000"/>
            <a:ext cx="356235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816475" y="2286000"/>
            <a:ext cx="3565525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2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21417-C2DD-4C9C-9B7F-24A4905C0EAD}" type="datetime1">
              <a:rPr lang="en-US"/>
              <a:pPr>
                <a:defRPr/>
              </a:pPr>
              <a:t>8/2/2020</a:t>
            </a:fld>
            <a:endParaRPr lang="en-US"/>
          </a:p>
        </p:txBody>
      </p:sp>
      <p:sp>
        <p:nvSpPr>
          <p:cNvPr id="13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79F1A1-38E2-4BE0-8480-E43DB31206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4560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4E409-C98F-4836-AB37-F938F6FE38A7}" type="datetime1">
              <a:rPr lang="en-US"/>
              <a:pPr>
                <a:defRPr/>
              </a:pPr>
              <a:t>8/2/2020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EA9BF686-F77E-47DC-BAD5-34ADE684F9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6811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EB1C2-62C7-4F1A-9DF0-1804097D74BC}" type="datetime1">
              <a:rPr lang="en-US"/>
              <a:pPr>
                <a:defRPr/>
              </a:pPr>
              <a:t>8/2/2020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2C3E92E7-5F71-48EF-B9A7-7D646EA2EE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7725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8EFB1-89E3-4517-A18C-02DD58AA2D7B}" type="datetime1">
              <a:rPr lang="en-US"/>
              <a:pPr>
                <a:defRPr/>
              </a:pPr>
              <a:t>8/2/2020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fld id="{742D7D0C-8D30-4A66-A10F-512DACA83C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403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1B9FD-5F84-40EE-BE92-5187585C0991}" type="datetime1">
              <a:rPr lang="en-US"/>
              <a:pPr>
                <a:defRPr/>
              </a:pPr>
              <a:t>8/2/2020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91F6D4-B72F-4031-BB13-DF465A8C78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3029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90500" y="190500"/>
            <a:ext cx="8764588" cy="6478588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3000">
                <a:srgbClr val="B27A00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9BB3EB8-314F-4CE3-939A-F78A6BE43B76}" type="datetime1">
              <a:rPr lang="en-US"/>
              <a:pPr>
                <a:defRPr/>
              </a:pPr>
              <a:t>8/2/2020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225" y="219075"/>
            <a:ext cx="49371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2"/>
                </a:solidFill>
                <a:latin typeface="Trebuchet MS" pitchFamily="34" charset="0"/>
              </a:defRPr>
            </a:lvl1pPr>
          </a:lstStyle>
          <a:p>
            <a:fld id="{12B113F0-A774-4A14-AA2C-3A403885806F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32" name="Picture 8" descr="FIULogo_H_CMYK_fx.pn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938" y="5959475"/>
            <a:ext cx="2430462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682" r:id="rId1"/>
    <p:sldLayoutId id="2147484683" r:id="rId2"/>
    <p:sldLayoutId id="2147484684" r:id="rId3"/>
    <p:sldLayoutId id="2147484685" r:id="rId4"/>
    <p:sldLayoutId id="2147484686" r:id="rId5"/>
    <p:sldLayoutId id="2147484687" r:id="rId6"/>
    <p:sldLayoutId id="2147484688" r:id="rId7"/>
    <p:sldLayoutId id="2147484689" r:id="rId8"/>
    <p:sldLayoutId id="2147484690" r:id="rId9"/>
    <p:sldLayoutId id="2147484691" r:id="rId10"/>
    <p:sldLayoutId id="2147484692" r:id="rId11"/>
    <p:sldLayoutId id="2147484693" r:id="rId12"/>
    <p:sldLayoutId id="2147484694" r:id="rId13"/>
    <p:sldLayoutId id="2147484695" r:id="rId14"/>
    <p:sldLayoutId id="2147484696" r:id="rId15"/>
    <p:sldLayoutId id="2147484697" r:id="rId1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kern="1200">
          <a:solidFill>
            <a:srgbClr val="001D4D"/>
          </a:solidFill>
          <a:latin typeface="+mj-lt"/>
          <a:ea typeface="ＭＳ Ｐゴシック" pitchFamily="-111" charset="-128"/>
          <a:cs typeface="ＭＳ Ｐゴシック" pitchFamily="-111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9pPr>
    </p:titleStyle>
    <p:bodyStyle>
      <a:lvl1pPr marL="282575" indent="-282575" algn="l" rtl="0" eaLnBrk="0" fontAlgn="base" hangingPunct="0">
        <a:spcBef>
          <a:spcPts val="2000"/>
        </a:spcBef>
        <a:spcAft>
          <a:spcPct val="0"/>
        </a:spcAft>
        <a:buFont typeface="Wingdings 2" pitchFamily="18" charset="2"/>
        <a:buChar char=""/>
        <a:defRPr sz="2200" kern="1200">
          <a:solidFill>
            <a:srgbClr val="001D4D"/>
          </a:solidFill>
          <a:latin typeface="+mn-lt"/>
          <a:ea typeface="ＭＳ Ｐゴシック" pitchFamily="-111" charset="-128"/>
          <a:cs typeface="ＭＳ Ｐゴシック" pitchFamily="-111" charset="-128"/>
        </a:defRPr>
      </a:lvl1pPr>
      <a:lvl2pPr marL="577850" indent="-2952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sz="2000"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2pPr>
      <a:lvl3pPr marL="860425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3pPr>
      <a:lvl4pPr marL="1143000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4pPr>
      <a:lvl5pPr marL="1425575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ctrTitle"/>
          </p:nvPr>
        </p:nvSpPr>
        <p:spPr>
          <a:xfrm>
            <a:off x="117457" y="3288388"/>
            <a:ext cx="8686800" cy="2438400"/>
          </a:xfrm>
        </p:spPr>
        <p:txBody>
          <a:bodyPr/>
          <a:lstStyle/>
          <a:p>
            <a:pPr algn="ctr"/>
            <a:br>
              <a:rPr lang="en-US" altLang="en-US" dirty="0">
                <a:ea typeface="ＭＳ Ｐゴシック"/>
                <a:cs typeface="+mj-lt"/>
              </a:rPr>
            </a:br>
            <a:r>
              <a:rPr lang="en-US" altLang="en-US" sz="2400" dirty="0">
                <a:ea typeface="ＭＳ Ｐゴシック"/>
                <a:cs typeface="+mj-lt"/>
              </a:rPr>
              <a:t>Team Member(s): </a:t>
            </a:r>
            <a:r>
              <a:rPr lang="en-US" altLang="en-US" sz="2000" dirty="0">
                <a:ea typeface="ＭＳ Ｐゴシック"/>
                <a:cs typeface="+mj-lt"/>
              </a:rPr>
              <a:t>Steven Valle, Thalia Maidique, Carlos Reyes, Drew Blumenthal, Daniel Barbosa, Luis Miranda</a:t>
            </a:r>
            <a:br>
              <a:rPr lang="en-US" altLang="en-US" sz="2400" dirty="0">
                <a:ea typeface="ＭＳ Ｐゴシック"/>
                <a:cs typeface="+mj-lt"/>
              </a:rPr>
            </a:br>
            <a:r>
              <a:rPr lang="en-US" altLang="en-US" sz="2400" dirty="0">
                <a:ea typeface="ＭＳ Ｐゴシック"/>
                <a:cs typeface="+mj-lt"/>
              </a:rPr>
              <a:t>Product Owner(s): </a:t>
            </a:r>
            <a:r>
              <a:rPr lang="en-US" altLang="en-US" sz="1800" dirty="0" err="1">
                <a:ea typeface="ＭＳ Ｐゴシック"/>
                <a:cs typeface="+mj-lt"/>
              </a:rPr>
              <a:t>Guðmundur</a:t>
            </a:r>
            <a:r>
              <a:rPr lang="en-US" altLang="en-US" sz="1800" dirty="0">
                <a:ea typeface="ＭＳ Ｐゴシック"/>
                <a:cs typeface="+mj-lt"/>
              </a:rPr>
              <a:t> </a:t>
            </a:r>
            <a:r>
              <a:rPr lang="en-US" altLang="en-US" sz="1800" dirty="0" err="1">
                <a:ea typeface="ＭＳ Ｐゴシック"/>
                <a:cs typeface="+mj-lt"/>
              </a:rPr>
              <a:t>Traustason</a:t>
            </a:r>
            <a:br>
              <a:rPr lang="en-US" altLang="en-US" sz="2000" dirty="0">
                <a:ea typeface="ＭＳ Ｐゴシック"/>
                <a:cs typeface="+mj-lt"/>
              </a:rPr>
            </a:br>
            <a:r>
              <a:rPr lang="en-US" altLang="en-US" sz="2400" dirty="0">
                <a:ea typeface="ＭＳ Ｐゴシック"/>
                <a:cs typeface="+mj-lt"/>
              </a:rPr>
              <a:t>Professor: </a:t>
            </a:r>
            <a:r>
              <a:rPr lang="en-US" altLang="en-US" sz="2000" dirty="0">
                <a:ea typeface="ＭＳ Ｐゴシック"/>
                <a:cs typeface="+mj-lt"/>
              </a:rPr>
              <a:t>Masoud </a:t>
            </a:r>
            <a:r>
              <a:rPr lang="en-US" altLang="en-US" sz="2000" dirty="0" err="1">
                <a:ea typeface="ＭＳ Ｐゴシック"/>
                <a:cs typeface="+mj-lt"/>
              </a:rPr>
              <a:t>Sadjadi</a:t>
            </a:r>
            <a:br>
              <a:rPr lang="en-US" altLang="en-US" sz="2800" dirty="0">
                <a:ea typeface="ＭＳ Ｐゴシック"/>
                <a:cs typeface="+mj-lt"/>
              </a:rPr>
            </a:br>
            <a:br>
              <a:rPr lang="en-US" altLang="en-US" dirty="0">
                <a:ea typeface="ＭＳ Ｐゴシック" pitchFamily="34" charset="-128"/>
              </a:rPr>
            </a:br>
            <a:r>
              <a:rPr lang="en-US" altLang="en-US" sz="1800" dirty="0">
                <a:ea typeface="ＭＳ Ｐゴシック"/>
              </a:rPr>
              <a:t>School of Computing and Information Sciences</a:t>
            </a:r>
            <a:br>
              <a:rPr lang="en-US" altLang="en-US" sz="1800" dirty="0">
                <a:ea typeface="ＭＳ Ｐゴシック" pitchFamily="34" charset="-128"/>
              </a:rPr>
            </a:br>
            <a:r>
              <a:rPr lang="en-US" altLang="en-US" sz="1800" dirty="0">
                <a:ea typeface="ＭＳ Ｐゴシック"/>
              </a:rPr>
              <a:t>Florida International University</a:t>
            </a:r>
            <a:endParaRPr lang="en-US" altLang="en-US" dirty="0">
              <a:ea typeface="ＭＳ Ｐゴシック"/>
            </a:endParaRPr>
          </a:p>
        </p:txBody>
      </p:sp>
      <p:sp>
        <p:nvSpPr>
          <p:cNvPr id="20483" name="Subtitle 2"/>
          <p:cNvSpPr>
            <a:spLocks noGrp="1"/>
          </p:cNvSpPr>
          <p:nvPr>
            <p:ph type="subTitle" idx="1"/>
          </p:nvPr>
        </p:nvSpPr>
        <p:spPr>
          <a:xfrm>
            <a:off x="228600" y="5643562"/>
            <a:ext cx="8686800" cy="1219200"/>
          </a:xfrm>
        </p:spPr>
        <p:txBody>
          <a:bodyPr/>
          <a:lstStyle/>
          <a:p>
            <a:pPr algn="ctr"/>
            <a:r>
              <a:rPr lang="en-US" altLang="en-US" dirty="0">
                <a:ea typeface="ＭＳ Ｐゴシック"/>
              </a:rPr>
              <a:t>August 3, 2020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277719" y="853567"/>
            <a:ext cx="8686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001D4D"/>
                </a:solidFill>
                <a:latin typeface="+mj-lt"/>
                <a:ea typeface="ＭＳ Ｐゴシック" pitchFamily="-111" charset="-128"/>
                <a:cs typeface="ＭＳ Ｐゴシック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9pPr>
          </a:lstStyle>
          <a:p>
            <a:pPr algn="ctr" eaLnBrk="1" hangingPunct="1"/>
            <a:r>
              <a:rPr lang="en-US" altLang="en-US" sz="3600" dirty="0">
                <a:ea typeface="ＭＳ Ｐゴシック"/>
              </a:rPr>
              <a:t>VIP/Senior Project Final Presentation</a:t>
            </a:r>
            <a:br>
              <a:rPr lang="en-US" altLang="en-US" dirty="0">
                <a:ea typeface="ＭＳ Ｐゴシック" pitchFamily="34" charset="-128"/>
              </a:rPr>
            </a:br>
            <a:r>
              <a:rPr lang="en-US" sz="3600" dirty="0">
                <a:ea typeface="+mj-lt"/>
                <a:cs typeface="+mj-lt"/>
              </a:rPr>
              <a:t>Summer 2020</a:t>
            </a:r>
          </a:p>
          <a:p>
            <a:pPr algn="ctr"/>
            <a:r>
              <a:rPr lang="en-US" altLang="en-US" dirty="0" err="1">
                <a:ea typeface="ＭＳ Ｐゴシック" pitchFamily="34" charset="-128"/>
              </a:rPr>
              <a:t>SkillCourt</a:t>
            </a:r>
            <a:r>
              <a:rPr lang="en-US" altLang="en-US" dirty="0">
                <a:ea typeface="ＭＳ Ｐゴシック" pitchFamily="34" charset="-128"/>
              </a:rPr>
              <a:t> V13.0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Minimal Class Diagram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FB800F-9BF3-4ACB-ABBB-4EE781E6B7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9463" y="1828800"/>
            <a:ext cx="7583487" cy="4208463"/>
          </a:xfrm>
        </p:spPr>
        <p:txBody>
          <a:bodyPr/>
          <a:lstStyle/>
          <a:p>
            <a:r>
              <a:rPr lang="en-US">
                <a:ea typeface="+mn-lt"/>
                <a:cs typeface="+mn-lt"/>
              </a:rPr>
              <a:t>Identify the design patterns used</a:t>
            </a:r>
            <a:endParaRPr lang="en-US"/>
          </a:p>
          <a:p>
            <a:r>
              <a:rPr lang="en-US">
                <a:ea typeface="+mn-lt"/>
                <a:cs typeface="+mn-lt"/>
              </a:rPr>
              <a:t>Highlight the classes that you created/modified</a:t>
            </a:r>
            <a:endParaRPr lang="en-US"/>
          </a:p>
          <a:p>
            <a:pPr mar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0981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8135937" cy="1044575"/>
          </a:xfrm>
        </p:spPr>
        <p:txBody>
          <a:bodyPr/>
          <a:lstStyle/>
          <a:p>
            <a:r>
              <a:rPr lang="en-US">
                <a:ea typeface="+mj-lt"/>
                <a:cs typeface="+mj-lt"/>
              </a:rPr>
              <a:t>(Optional)  </a:t>
            </a:r>
            <a:br>
              <a:rPr lang="en-US">
                <a:ea typeface="+mj-lt"/>
                <a:cs typeface="+mj-lt"/>
              </a:rPr>
            </a:br>
            <a:r>
              <a:rPr lang="en-US">
                <a:ea typeface="+mj-lt"/>
                <a:cs typeface="+mj-lt"/>
              </a:rPr>
              <a:t> </a:t>
            </a:r>
            <a:r>
              <a:rPr lang="en-US" err="1">
                <a:ea typeface="+mj-lt"/>
                <a:cs typeface="+mj-lt"/>
              </a:rPr>
              <a:t>Statechart</a:t>
            </a:r>
            <a:r>
              <a:rPr lang="en-US">
                <a:ea typeface="+mj-lt"/>
                <a:cs typeface="+mj-lt"/>
              </a:rPr>
              <a:t> Diagrams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ea typeface="+mn-lt"/>
                <a:cs typeface="+mn-lt"/>
              </a:rPr>
              <a:t>Show an interesting </a:t>
            </a:r>
            <a:r>
              <a:rPr lang="en-US" err="1">
                <a:ea typeface="+mn-lt"/>
                <a:cs typeface="+mn-lt"/>
              </a:rPr>
              <a:t>statechart</a:t>
            </a:r>
            <a:r>
              <a:rPr lang="en-US">
                <a:ea typeface="+mn-lt"/>
                <a:cs typeface="+mn-lt"/>
              </a:rPr>
              <a:t> diagram, if any</a:t>
            </a:r>
            <a:endParaRPr lang="en-US"/>
          </a:p>
          <a:p>
            <a:r>
              <a:rPr lang="en-US">
                <a:ea typeface="+mn-lt"/>
                <a:cs typeface="+mn-lt"/>
              </a:rPr>
              <a:t>Do not mix a </a:t>
            </a:r>
            <a:r>
              <a:rPr lang="en-US" err="1">
                <a:ea typeface="+mn-lt"/>
                <a:cs typeface="+mn-lt"/>
              </a:rPr>
              <a:t>statechart</a:t>
            </a:r>
            <a:r>
              <a:rPr lang="en-US">
                <a:ea typeface="+mn-lt"/>
                <a:cs typeface="+mn-lt"/>
              </a:rPr>
              <a:t> diagram with an activity diagram; they are different!</a:t>
            </a:r>
            <a:endParaRPr lang="en-US"/>
          </a:p>
          <a:p>
            <a:pPr mar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1345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8135937" cy="1044575"/>
          </a:xfrm>
        </p:spPr>
        <p:txBody>
          <a:bodyPr/>
          <a:lstStyle/>
          <a:p>
            <a:r>
              <a:rPr lang="en-US"/>
              <a:t>Main algorithm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Show an interesting algorithm (pseudo code)</a:t>
            </a:r>
          </a:p>
        </p:txBody>
      </p:sp>
    </p:spTree>
    <p:extLst>
      <p:ext uri="{BB962C8B-B14F-4D97-AF65-F5344CB8AC3E}">
        <p14:creationId xmlns:p14="http://schemas.microsoft.com/office/powerpoint/2010/main" val="356821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Test Suites and Test Cases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Sunny Day</a:t>
            </a:r>
          </a:p>
          <a:p>
            <a:r>
              <a:rPr lang="en-US"/>
              <a:t>Rainy Day</a:t>
            </a:r>
          </a:p>
          <a:p>
            <a:r>
              <a:rPr lang="en-US"/>
              <a:t>Automated test scripts, if any</a:t>
            </a:r>
          </a:p>
        </p:txBody>
      </p:sp>
    </p:spTree>
    <p:extLst>
      <p:ext uri="{BB962C8B-B14F-4D97-AF65-F5344CB8AC3E}">
        <p14:creationId xmlns:p14="http://schemas.microsoft.com/office/powerpoint/2010/main" val="21641044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Summary</a:t>
            </a:r>
          </a:p>
          <a:p>
            <a:r>
              <a:rPr lang="en-US"/>
              <a:t>contact information</a:t>
            </a:r>
          </a:p>
          <a:p>
            <a:r>
              <a:rPr lang="en-US"/>
              <a:t>Questions?</a:t>
            </a:r>
          </a:p>
          <a:p>
            <a:r>
              <a:rPr lang="en-US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977874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itchFamily="34" charset="-128"/>
              </a:rPr>
              <a:t>Problem 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524000"/>
            <a:ext cx="7583487" cy="4208463"/>
          </a:xfrm>
        </p:spPr>
        <p:txBody>
          <a:bodyPr/>
          <a:lstStyle/>
          <a:p>
            <a:pPr>
              <a:defRPr/>
            </a:pPr>
            <a:r>
              <a:rPr lang="en-US" sz="1800" dirty="0"/>
              <a:t>Whole Project:</a:t>
            </a:r>
          </a:p>
          <a:p>
            <a:pPr lvl="1">
              <a:defRPr/>
            </a:pPr>
            <a:r>
              <a:rPr lang="en-US" sz="1600" dirty="0">
                <a:ea typeface="ＭＳ Ｐゴシック"/>
              </a:rPr>
              <a:t>Data saved from games is only available on the mobile device</a:t>
            </a:r>
          </a:p>
          <a:p>
            <a:pPr lvl="1">
              <a:defRPr/>
            </a:pPr>
            <a:r>
              <a:rPr lang="en-US" sz="1600" dirty="0">
                <a:ea typeface="ＭＳ Ｐゴシック"/>
              </a:rPr>
              <a:t>There is no way to link a session to a specific player</a:t>
            </a:r>
          </a:p>
          <a:p>
            <a:pPr lvl="1">
              <a:defRPr/>
            </a:pPr>
            <a:endParaRPr lang="en-US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+mj-lt"/>
                <a:cs typeface="+mj-lt"/>
              </a:rPr>
              <a:t>Project Management</a:t>
            </a:r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AE7A2A4-1B0B-4F4A-9EF2-9CD51ED2F7EC}"/>
              </a:ext>
            </a:extLst>
          </p:cNvPr>
          <p:cNvSpPr txBox="1"/>
          <p:nvPr/>
        </p:nvSpPr>
        <p:spPr>
          <a:xfrm>
            <a:off x="838560" y="2019480"/>
            <a:ext cx="7239360" cy="189795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2000"/>
              </a:spcBef>
              <a:buFont typeface="Arial"/>
              <a:buChar char="•"/>
            </a:pPr>
            <a:r>
              <a:rPr lang="en-US" sz="2200">
                <a:solidFill>
                  <a:srgbClr val="001D4D"/>
                </a:solidFill>
                <a:latin typeface="Trebuchet MS"/>
                <a:ea typeface="ＭＳ Ｐゴシック"/>
                <a:cs typeface="Arial"/>
              </a:rPr>
              <a:t>Show the Use Case Diagram for the whole project.</a:t>
            </a:r>
            <a:endParaRPr lang="en-US" sz="2200">
              <a:solidFill>
                <a:srgbClr val="001D4D"/>
              </a:solidFill>
              <a:ea typeface="ＭＳ Ｐゴシック"/>
              <a:cs typeface="Arial"/>
            </a:endParaRPr>
          </a:p>
          <a:p>
            <a:pPr marL="285750" indent="-285750">
              <a:spcBef>
                <a:spcPts val="2000"/>
              </a:spcBef>
              <a:buFont typeface="Arial"/>
              <a:buChar char="•"/>
            </a:pPr>
            <a:r>
              <a:rPr lang="en-US" sz="2200">
                <a:solidFill>
                  <a:srgbClr val="001D4D"/>
                </a:solidFill>
                <a:latin typeface="Trebuchet MS"/>
                <a:ea typeface="ＭＳ Ｐゴシック"/>
                <a:cs typeface="Arial"/>
              </a:rPr>
              <a:t>Highlight your use cases. </a:t>
            </a:r>
            <a:endParaRPr lang="en-US" sz="2200">
              <a:solidFill>
                <a:srgbClr val="001D4D"/>
              </a:solidFill>
              <a:ea typeface="ＭＳ Ｐゴシック"/>
              <a:cs typeface="Arial"/>
            </a:endParaRPr>
          </a:p>
          <a:p>
            <a:pPr marL="285750" indent="-285750">
              <a:spcBef>
                <a:spcPts val="2000"/>
              </a:spcBef>
              <a:buFont typeface="Arial"/>
              <a:buChar char="•"/>
            </a:pPr>
            <a:r>
              <a:rPr lang="en-US" sz="2200">
                <a:solidFill>
                  <a:srgbClr val="001D4D"/>
                </a:solidFill>
                <a:latin typeface="Trebuchet MS"/>
                <a:ea typeface="ＭＳ Ｐゴシック"/>
                <a:cs typeface="Arial"/>
              </a:rPr>
              <a:t>Show all the details of the most significant use case.</a:t>
            </a:r>
            <a:endParaRPr lang="en-US" sz="2000">
              <a:solidFill>
                <a:srgbClr val="001D4D"/>
              </a:solidFill>
              <a:ea typeface="ＭＳ Ｐゴシック"/>
              <a:cs typeface="Arial" charset="0"/>
            </a:endParaRPr>
          </a:p>
          <a:p>
            <a:pPr algn="l"/>
            <a:endParaRPr lang="en-US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354475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Requirements: User Stories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List the user stories that you worked on them.</a:t>
            </a:r>
          </a:p>
          <a:p>
            <a:r>
              <a:rPr lang="en-US"/>
              <a:t>Go into the details of the most important/significant one.</a:t>
            </a:r>
          </a:p>
        </p:txBody>
      </p:sp>
    </p:spTree>
    <p:extLst>
      <p:ext uri="{BB962C8B-B14F-4D97-AF65-F5344CB8AC3E}">
        <p14:creationId xmlns:p14="http://schemas.microsoft.com/office/powerpoint/2010/main" val="1381432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 Case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2785CF-92DF-40C2-8A3F-4D6ED0BDB5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ea typeface="ＭＳ Ｐゴシック"/>
              </a:rPr>
              <a:t>Show the Use Case Diagram for the whole project.</a:t>
            </a:r>
          </a:p>
          <a:p>
            <a:r>
              <a:rPr lang="en-US">
                <a:ea typeface="ＭＳ Ｐゴシック"/>
              </a:rPr>
              <a:t>Highlight your use cases. </a:t>
            </a:r>
          </a:p>
          <a:p>
            <a:r>
              <a:rPr lang="en-US">
                <a:ea typeface="ＭＳ Ｐゴシック"/>
              </a:rPr>
              <a:t>Show all the details of the most significant use case.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2383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8059737" cy="1044575"/>
          </a:xfrm>
        </p:spPr>
        <p:txBody>
          <a:bodyPr/>
          <a:lstStyle/>
          <a:p>
            <a:r>
              <a:rPr lang="en-US"/>
              <a:t>Requirements: Sequence Diagrams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Show the sequence diagram of the most significant use case.</a:t>
            </a:r>
          </a:p>
        </p:txBody>
      </p:sp>
    </p:spTree>
    <p:extLst>
      <p:ext uri="{BB962C8B-B14F-4D97-AF65-F5344CB8AC3E}">
        <p14:creationId xmlns:p14="http://schemas.microsoft.com/office/powerpoint/2010/main" val="10623164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System Design: Architecture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System decomposition</a:t>
            </a:r>
          </a:p>
          <a:p>
            <a:r>
              <a:rPr lang="en-US"/>
              <a:t>Identify the architecture patterns used</a:t>
            </a:r>
          </a:p>
          <a:p>
            <a:r>
              <a:rPr lang="en-US"/>
              <a:t>Highlight the parts that you contributed to them</a:t>
            </a:r>
          </a:p>
        </p:txBody>
      </p:sp>
    </p:spTree>
    <p:extLst>
      <p:ext uri="{BB962C8B-B14F-4D97-AF65-F5344CB8AC3E}">
        <p14:creationId xmlns:p14="http://schemas.microsoft.com/office/powerpoint/2010/main" val="42115708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System Design: Deployment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System Deployment Diagram</a:t>
            </a:r>
          </a:p>
          <a:p>
            <a:r>
              <a:rPr lang="en-US"/>
              <a:t>Highlight the parts that you contributed to them</a:t>
            </a:r>
          </a:p>
        </p:txBody>
      </p:sp>
    </p:spTree>
    <p:extLst>
      <p:ext uri="{BB962C8B-B14F-4D97-AF65-F5344CB8AC3E}">
        <p14:creationId xmlns:p14="http://schemas.microsoft.com/office/powerpoint/2010/main" val="28586912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System Design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Persistent data design</a:t>
            </a:r>
          </a:p>
          <a:p>
            <a:r>
              <a:rPr lang="en-US"/>
              <a:t>Security/Privacy</a:t>
            </a:r>
          </a:p>
        </p:txBody>
      </p:sp>
    </p:spTree>
    <p:extLst>
      <p:ext uri="{BB962C8B-B14F-4D97-AF65-F5344CB8AC3E}">
        <p14:creationId xmlns:p14="http://schemas.microsoft.com/office/powerpoint/2010/main" val="2596639212"/>
      </p:ext>
    </p:extLst>
  </p:cSld>
  <p:clrMapOvr>
    <a:masterClrMapping/>
  </p:clrMapOvr>
</p:sld>
</file>

<file path=ppt/theme/theme1.xml><?xml version="1.0" encoding="utf-8"?>
<a:theme xmlns:a="http://schemas.openxmlformats.org/drawingml/2006/main" name="gold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on">
      <a:majorFont>
        <a:latin typeface="Trebuchet MS"/>
        <a:ea typeface=""/>
        <a:cs typeface=""/>
        <a:font script="Jpan" typeface="ＭＳ ゴシック"/>
      </a:majorFont>
      <a:minorFont>
        <a:latin typeface="Trebuchet MS"/>
        <a:ea typeface=""/>
        <a:cs typeface=""/>
        <a:font script="Jpan" typeface="ＭＳ ゴシック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420CC5D7C3634BB91C23C53A69EF7C" ma:contentTypeVersion="2" ma:contentTypeDescription="Create a new document." ma:contentTypeScope="" ma:versionID="2200f514cc62125c2c5fe1cb0aea4d4b">
  <xsd:schema xmlns:xsd="http://www.w3.org/2001/XMLSchema" xmlns:xs="http://www.w3.org/2001/XMLSchema" xmlns:p="http://schemas.microsoft.com/office/2006/metadata/properties" xmlns:ns2="68e8af9d-f7a6-4c02-be1c-debb278833da" targetNamespace="http://schemas.microsoft.com/office/2006/metadata/properties" ma:root="true" ma:fieldsID="e3093221956623e0a8e1ecb9b778a5e4" ns2:_="">
    <xsd:import namespace="68e8af9d-f7a6-4c02-be1c-debb278833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e8af9d-f7a6-4c02-be1c-debb278833d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E1D62C6-6236-4D5D-86F2-C65497B6A62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CF76C9A-C09D-48F9-84D3-E35A1CEA0E0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8e8af9d-f7a6-4c02-be1c-debb278833d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059C6E6-617C-410E-96D3-A958D65030A7}">
  <ds:schemaRefs>
    <ds:schemaRef ds:uri="http://schemas.openxmlformats.org/package/2006/metadata/core-properties"/>
    <ds:schemaRef ds:uri="http://purl.org/dc/terms/"/>
    <ds:schemaRef ds:uri="http://www.w3.org/XML/1998/namespace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68e8af9d-f7a6-4c02-be1c-debb278833da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Celestial</Template>
  <TotalTime>1211</TotalTime>
  <Words>1007</Words>
  <Application>Microsoft Office PowerPoint</Application>
  <PresentationFormat>On-screen Show (4:3)</PresentationFormat>
  <Paragraphs>111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Trebuchet MS</vt:lpstr>
      <vt:lpstr>Wingdings 2</vt:lpstr>
      <vt:lpstr>gold</vt:lpstr>
      <vt:lpstr> Team Member(s): Steven Valle, Thalia Maidique, Carlos Reyes, Drew Blumenthal, Daniel Barbosa, Luis Miranda Product Owner(s): Guðmundur Traustason Professor: Masoud Sadjadi  School of Computing and Information Sciences Florida International University</vt:lpstr>
      <vt:lpstr>Problem definition</vt:lpstr>
      <vt:lpstr>Project Management</vt:lpstr>
      <vt:lpstr>Requirements: User Stories </vt:lpstr>
      <vt:lpstr>Use Case</vt:lpstr>
      <vt:lpstr>Requirements: Sequence Diagrams</vt:lpstr>
      <vt:lpstr>System Design: Architecture</vt:lpstr>
      <vt:lpstr>System Design: Deployment</vt:lpstr>
      <vt:lpstr>System Design</vt:lpstr>
      <vt:lpstr>Minimal Class Diagram</vt:lpstr>
      <vt:lpstr>(Optional)    Statechart Diagrams</vt:lpstr>
      <vt:lpstr>Main algorithm </vt:lpstr>
      <vt:lpstr>Test Suites and Test Cases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Faculty Meeting School of Computing and Information Sciences</dc:title>
  <dc:creator>Ivana Rodriguez</dc:creator>
  <cp:lastModifiedBy>Thalia Maidique</cp:lastModifiedBy>
  <cp:revision>10</cp:revision>
  <cp:lastPrinted>2008-09-19T17:51:48Z</cp:lastPrinted>
  <dcterms:created xsi:type="dcterms:W3CDTF">2013-04-25T14:14:17Z</dcterms:created>
  <dcterms:modified xsi:type="dcterms:W3CDTF">2020-08-03T03:11:34Z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0x010100EB420CC5D7C3634BB91C23C53A69EF7C</vt:lpwstr>
  </property>
</Properties>
</file>