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4"/>
  </p:sldMasterIdLst>
  <p:notesMasterIdLst>
    <p:notesMasterId r:id="rId38"/>
  </p:notesMasterIdLst>
  <p:handoutMasterIdLst>
    <p:handoutMasterId r:id="rId39"/>
  </p:handoutMasterIdLst>
  <p:sldIdLst>
    <p:sldId id="256" r:id="rId5"/>
    <p:sldId id="343" r:id="rId6"/>
    <p:sldId id="358" r:id="rId7"/>
    <p:sldId id="374" r:id="rId8"/>
    <p:sldId id="375" r:id="rId9"/>
    <p:sldId id="344" r:id="rId10"/>
    <p:sldId id="345" r:id="rId11"/>
    <p:sldId id="376" r:id="rId12"/>
    <p:sldId id="366" r:id="rId13"/>
    <p:sldId id="368" r:id="rId14"/>
    <p:sldId id="367" r:id="rId15"/>
    <p:sldId id="370" r:id="rId16"/>
    <p:sldId id="371" r:id="rId17"/>
    <p:sldId id="362" r:id="rId18"/>
    <p:sldId id="369" r:id="rId19"/>
    <p:sldId id="347" r:id="rId20"/>
    <p:sldId id="361" r:id="rId21"/>
    <p:sldId id="363" r:id="rId22"/>
    <p:sldId id="364" r:id="rId23"/>
    <p:sldId id="365" r:id="rId24"/>
    <p:sldId id="359" r:id="rId25"/>
    <p:sldId id="360" r:id="rId26"/>
    <p:sldId id="349" r:id="rId27"/>
    <p:sldId id="350" r:id="rId28"/>
    <p:sldId id="351" r:id="rId29"/>
    <p:sldId id="352" r:id="rId30"/>
    <p:sldId id="372" r:id="rId31"/>
    <p:sldId id="373" r:id="rId32"/>
    <p:sldId id="353" r:id="rId33"/>
    <p:sldId id="354" r:id="rId34"/>
    <p:sldId id="377" r:id="rId35"/>
    <p:sldId id="357" r:id="rId36"/>
    <p:sldId id="356" r:id="rId37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747946-0D96-1EA4-BBDD-B72939FD7F73}" v="25" dt="2020-08-03T20:41:56.810"/>
    <p1510:client id="{331A2F58-B654-4C84-8505-62B2479E4F0F}" v="11" dt="2020-08-01T19:32:57.378"/>
    <p1510:client id="{F01B9524-F052-4291-50BB-C8A13AACF920}" v="1675" dt="2020-08-03T14:57:14.8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Greet</a:t>
            </a:r>
            <a:r>
              <a:rPr lang="en-US" baseline="0"/>
              <a:t> your audience, thank them for attending your presentation, introduce yourself, introduce your project, </a:t>
            </a:r>
            <a:r>
              <a:rPr lang="en-US"/>
              <a:t>introduce your team</a:t>
            </a:r>
            <a:r>
              <a:rPr lang="en-US" baseline="0"/>
              <a:t> members, </a:t>
            </a:r>
            <a:r>
              <a:rPr lang="en-US"/>
              <a:t>and quickly indicate what each of you</a:t>
            </a:r>
            <a:r>
              <a:rPr lang="en-US" baseline="0"/>
              <a:t> did in a high-level manner, and put more emphasis on your part/contribution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81420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386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36849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42124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96240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07686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97108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0238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3037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Introduce</a:t>
            </a:r>
            <a:r>
              <a:rPr lang="en-US" baseline="0"/>
              <a:t> the problem that the whole project tackles and stay focused on the parts that you have been working. Indicate </a:t>
            </a:r>
            <a:r>
              <a:rPr lang="en-US"/>
              <a:t>if there is an existing previous system, enumerate its problems/limitations,</a:t>
            </a:r>
            <a:r>
              <a:rPr lang="en-US" baseline="0"/>
              <a:t> etc</a:t>
            </a:r>
            <a:r>
              <a:rPr lang="en-US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5. System design:</a:t>
            </a:r>
          </a:p>
          <a:p>
            <a:r>
              <a:rPr lang="en-US"/>
              <a:t>5.1. System decomposition; identify the architecture patterns used (one slide).</a:t>
            </a:r>
          </a:p>
          <a:p>
            <a:r>
              <a:rPr lang="en-US"/>
              <a:t>5.2. System deployment – h/w and s/w requirements (one slide).</a:t>
            </a:r>
          </a:p>
          <a:p>
            <a:r>
              <a:rPr lang="en-US"/>
              <a:t>5.3. Persistent data design (one slide).</a:t>
            </a:r>
          </a:p>
          <a:p>
            <a:r>
              <a:rPr lang="en-US"/>
              <a:t>5.4. Security/Privacy (one slide).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30781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49790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6. Detailed design:</a:t>
            </a:r>
          </a:p>
          <a:p>
            <a:r>
              <a:rPr lang="en-US"/>
              <a:t>6.1. Minimal class diagram. Identify the design patterns used (one or more slides).</a:t>
            </a:r>
          </a:p>
          <a:p>
            <a:r>
              <a:rPr lang="en-US"/>
              <a:t>6.2. State machine for the main control object or the most important object of the implemented uses cases (one or more slides).</a:t>
            </a:r>
          </a:p>
          <a:p>
            <a:r>
              <a:rPr lang="en-US"/>
              <a:t>6.3. Main algorithm used related to an implemented use case described above (one or more slides).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7. Test Suites and Test Cases (one sunny day and one rainy day) for the use case represented in part (5) above (2 slides).</a:t>
            </a:r>
          </a:p>
          <a:p>
            <a:r>
              <a:rPr lang="en-US"/>
              <a:t>7.1 One sunny day and one rainy day for the implemented use cases (one or more slides).</a:t>
            </a:r>
          </a:p>
          <a:p>
            <a:r>
              <a:rPr lang="en-US"/>
              <a:t>7.2 Automated test scripts for the implemented use cases (one or more slides).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7. Test Suites and Test Cases (one sunny day and one rainy day) for the use case represented in part (5) above (2 slides).</a:t>
            </a:r>
          </a:p>
          <a:p>
            <a:r>
              <a:rPr lang="en-US"/>
              <a:t>7.1 One sunny day and one rainy day for the implemented use cases (one or more slides).</a:t>
            </a:r>
          </a:p>
          <a:p>
            <a:r>
              <a:rPr lang="en-US"/>
              <a:t>7.2 Automated test scripts for the implemented use cases (one or more slides).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6806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Missing screenshot for the solo, duo, trio page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6950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Project Management (schedule for entire semester) (one slide; Gantt Chart).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1983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0461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3244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4. Requirements:</a:t>
            </a:r>
          </a:p>
          <a:p>
            <a:r>
              <a:rPr lang="en-US"/>
              <a:t>4.1. User stories implemented (one or more slides).</a:t>
            </a:r>
          </a:p>
          <a:p>
            <a:r>
              <a:rPr lang="en-US"/>
              <a:t>4.2. UML use cases and the use case diagram for the implemented use cases (one or more slides).</a:t>
            </a:r>
          </a:p>
          <a:p>
            <a:r>
              <a:rPr lang="en-US"/>
              <a:t>4.3. UML sequence diagrams for the implemented use cases.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5455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8/3/2020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18" Type="http://schemas.openxmlformats.org/officeDocument/2006/relationships/image" Target="../media/image62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12" Type="http://schemas.openxmlformats.org/officeDocument/2006/relationships/image" Target="../media/image56.jpeg"/><Relationship Id="rId17" Type="http://schemas.openxmlformats.org/officeDocument/2006/relationships/image" Target="../media/image61.png"/><Relationship Id="rId2" Type="http://schemas.openxmlformats.org/officeDocument/2006/relationships/image" Target="../media/image46.pn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19" Type="http://schemas.openxmlformats.org/officeDocument/2006/relationships/image" Target="../media/image63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117457" y="3242920"/>
            <a:ext cx="8686800" cy="2438400"/>
          </a:xfrm>
        </p:spPr>
        <p:txBody>
          <a:bodyPr/>
          <a:lstStyle/>
          <a:p>
            <a:pPr algn="ctr"/>
            <a:br>
              <a:rPr lang="en-US" altLang="en-US">
                <a:ea typeface="ＭＳ Ｐゴシック"/>
                <a:cs typeface="+mj-lt"/>
              </a:rPr>
            </a:br>
            <a:r>
              <a:rPr lang="en-US" altLang="en-US" sz="2400">
                <a:ea typeface="ＭＳ Ｐゴシック"/>
                <a:cs typeface="+mj-lt"/>
              </a:rPr>
              <a:t>Team Member(s): </a:t>
            </a:r>
            <a:r>
              <a:rPr lang="en-US" altLang="en-US" sz="2000">
                <a:ea typeface="ＭＳ Ｐゴシック"/>
                <a:cs typeface="+mj-lt"/>
              </a:rPr>
              <a:t>Steven Valle, Thalia Maidique, Carlos Reyes, Drew Blumenthal, Daniel Barbosa, Luis Miranda</a:t>
            </a:r>
            <a:br>
              <a:rPr lang="en-US" altLang="en-US" sz="2400">
                <a:ea typeface="ＭＳ Ｐゴシック"/>
                <a:cs typeface="+mj-lt"/>
              </a:rPr>
            </a:br>
            <a:r>
              <a:rPr lang="en-US" altLang="en-US" sz="2400">
                <a:ea typeface="ＭＳ Ｐゴシック"/>
                <a:cs typeface="+mj-lt"/>
              </a:rPr>
              <a:t>Product Owner(s): </a:t>
            </a:r>
            <a:r>
              <a:rPr lang="en-US" altLang="en-US" sz="1800" err="1">
                <a:ea typeface="ＭＳ Ｐゴシック"/>
                <a:cs typeface="+mj-lt"/>
              </a:rPr>
              <a:t>Guðmundur</a:t>
            </a:r>
            <a:r>
              <a:rPr lang="en-US" altLang="en-US" sz="1800">
                <a:ea typeface="ＭＳ Ｐゴシック"/>
                <a:cs typeface="+mj-lt"/>
              </a:rPr>
              <a:t> </a:t>
            </a:r>
            <a:r>
              <a:rPr lang="en-US" altLang="en-US" sz="1800" err="1">
                <a:ea typeface="ＭＳ Ｐゴシック"/>
                <a:cs typeface="+mj-lt"/>
              </a:rPr>
              <a:t>Traustason</a:t>
            </a:r>
            <a:br>
              <a:rPr lang="en-US" altLang="en-US" sz="2000">
                <a:ea typeface="ＭＳ Ｐゴシック"/>
                <a:cs typeface="+mj-lt"/>
              </a:rPr>
            </a:br>
            <a:r>
              <a:rPr lang="en-US" altLang="en-US" sz="2400">
                <a:ea typeface="ＭＳ Ｐゴシック"/>
                <a:cs typeface="+mj-lt"/>
              </a:rPr>
              <a:t>Professor: </a:t>
            </a:r>
            <a:r>
              <a:rPr lang="en-US" altLang="en-US" sz="2000">
                <a:ea typeface="ＭＳ Ｐゴシック"/>
                <a:cs typeface="+mj-lt"/>
              </a:rPr>
              <a:t>Masoud </a:t>
            </a:r>
            <a:r>
              <a:rPr lang="en-US" altLang="en-US" sz="2000" err="1">
                <a:ea typeface="ＭＳ Ｐゴシック"/>
                <a:cs typeface="+mj-lt"/>
              </a:rPr>
              <a:t>Sadjadi</a:t>
            </a:r>
            <a:br>
              <a:rPr lang="en-US" altLang="en-US" sz="2800">
                <a:ea typeface="ＭＳ Ｐゴシック"/>
                <a:cs typeface="+mj-lt"/>
              </a:rPr>
            </a:br>
            <a:br>
              <a:rPr lang="en-US" altLang="en-US">
                <a:ea typeface="ＭＳ Ｐゴシック" pitchFamily="34" charset="-128"/>
              </a:rPr>
            </a:br>
            <a:r>
              <a:rPr lang="en-US" altLang="en-US" sz="1800">
                <a:ea typeface="ＭＳ Ｐゴシック"/>
              </a:rPr>
              <a:t>School of Computing and Information Sciences</a:t>
            </a:r>
            <a:br>
              <a:rPr lang="en-US" altLang="en-US" sz="1800">
                <a:ea typeface="ＭＳ Ｐゴシック" pitchFamily="34" charset="-128"/>
              </a:rPr>
            </a:br>
            <a:r>
              <a:rPr lang="en-US" altLang="en-US" sz="1800">
                <a:ea typeface="ＭＳ Ｐゴシック"/>
              </a:rPr>
              <a:t>Florida International University</a:t>
            </a:r>
            <a:endParaRPr lang="en-US" altLang="en-US">
              <a:ea typeface="ＭＳ Ｐゴシック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89029"/>
            <a:ext cx="8686800" cy="1219200"/>
          </a:xfrm>
        </p:spPr>
        <p:txBody>
          <a:bodyPr/>
          <a:lstStyle/>
          <a:p>
            <a:pPr algn="ctr"/>
            <a:r>
              <a:rPr lang="en-US" altLang="en-US">
                <a:ea typeface="ＭＳ Ｐゴシック"/>
              </a:rPr>
              <a:t>August 3, 2020</a:t>
            </a:r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77719" y="853567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>
                <a:ea typeface="ＭＳ Ｐゴシック"/>
              </a:rPr>
              <a:t>VIP/Senior Project Final Presentation</a:t>
            </a:r>
            <a:br>
              <a:rPr lang="en-US" altLang="en-US">
                <a:ea typeface="ＭＳ Ｐゴシック" pitchFamily="34" charset="-128"/>
              </a:rPr>
            </a:br>
            <a:r>
              <a:rPr lang="en-US" sz="3600">
                <a:ea typeface="+mj-lt"/>
                <a:cs typeface="+mj-lt"/>
              </a:rPr>
              <a:t>Summer 2020</a:t>
            </a:r>
          </a:p>
          <a:p>
            <a:pPr algn="ctr"/>
            <a:r>
              <a:rPr lang="en-US" altLang="en-US" err="1">
                <a:ea typeface="ＭＳ Ｐゴシック" pitchFamily="34" charset="-128"/>
              </a:rPr>
              <a:t>SkillCourt</a:t>
            </a:r>
            <a:r>
              <a:rPr lang="en-US" altLang="en-US">
                <a:ea typeface="ＭＳ Ｐゴシック" pitchFamily="34" charset="-128"/>
              </a:rPr>
              <a:t> V13.0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F23BACC4-D641-4B45-A43B-F4D0FCB1C4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138" y="2239247"/>
            <a:ext cx="696965" cy="77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</a:t>
            </a:r>
          </a:p>
        </p:txBody>
      </p:sp>
      <p:pic>
        <p:nvPicPr>
          <p:cNvPr id="5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E3481740-12A6-4564-9476-E80805D97E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1791" y="1380082"/>
            <a:ext cx="4204863" cy="2269699"/>
          </a:xfrm>
        </p:spPr>
      </p:pic>
      <p:pic>
        <p:nvPicPr>
          <p:cNvPr id="7" name="Picture 6" descr="A close up of a map&#10;&#10;Description automatically generated">
            <a:extLst>
              <a:ext uri="{FF2B5EF4-FFF2-40B4-BE49-F238E27FC236}">
                <a16:creationId xmlns:a16="http://schemas.microsoft.com/office/drawing/2014/main" id="{AEB75CDA-B3AC-41AE-83CD-D935677521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1762" y="3713471"/>
            <a:ext cx="4204862" cy="2269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095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</a:t>
            </a:r>
          </a:p>
        </p:txBody>
      </p:sp>
      <p:pic>
        <p:nvPicPr>
          <p:cNvPr id="5" name="Content Placeholder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6BC8D769-157D-4304-844C-2BF71267BF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32662" y="1828800"/>
            <a:ext cx="4477088" cy="4208463"/>
          </a:xfrm>
        </p:spPr>
      </p:pic>
    </p:spTree>
    <p:extLst>
      <p:ext uri="{BB962C8B-B14F-4D97-AF65-F5344CB8AC3E}">
        <p14:creationId xmlns:p14="http://schemas.microsoft.com/office/powerpoint/2010/main" val="71130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</a:t>
            </a:r>
          </a:p>
        </p:txBody>
      </p:sp>
      <p:pic>
        <p:nvPicPr>
          <p:cNvPr id="5" name="Content Placeholder 4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8146F049-C854-4CCF-BD4B-4D77D72251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48083" y="1828800"/>
            <a:ext cx="5446246" cy="4208463"/>
          </a:xfrm>
        </p:spPr>
      </p:pic>
    </p:spTree>
    <p:extLst>
      <p:ext uri="{BB962C8B-B14F-4D97-AF65-F5344CB8AC3E}">
        <p14:creationId xmlns:p14="http://schemas.microsoft.com/office/powerpoint/2010/main" val="1547869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</a:t>
            </a:r>
          </a:p>
        </p:txBody>
      </p:sp>
      <p:pic>
        <p:nvPicPr>
          <p:cNvPr id="5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4AE0E672-9F5D-49EB-9181-762FA57C78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12280" y="1828800"/>
            <a:ext cx="5717853" cy="4208463"/>
          </a:xfrm>
        </p:spPr>
      </p:pic>
    </p:spTree>
    <p:extLst>
      <p:ext uri="{BB962C8B-B14F-4D97-AF65-F5344CB8AC3E}">
        <p14:creationId xmlns:p14="http://schemas.microsoft.com/office/powerpoint/2010/main" val="889454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/>
              <a:t>Sequence Diagrams</a:t>
            </a:r>
          </a:p>
        </p:txBody>
      </p:sp>
      <p:pic>
        <p:nvPicPr>
          <p:cNvPr id="5" name="Content Placeholder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CCF487E0-4697-4C59-995C-797FCF6BD4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69079" y="1574042"/>
            <a:ext cx="3531467" cy="4208463"/>
          </a:xfrm>
        </p:spPr>
      </p:pic>
    </p:spTree>
    <p:extLst>
      <p:ext uri="{BB962C8B-B14F-4D97-AF65-F5344CB8AC3E}">
        <p14:creationId xmlns:p14="http://schemas.microsoft.com/office/powerpoint/2010/main" val="39943041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/>
              <a:t>Sequence Diagrams</a:t>
            </a:r>
          </a:p>
        </p:txBody>
      </p:sp>
      <p:pic>
        <p:nvPicPr>
          <p:cNvPr id="7" name="Content Placeholder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B0AAC82B-A94E-49F2-8495-4FB3891D7C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65094" y="1399804"/>
            <a:ext cx="2658118" cy="4637460"/>
          </a:xfrm>
        </p:spPr>
      </p:pic>
    </p:spTree>
    <p:extLst>
      <p:ext uri="{BB962C8B-B14F-4D97-AF65-F5344CB8AC3E}">
        <p14:creationId xmlns:p14="http://schemas.microsoft.com/office/powerpoint/2010/main" val="1174721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/>
              <a:t>Sequence Diagrams</a:t>
            </a:r>
          </a:p>
        </p:txBody>
      </p:sp>
      <p:pic>
        <p:nvPicPr>
          <p:cNvPr id="5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9DA20430-B513-4567-994B-138A8002B7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63299" y="1828800"/>
            <a:ext cx="6215814" cy="4208463"/>
          </a:xfrm>
        </p:spPr>
      </p:pic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/>
              <a:t>Sequence Diagrams</a:t>
            </a:r>
          </a:p>
        </p:txBody>
      </p:sp>
      <p:pic>
        <p:nvPicPr>
          <p:cNvPr id="5" name="Content Placeholder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17A4E4B1-B656-4772-8094-78514E7747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4387" y="1425576"/>
            <a:ext cx="3976179" cy="2723344"/>
          </a:xfr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0F0BA6C3-5816-4573-815F-5D6A39D439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5326" y="3138905"/>
            <a:ext cx="3773748" cy="258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739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/>
              <a:t>Sequence Diagrams</a:t>
            </a:r>
          </a:p>
        </p:txBody>
      </p:sp>
      <p:pic>
        <p:nvPicPr>
          <p:cNvPr id="7" name="Content Placeholder 6" descr="A close up of a map&#10;&#10;Description automatically generated">
            <a:extLst>
              <a:ext uri="{FF2B5EF4-FFF2-40B4-BE49-F238E27FC236}">
                <a16:creationId xmlns:a16="http://schemas.microsoft.com/office/drawing/2014/main" id="{16DD85CA-9EC8-46A3-AF51-0001F5B4F3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66711" y="1828800"/>
            <a:ext cx="6008990" cy="4208463"/>
          </a:xfrm>
        </p:spPr>
      </p:pic>
    </p:spTree>
    <p:extLst>
      <p:ext uri="{BB962C8B-B14F-4D97-AF65-F5344CB8AC3E}">
        <p14:creationId xmlns:p14="http://schemas.microsoft.com/office/powerpoint/2010/main" val="23862027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/>
              <a:t>Sequence Diagrams</a:t>
            </a:r>
          </a:p>
        </p:txBody>
      </p:sp>
      <p:pic>
        <p:nvPicPr>
          <p:cNvPr id="6" name="Content Placeholder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839187E1-007A-4E8F-AA60-32D2FA8839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78605" y="1828800"/>
            <a:ext cx="4585203" cy="4208463"/>
          </a:xfrm>
        </p:spPr>
      </p:pic>
    </p:spTree>
    <p:extLst>
      <p:ext uri="{BB962C8B-B14F-4D97-AF65-F5344CB8AC3E}">
        <p14:creationId xmlns:p14="http://schemas.microsoft.com/office/powerpoint/2010/main" val="212945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itchFamily="34" charset="-128"/>
              </a:rPr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4208463"/>
          </a:xfrm>
        </p:spPr>
        <p:txBody>
          <a:bodyPr/>
          <a:lstStyle/>
          <a:p>
            <a:pPr>
              <a:defRPr/>
            </a:pPr>
            <a:r>
              <a:rPr lang="en-US" sz="1800"/>
              <a:t>Whole Project: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Data saved from games is only available on the mobile device (no back ups for the data)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There is no way to link a session to a specific player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There is no way to differentiate between groups of pads, stations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Players are not properly identified in the app, nor are they related to their clubs and/or groups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No way to easily view game data or search through it on the phone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Back to back games do not save properly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Not all of the game data gets saved, hard to recreate games accurately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No multiplayer capabilities</a:t>
            </a:r>
          </a:p>
          <a:p>
            <a:pPr lvl="1">
              <a:defRPr/>
            </a:pPr>
            <a:endParaRPr lang="en-US" sz="1600">
              <a:ea typeface="ＭＳ Ｐゴシック"/>
            </a:endParaRPr>
          </a:p>
          <a:p>
            <a:pPr lvl="1">
              <a:defRPr/>
            </a:pPr>
            <a:endParaRPr lang="en-US" sz="16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/>
              <a:t>Sequence Diagrams</a:t>
            </a:r>
          </a:p>
        </p:txBody>
      </p:sp>
      <p:pic>
        <p:nvPicPr>
          <p:cNvPr id="7" name="Content Placeholder 6" descr="A close up of a device&#10;&#10;Description automatically generated">
            <a:extLst>
              <a:ext uri="{FF2B5EF4-FFF2-40B4-BE49-F238E27FC236}">
                <a16:creationId xmlns:a16="http://schemas.microsoft.com/office/drawing/2014/main" id="{68F60409-FBEF-4D76-A17D-44BA838BCA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48083" y="1828800"/>
            <a:ext cx="5446246" cy="4208463"/>
          </a:xfrm>
        </p:spPr>
      </p:pic>
    </p:spTree>
    <p:extLst>
      <p:ext uri="{BB962C8B-B14F-4D97-AF65-F5344CB8AC3E}">
        <p14:creationId xmlns:p14="http://schemas.microsoft.com/office/powerpoint/2010/main" val="31327773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Design: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8603" y="1828800"/>
            <a:ext cx="3504347" cy="4208463"/>
          </a:xfrm>
        </p:spPr>
        <p:txBody>
          <a:bodyPr/>
          <a:lstStyle/>
          <a:p>
            <a:pPr marL="0" indent="0" algn="ctr">
              <a:buNone/>
            </a:pPr>
            <a:r>
              <a:rPr lang="en-US"/>
              <a:t>MVC </a:t>
            </a:r>
          </a:p>
          <a:p>
            <a:pPr marL="0" indent="0" algn="ctr">
              <a:buNone/>
            </a:pPr>
            <a:r>
              <a:rPr lang="en-US"/>
              <a:t>(Model View Controller)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984F31B-F7BC-45BE-9980-15DEE05BA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3" y="1473957"/>
            <a:ext cx="4200783" cy="462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7254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Design: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8369" y="2129052"/>
            <a:ext cx="2932729" cy="4208463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Client Server Model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410CAE21-4E1E-4E98-B80F-13651F803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92" y="1737060"/>
            <a:ext cx="5165037" cy="4248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37122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Design: Architecture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8699" y="2764194"/>
            <a:ext cx="3856228" cy="4208463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Microservice Based Architecture in Azure Cloud</a:t>
            </a:r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761A9569-410D-4C8D-803D-43CD47B70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014" y="1464859"/>
            <a:ext cx="3198919" cy="4940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Design: Deployment</a:t>
            </a:r>
          </a:p>
        </p:txBody>
      </p:sp>
      <p:pic>
        <p:nvPicPr>
          <p:cNvPr id="4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16334B9-2B69-48D6-A4F8-355A8D6FC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797" y="1404141"/>
            <a:ext cx="5465188" cy="463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/>
              </a:rPr>
              <a:t>System Design: SkillCourt App</a:t>
            </a:r>
            <a:endParaRPr lang="en-US"/>
          </a:p>
        </p:txBody>
      </p:sp>
      <p:pic>
        <p:nvPicPr>
          <p:cNvPr id="4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C6E7495-C034-42FE-BDF8-6638BD7A0E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21163" y="1510645"/>
            <a:ext cx="5358686" cy="4208463"/>
          </a:xfrm>
        </p:spPr>
      </p:pic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Class Diagram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0CA8E58C-FAA1-4699-B00E-0EAD4242EF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51638" y="1408184"/>
            <a:ext cx="5322786" cy="4629079"/>
          </a:xfrm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Class Diagram</a:t>
            </a:r>
          </a:p>
        </p:txBody>
      </p:sp>
      <p:pic>
        <p:nvPicPr>
          <p:cNvPr id="9" name="Content Placeholder 8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299EA198-A17B-42B3-8655-8F5868E877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79463" y="1425575"/>
            <a:ext cx="5672622" cy="4611688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B3033B-0ECB-4979-A703-95152E64644C}"/>
              </a:ext>
            </a:extLst>
          </p:cNvPr>
          <p:cNvSpPr txBox="1"/>
          <p:nvPr/>
        </p:nvSpPr>
        <p:spPr>
          <a:xfrm>
            <a:off x="6710149" y="2967335"/>
            <a:ext cx="19834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Android App – Administration Class Diagram</a:t>
            </a:r>
          </a:p>
        </p:txBody>
      </p:sp>
    </p:spTree>
    <p:extLst>
      <p:ext uri="{BB962C8B-B14F-4D97-AF65-F5344CB8AC3E}">
        <p14:creationId xmlns:p14="http://schemas.microsoft.com/office/powerpoint/2010/main" val="35929362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Class Diagram</a:t>
            </a:r>
          </a:p>
        </p:txBody>
      </p:sp>
      <p:pic>
        <p:nvPicPr>
          <p:cNvPr id="5" name="Content Placeholder 4" descr="A close up of a receipt&#10;&#10;Description automatically generated">
            <a:extLst>
              <a:ext uri="{FF2B5EF4-FFF2-40B4-BE49-F238E27FC236}">
                <a16:creationId xmlns:a16="http://schemas.microsoft.com/office/drawing/2014/main" id="{407641EA-33F5-45BD-9A6C-5107D9D1BF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24872" y="1652237"/>
            <a:ext cx="7583487" cy="326050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D125DE6-2671-4EA6-8854-B40B989C5795}"/>
              </a:ext>
            </a:extLst>
          </p:cNvPr>
          <p:cNvSpPr txBox="1"/>
          <p:nvPr/>
        </p:nvSpPr>
        <p:spPr>
          <a:xfrm>
            <a:off x="724872" y="5163403"/>
            <a:ext cx="6572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Android App – Station, Club, and Group Class Diagrams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7AE430-3A68-4A80-9517-95A22BACA23C}"/>
              </a:ext>
            </a:extLst>
          </p:cNvPr>
          <p:cNvSpPr txBox="1"/>
          <p:nvPr/>
        </p:nvSpPr>
        <p:spPr>
          <a:xfrm>
            <a:off x="779463" y="5532735"/>
            <a:ext cx="78595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/>
              <a:t>Exclude </a:t>
            </a:r>
            <a:r>
              <a:rPr lang="en-US" sz="1200" err="1"/>
              <a:t>MultiSpinner</a:t>
            </a:r>
            <a:r>
              <a:rPr lang="en-US" sz="1200"/>
              <a:t>, </a:t>
            </a:r>
            <a:r>
              <a:rPr lang="en-US" sz="1200" err="1"/>
              <a:t>DatabaseHelper</a:t>
            </a:r>
            <a:r>
              <a:rPr lang="en-US" sz="1200"/>
              <a:t>, and Game related classes for simplicity</a:t>
            </a:r>
          </a:p>
        </p:txBody>
      </p:sp>
    </p:spTree>
    <p:extLst>
      <p:ext uri="{BB962C8B-B14F-4D97-AF65-F5344CB8AC3E}">
        <p14:creationId xmlns:p14="http://schemas.microsoft.com/office/powerpoint/2010/main" val="6853278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/>
              <a:t>Main algorithm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434353"/>
            <a:ext cx="7583487" cy="4602910"/>
          </a:xfrm>
        </p:spPr>
        <p:txBody>
          <a:bodyPr/>
          <a:lstStyle/>
          <a:p>
            <a:pPr marL="0" indent="0">
              <a:buNone/>
            </a:pPr>
            <a:r>
              <a:rPr lang="en-US" sz="1400">
                <a:ea typeface="ＭＳ Ｐゴシック"/>
              </a:rPr>
              <a:t>Due to the requirement of the </a:t>
            </a:r>
            <a:r>
              <a:rPr lang="en-US" sz="1400" err="1">
                <a:ea typeface="ＭＳ Ｐゴシック"/>
              </a:rPr>
              <a:t>Skillcourt</a:t>
            </a:r>
            <a:r>
              <a:rPr lang="en-US" sz="1400">
                <a:ea typeface="ＭＳ Ｐゴシック"/>
              </a:rPr>
              <a:t> application being usable offline but requiring clubs, groups and players to be uniquely identifiable a unique solution had to be implemented.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On Login -&gt; If not first login -&gt; authenticate with SQLite in app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                  Else if first login -&gt; authenticate with Laravel endpoint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                                               If authenticated -&gt; pull and persist data in SQLite from SQL Server</a:t>
            </a:r>
          </a:p>
          <a:p>
            <a:pPr marL="0" indent="0">
              <a:buNone/>
            </a:pPr>
            <a:r>
              <a:rPr lang="en-US" sz="1400">
                <a:ea typeface="ＭＳ Ｐゴシック"/>
              </a:rPr>
              <a:t>At this point, data in the app is consistent with data in SQL Server, but additional steps must be taken on upload.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On Upload -&gt; Collect all the new data persisted in SQLite (Uploaded = 0) in a JSON Object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If no new data -&gt; display no new data dialog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Else -&gt; send data to Laravel endpoint -&gt; From Laravel, extract clubs, groups, players, memberships, and game data -&gt;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                                                            Insert new clubs into DB and retrieve new Online IDs -&gt;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                                                            Swap online club IDs with android club IDs in Groups and club memberships -&gt;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                                                            Insert new groups into DB and retrieve new Online IDs -&gt;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                                                            Swap online group IDs with android group IDs in group memberships -&gt;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                                                            Insert new players into DB and retrieve new Online IDs -&gt;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                                                            Swap online player IDs with android player IDs in memberships and game data -&gt;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                                                            Insert updated club and group memberships and game data -&gt;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                                                            Send success response with ID swaps for clubs, groups and players</a:t>
            </a:r>
          </a:p>
          <a:p>
            <a:pPr marL="0" indent="0">
              <a:spcBef>
                <a:spcPts val="500"/>
              </a:spcBef>
              <a:buNone/>
            </a:pPr>
            <a:r>
              <a:rPr lang="en-US" sz="1000">
                <a:ea typeface="ＭＳ Ｐゴシック"/>
              </a:rPr>
              <a:t>In SQLite -&gt; (Uploaded = 1) in all tables uploaded -&gt; Update the Online ID for clubs, groups and players</a:t>
            </a:r>
          </a:p>
          <a:p>
            <a:pPr marL="0" indent="0">
              <a:buNone/>
            </a:pPr>
            <a:endParaRPr lang="en-US" sz="180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30692-5390-41C6-81F7-635255126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5223B3-E983-4174-A4E2-59E5A445D7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1800"/>
              <a:t>Whole Project: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Create another database on the cloud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Create a dashboard for data upload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Allow for owner and player registrations, as well as clubs and groups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Allow for data from the app to be uploaded to the dashboard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Create station representation in the app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Pass and save all data related to back to back games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Create more tables in app database to store more pertinent information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Allow all users to access dashboard to view data</a:t>
            </a:r>
          </a:p>
          <a:p>
            <a:pPr lvl="1">
              <a:defRPr/>
            </a:pPr>
            <a:r>
              <a:rPr lang="en-US" sz="1600">
                <a:ea typeface="ＭＳ Ｐゴシック"/>
              </a:rPr>
              <a:t>Add functionality to dashboard for viewing data in different forms</a:t>
            </a:r>
          </a:p>
          <a:p>
            <a:pPr lvl="1">
              <a:defRPr/>
            </a:pPr>
            <a:endParaRPr lang="en-US" sz="160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6252714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/>
              <a:t>Test Case #6:</a:t>
            </a:r>
            <a:r>
              <a:rPr lang="en-US" sz="1400"/>
              <a:t> Verify the registration of a brand new user, through the registration page. </a:t>
            </a:r>
          </a:p>
          <a:p>
            <a:pPr lvl="1"/>
            <a:r>
              <a:rPr lang="en-US" sz="1200" b="1"/>
              <a:t>Purpose:</a:t>
            </a:r>
            <a:r>
              <a:rPr lang="en-US" sz="1200"/>
              <a:t> To ensure that validation checks for erroneous input formats and that user credentials are unique. </a:t>
            </a:r>
          </a:p>
          <a:p>
            <a:pPr lvl="1"/>
            <a:r>
              <a:rPr lang="en-US" sz="1200" b="1"/>
              <a:t>Precondition:</a:t>
            </a:r>
            <a:r>
              <a:rPr lang="en-US" sz="1200"/>
              <a:t> A user with the same email does not already exist. </a:t>
            </a:r>
          </a:p>
          <a:p>
            <a:pPr lvl="1"/>
            <a:r>
              <a:rPr lang="en-US" sz="1200" b="1"/>
              <a:t>Expected Outcome: </a:t>
            </a:r>
            <a:r>
              <a:rPr lang="en-US" sz="1200"/>
              <a:t>User is redirected to the login page, from which they can then proceed to the dashboard. </a:t>
            </a:r>
          </a:p>
          <a:p>
            <a:pPr lvl="1"/>
            <a:r>
              <a:rPr lang="en-US" sz="1200" b="1"/>
              <a:t>Actual Outcome:</a:t>
            </a:r>
            <a:r>
              <a:rPr lang="en-US" sz="1200"/>
              <a:t> User is redirected to the login page, from which they can then proceed to the dashboard. </a:t>
            </a:r>
            <a:r>
              <a:rPr lang="en-US" sz="1200">
                <a:solidFill>
                  <a:schemeClr val="accent3"/>
                </a:solidFill>
              </a:rPr>
              <a:t>PASS</a:t>
            </a:r>
            <a:endParaRPr lang="en-US" sz="1200"/>
          </a:p>
          <a:p>
            <a:r>
              <a:rPr lang="en-US" sz="1400" b="1"/>
              <a:t>Test Case #3:</a:t>
            </a:r>
            <a:r>
              <a:rPr lang="en-US" sz="1400"/>
              <a:t> Verify solo, duo, and trio games are played with the selected player and color for the respective player. </a:t>
            </a:r>
          </a:p>
          <a:p>
            <a:pPr lvl="1"/>
            <a:r>
              <a:rPr lang="en-US" sz="1200" b="1"/>
              <a:t>Purpose:</a:t>
            </a:r>
            <a:r>
              <a:rPr lang="en-US" sz="1200"/>
              <a:t> To ensure that the player id’s and colors coincide so that players can know when their turn begins. </a:t>
            </a:r>
          </a:p>
          <a:p>
            <a:pPr lvl="1"/>
            <a:r>
              <a:rPr lang="en-US" sz="1200" b="1"/>
              <a:t>Precondition:</a:t>
            </a:r>
            <a:r>
              <a:rPr lang="en-US" sz="1200"/>
              <a:t> User has set up a game with a player id and color. </a:t>
            </a:r>
          </a:p>
          <a:p>
            <a:pPr lvl="1"/>
            <a:r>
              <a:rPr lang="en-US" sz="1200" b="1"/>
              <a:t>Expected Outcome: </a:t>
            </a:r>
            <a:r>
              <a:rPr lang="en-US" sz="1200"/>
              <a:t>Each game is played back to back with the corresponding color for that player. </a:t>
            </a:r>
          </a:p>
          <a:p>
            <a:pPr lvl="1"/>
            <a:r>
              <a:rPr lang="en-US" sz="1200" b="1"/>
              <a:t>Actual Outcome:</a:t>
            </a:r>
            <a:r>
              <a:rPr lang="en-US" sz="1200"/>
              <a:t> Each game is played back to back with the corresponding color for that player.</a:t>
            </a:r>
            <a:r>
              <a:rPr lang="en-US" sz="1200">
                <a:solidFill>
                  <a:schemeClr val="accent3"/>
                </a:solidFill>
              </a:rPr>
              <a:t> PASS</a:t>
            </a:r>
          </a:p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b="1"/>
              <a:t>Test Case #4:</a:t>
            </a:r>
            <a:r>
              <a:rPr lang="en-US" sz="1400"/>
              <a:t> Verify games are played with the station’s respective pads </a:t>
            </a:r>
          </a:p>
          <a:p>
            <a:pPr lvl="1"/>
            <a:r>
              <a:rPr lang="en-US" sz="1200" b="1"/>
              <a:t>Purpose:</a:t>
            </a:r>
            <a:r>
              <a:rPr lang="en-US" sz="1200"/>
              <a:t> To ensure that the station feature correctly assigns pads. </a:t>
            </a:r>
          </a:p>
          <a:p>
            <a:pPr lvl="1"/>
            <a:r>
              <a:rPr lang="en-US" sz="1200" b="1"/>
              <a:t>Precondition:</a:t>
            </a:r>
            <a:r>
              <a:rPr lang="en-US" sz="1200"/>
              <a:t> User has already created at least one station. </a:t>
            </a:r>
          </a:p>
          <a:p>
            <a:pPr lvl="1"/>
            <a:r>
              <a:rPr lang="en-US" sz="1200" b="1"/>
              <a:t>Expected Outcome: </a:t>
            </a:r>
            <a:r>
              <a:rPr lang="en-US" sz="1200"/>
              <a:t>Only assigned pads are used in the random game or sequence creation fragment. </a:t>
            </a:r>
          </a:p>
          <a:p>
            <a:pPr lvl="1"/>
            <a:r>
              <a:rPr lang="en-US" sz="1200" b="1"/>
              <a:t>Actual Outcome:</a:t>
            </a:r>
            <a:r>
              <a:rPr lang="en-US" sz="1200"/>
              <a:t> Only assigned pads are used in the random game or sequence creation fragment. </a:t>
            </a:r>
            <a:r>
              <a:rPr lang="en-US" sz="1200">
                <a:solidFill>
                  <a:schemeClr val="accent3"/>
                </a:solidFill>
              </a:rPr>
              <a:t>PASS</a:t>
            </a:r>
            <a:r>
              <a:rPr lang="en-US" sz="1200"/>
              <a:t> </a:t>
            </a:r>
          </a:p>
          <a:p>
            <a:r>
              <a:rPr lang="en-US" sz="1400" b="1"/>
              <a:t>Test Case#7:</a:t>
            </a:r>
            <a:r>
              <a:rPr lang="en-US" sz="1400"/>
              <a:t> Clicking upload button on administration page successfully uploads players and session data to the website database. </a:t>
            </a:r>
          </a:p>
          <a:p>
            <a:pPr lvl="1"/>
            <a:r>
              <a:rPr lang="en-US" sz="1200" b="1"/>
              <a:t>Purpose</a:t>
            </a:r>
            <a:r>
              <a:rPr lang="en-US" sz="1200"/>
              <a:t>: Ensure that the android app is able to upload the data to the SQL Server that is used on the website. </a:t>
            </a:r>
          </a:p>
          <a:p>
            <a:pPr lvl="1"/>
            <a:r>
              <a:rPr lang="en-US" sz="1200" b="1"/>
              <a:t>Precondition:</a:t>
            </a:r>
            <a:r>
              <a:rPr lang="en-US" sz="1200"/>
              <a:t> User has logged into the account, and new player and/or session data has been added to the application. </a:t>
            </a:r>
          </a:p>
          <a:p>
            <a:pPr lvl="1"/>
            <a:r>
              <a:rPr lang="en-US" sz="1200" b="1"/>
              <a:t>Expected Outcome: </a:t>
            </a:r>
            <a:r>
              <a:rPr lang="en-US" sz="1200"/>
              <a:t>New players and/or session data is be inserted into the appropriate tables in the SQL Server. </a:t>
            </a:r>
          </a:p>
          <a:p>
            <a:pPr lvl="1"/>
            <a:r>
              <a:rPr lang="en-US" sz="1200" b="1"/>
              <a:t>Actual Outcome:</a:t>
            </a:r>
            <a:r>
              <a:rPr lang="en-US" sz="1200"/>
              <a:t> New players and/or session data is be inserted into the appropriate tables in the SQL Server. </a:t>
            </a:r>
            <a:r>
              <a:rPr lang="en-US" sz="1200">
                <a:solidFill>
                  <a:schemeClr val="accent3"/>
                </a:solidFill>
              </a:rPr>
              <a:t>PASS</a:t>
            </a:r>
            <a:endParaRPr lang="en-US" sz="1200"/>
          </a:p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5192951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080D1-EEF4-4A97-B1E8-1C59DDB78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Technologies Used</a:t>
            </a:r>
          </a:p>
        </p:txBody>
      </p:sp>
      <p:pic>
        <p:nvPicPr>
          <p:cNvPr id="15" name="Picture 27" descr="GitHub - laravel/framework">
            <a:extLst>
              <a:ext uri="{FF2B5EF4-FFF2-40B4-BE49-F238E27FC236}">
                <a16:creationId xmlns:a16="http://schemas.microsoft.com/office/drawing/2014/main" id="{BE7935E0-9006-4DFA-B091-11A1795FE2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2" t="21864" r="14404" b="20191"/>
          <a:stretch/>
        </p:blipFill>
        <p:spPr bwMode="auto">
          <a:xfrm>
            <a:off x="418593" y="5513435"/>
            <a:ext cx="2249607" cy="67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9" descr="Image result for java logo | Java programming, Java, Java tutorial">
            <a:extLst>
              <a:ext uri="{FF2B5EF4-FFF2-40B4-BE49-F238E27FC236}">
                <a16:creationId xmlns:a16="http://schemas.microsoft.com/office/drawing/2014/main" id="{42CE45BF-F9A1-4442-A21B-5E587BD95C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8" r="28125"/>
          <a:stretch/>
        </p:blipFill>
        <p:spPr bwMode="auto">
          <a:xfrm>
            <a:off x="7922797" y="4487003"/>
            <a:ext cx="958996" cy="131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1">
            <a:extLst>
              <a:ext uri="{FF2B5EF4-FFF2-40B4-BE49-F238E27FC236}">
                <a16:creationId xmlns:a16="http://schemas.microsoft.com/office/drawing/2014/main" id="{9EA5B2EA-9C1A-48A5-A3C9-78D94B559C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35" b="27102"/>
          <a:stretch/>
        </p:blipFill>
        <p:spPr bwMode="auto">
          <a:xfrm>
            <a:off x="363397" y="3258599"/>
            <a:ext cx="1083173" cy="49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3" descr="Adobe, extention, file format, xml, xml extention icon">
            <a:extLst>
              <a:ext uri="{FF2B5EF4-FFF2-40B4-BE49-F238E27FC236}">
                <a16:creationId xmlns:a16="http://schemas.microsoft.com/office/drawing/2014/main" id="{DDBA4483-CEC0-4FCD-908E-848EF6D470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4162" y="1609840"/>
            <a:ext cx="1123667" cy="1123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5">
            <a:extLst>
              <a:ext uri="{FF2B5EF4-FFF2-40B4-BE49-F238E27FC236}">
                <a16:creationId xmlns:a16="http://schemas.microsoft.com/office/drawing/2014/main" id="{D0CFCF74-1153-47F3-A68B-310D2B41D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97" y="1425575"/>
            <a:ext cx="1696309" cy="169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7" descr="Docker Logos and Photos | Docker">
            <a:extLst>
              <a:ext uri="{FF2B5EF4-FFF2-40B4-BE49-F238E27FC236}">
                <a16:creationId xmlns:a16="http://schemas.microsoft.com/office/drawing/2014/main" id="{720667CE-1856-41B1-9E61-2875221CDA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932" y="1286085"/>
            <a:ext cx="1692800" cy="1448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3" descr="PHP Logo PNG Transparent &amp; SVG Vector - Freebie Supply">
            <a:extLst>
              <a:ext uri="{FF2B5EF4-FFF2-40B4-BE49-F238E27FC236}">
                <a16:creationId xmlns:a16="http://schemas.microsoft.com/office/drawing/2014/main" id="{A7E8256F-A21E-444A-9FEF-0B6D578E6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972" y="1245148"/>
            <a:ext cx="1371718" cy="5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5" descr="SQL Server Management Studio. In this article we are going to know ...">
            <a:extLst>
              <a:ext uri="{FF2B5EF4-FFF2-40B4-BE49-F238E27FC236}">
                <a16:creationId xmlns:a16="http://schemas.microsoft.com/office/drawing/2014/main" id="{5EFDC23B-696F-46CD-AA81-193D290143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2" t="13152" r="12710" b="8240"/>
          <a:stretch/>
        </p:blipFill>
        <p:spPr bwMode="auto">
          <a:xfrm>
            <a:off x="2053861" y="1541894"/>
            <a:ext cx="999086" cy="117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Android – Logos Download">
            <a:extLst>
              <a:ext uri="{FF2B5EF4-FFF2-40B4-BE49-F238E27FC236}">
                <a16:creationId xmlns:a16="http://schemas.microsoft.com/office/drawing/2014/main" id="{CFCF0DF0-298F-463C-9259-B837543D1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585" y="4653093"/>
            <a:ext cx="1237397" cy="145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ogo competition - we have a winner! - Raspberry Pi">
            <a:extLst>
              <a:ext uri="{FF2B5EF4-FFF2-40B4-BE49-F238E27FC236}">
                <a16:creationId xmlns:a16="http://schemas.microsoft.com/office/drawing/2014/main" id="{912C1511-E5C9-4196-B0C9-97F436F065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323" y="3280264"/>
            <a:ext cx="2083419" cy="185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zure Cloud Services: A NodeJS Web &amp; Worker Role Example">
            <a:extLst>
              <a:ext uri="{FF2B5EF4-FFF2-40B4-BE49-F238E27FC236}">
                <a16:creationId xmlns:a16="http://schemas.microsoft.com/office/drawing/2014/main" id="{5D552721-CB9E-43D6-B34A-A625BDAAE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87" y="3079515"/>
            <a:ext cx="1958452" cy="1150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Kubernetes – Logos Download">
            <a:extLst>
              <a:ext uri="{FF2B5EF4-FFF2-40B4-BE49-F238E27FC236}">
                <a16:creationId xmlns:a16="http://schemas.microsoft.com/office/drawing/2014/main" id="{B6481C3E-5C6A-4B86-8F44-CDE6197AB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871" y="2073474"/>
            <a:ext cx="1587690" cy="807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ow to access local MSSQL server using SQL Server Management ...">
            <a:extLst>
              <a:ext uri="{FF2B5EF4-FFF2-40B4-BE49-F238E27FC236}">
                <a16:creationId xmlns:a16="http://schemas.microsoft.com/office/drawing/2014/main" id="{5C42FB73-6079-4AED-9B67-CF1129069D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6" r="19838"/>
          <a:stretch/>
        </p:blipFill>
        <p:spPr bwMode="auto">
          <a:xfrm>
            <a:off x="2994059" y="3026896"/>
            <a:ext cx="1481394" cy="1270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83ABC9F8-D72F-4B7D-9DED-83DFE883C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6027" y="3942127"/>
            <a:ext cx="2529315" cy="142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W3C HTML5 Logo">
            <a:extLst>
              <a:ext uri="{FF2B5EF4-FFF2-40B4-BE49-F238E27FC236}">
                <a16:creationId xmlns:a16="http://schemas.microsoft.com/office/drawing/2014/main" id="{5CABF8D2-F896-455D-9F90-0922348C4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829" y="1286085"/>
            <a:ext cx="999087" cy="999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6BB54E55-5F0E-4464-AA14-9E315D15ED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440" y="4671123"/>
            <a:ext cx="1315026" cy="131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bootstrap-logo | Fuzati">
            <a:extLst>
              <a:ext uri="{FF2B5EF4-FFF2-40B4-BE49-F238E27FC236}">
                <a16:creationId xmlns:a16="http://schemas.microsoft.com/office/drawing/2014/main" id="{D52F048E-EA17-4B13-B478-BC58BC5451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600" y="3079515"/>
            <a:ext cx="1870063" cy="13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>
            <a:extLst>
              <a:ext uri="{FF2B5EF4-FFF2-40B4-BE49-F238E27FC236}">
                <a16:creationId xmlns:a16="http://schemas.microsoft.com/office/drawing/2014/main" id="{BA07BF95-75F4-4BAF-8100-5AEFD8956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462" y="4487003"/>
            <a:ext cx="1069828" cy="1508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2107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DC99B4C-AF58-4F13-B377-9DBA82DA6D58}"/>
              </a:ext>
            </a:extLst>
          </p:cNvPr>
          <p:cNvSpPr txBox="1">
            <a:spLocks/>
          </p:cNvSpPr>
          <p:nvPr/>
        </p:nvSpPr>
        <p:spPr bwMode="auto">
          <a:xfrm>
            <a:off x="779461" y="412241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defTabSz="914400"/>
            <a:r>
              <a:rPr lang="en-US"/>
              <a:t>Contact Info: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018CFFD-4A04-470C-AA12-3B1E22B742A7}"/>
              </a:ext>
            </a:extLst>
          </p:cNvPr>
          <p:cNvSpPr txBox="1">
            <a:spLocks/>
          </p:cNvSpPr>
          <p:nvPr/>
        </p:nvSpPr>
        <p:spPr bwMode="auto">
          <a:xfrm>
            <a:off x="779462" y="1456816"/>
            <a:ext cx="7583487" cy="493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2575" indent="-282575" algn="l" rtl="0" eaLnBrk="0" fontAlgn="base" hangingPunct="0">
              <a:spcBef>
                <a:spcPts val="2000"/>
              </a:spcBef>
              <a:spcAft>
                <a:spcPct val="0"/>
              </a:spcAft>
              <a:buFont typeface="Wingdings 2" pitchFamily="18" charset="2"/>
              <a:buChar char=""/>
              <a:defRPr sz="2200"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ＭＳ Ｐゴシック" pitchFamily="-111" charset="-128"/>
              </a:defRPr>
            </a:lvl1pPr>
            <a:lvl2pPr marL="577850" indent="-295275" algn="l" rtl="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sz="2000"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+mn-cs"/>
              </a:defRPr>
            </a:lvl2pPr>
            <a:lvl3pPr marL="860425" indent="-282575" algn="l" rtl="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+mn-cs"/>
              </a:defRPr>
            </a:lvl3pPr>
            <a:lvl4pPr marL="1143000" indent="-282575" algn="l" rtl="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+mn-cs"/>
              </a:defRPr>
            </a:lvl4pPr>
            <a:lvl5pPr marL="1425575" indent="-282575" algn="l" rtl="0" eaLnBrk="0" fontAlgn="base" hangingPunct="0">
              <a:spcBef>
                <a:spcPts val="600"/>
              </a:spcBef>
              <a:spcAft>
                <a:spcPct val="0"/>
              </a:spcAft>
              <a:buFont typeface="Wingdings 2" pitchFamily="18" charset="2"/>
              <a:buChar char=""/>
              <a:defRPr kern="1200">
                <a:solidFill>
                  <a:srgbClr val="001D4D"/>
                </a:solidFill>
                <a:latin typeface="+mn-lt"/>
                <a:ea typeface="ＭＳ Ｐゴシック" pitchFamily="-111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buFont typeface="Wingdings 2" pitchFamily="18" charset="2"/>
              <a:buNone/>
            </a:pPr>
            <a:r>
              <a:rPr lang="en-US" err="1"/>
              <a:t>SkillCourt</a:t>
            </a:r>
            <a:r>
              <a:rPr lang="en-US"/>
              <a:t> is an excellent way for passionate soccer players to improve their skills at home or out in the field! If you have any further questions please contact us!​</a:t>
            </a:r>
          </a:p>
          <a:p>
            <a:pPr marL="0" indent="0" algn="ctr" defTabSz="914400">
              <a:buFont typeface="Wingdings 2" pitchFamily="18" charset="2"/>
              <a:buNone/>
            </a:pPr>
            <a:endParaRPr lang="en-US"/>
          </a:p>
          <a:p>
            <a:pPr marL="0" indent="0" algn="ctr" defTabSz="914400">
              <a:buFont typeface="Wingdings 2" pitchFamily="18" charset="2"/>
              <a:buNone/>
            </a:pPr>
            <a:endParaRPr lang="en-US"/>
          </a:p>
          <a:p>
            <a:pPr marL="0" indent="0" algn="ctr" defTabSz="914400">
              <a:buFont typeface="Wingdings 2" pitchFamily="18" charset="2"/>
              <a:buNone/>
            </a:pPr>
            <a:r>
              <a:rPr lang="en-US" sz="1800"/>
              <a:t>Product Owner: </a:t>
            </a:r>
            <a:r>
              <a:rPr lang="en-US" sz="1800" err="1"/>
              <a:t>Guðmundur</a:t>
            </a:r>
            <a:r>
              <a:rPr lang="en-US" sz="1800"/>
              <a:t> </a:t>
            </a:r>
            <a:r>
              <a:rPr lang="en-US" sz="1800" err="1"/>
              <a:t>Traustason</a:t>
            </a:r>
            <a:r>
              <a:rPr lang="en-US" sz="1800"/>
              <a:t>​</a:t>
            </a:r>
          </a:p>
          <a:p>
            <a:pPr marL="0" indent="0" algn="ctr" defTabSz="914400">
              <a:buFont typeface="Wingdings 2" pitchFamily="18" charset="2"/>
              <a:buNone/>
            </a:pPr>
            <a:r>
              <a:rPr lang="en-US" sz="1800"/>
              <a:t>Email: gummi.traustason@gmail.com​</a:t>
            </a:r>
          </a:p>
          <a:p>
            <a:pPr marL="0" indent="0" algn="ctr" defTabSz="914400">
              <a:buFont typeface="Wingdings 2" pitchFamily="18" charset="2"/>
              <a:buNone/>
            </a:pPr>
            <a:r>
              <a:rPr lang="en-US" sz="1800"/>
              <a:t>Developers Summer 2020: </a:t>
            </a:r>
            <a:r>
              <a:rPr lang="en-US" sz="1600"/>
              <a:t>Steven Valle, Thalia Maidique, Carlos Reyes, Drew Blumenthal, Daniel Barbosa, Luis Miranda</a:t>
            </a:r>
            <a:endParaRPr lang="en-US" sz="1800"/>
          </a:p>
          <a:p>
            <a:pPr marL="0" indent="0" algn="ctr" defTabSz="914400">
              <a:buFont typeface="Wingdings 2" pitchFamily="18" charset="2"/>
              <a:buNone/>
            </a:pPr>
            <a:r>
              <a:rPr lang="en-US"/>
              <a:t>Thank you!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004F36D9-4B3D-48B1-B241-DF86C7AEA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295" y="2448087"/>
            <a:ext cx="1366336" cy="150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803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D52E1-061D-4A49-AB46-AEEA2CE93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New Features: App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B2E9385C-D7A7-4EC6-9800-7567EB79D9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74858" y="1514356"/>
            <a:ext cx="1264471" cy="2380438"/>
          </a:xfrm>
        </p:spPr>
      </p:pic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270DD64B-F17E-487B-B829-889755D4AA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654" y="1508078"/>
            <a:ext cx="1158051" cy="2380438"/>
          </a:xfrm>
          <a:prstGeom prst="rect">
            <a:avLst/>
          </a:prstGeom>
        </p:spPr>
      </p:pic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774A33A7-4ED9-41F7-A490-BE7C188328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0820" y="4225711"/>
            <a:ext cx="1158050" cy="2380438"/>
          </a:xfrm>
          <a:prstGeom prst="rect">
            <a:avLst/>
          </a:prstGeom>
        </p:spPr>
      </p:pic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977046AC-5D27-4415-AFE2-CEA400835B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9223" y="4225711"/>
            <a:ext cx="1158051" cy="2380438"/>
          </a:xfrm>
          <a:prstGeom prst="rect">
            <a:avLst/>
          </a:prstGeom>
        </p:spPr>
      </p:pic>
      <p:pic>
        <p:nvPicPr>
          <p:cNvPr id="15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F0F90D74-F62E-4200-9C73-2B5A34D38F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1733" y="1508078"/>
            <a:ext cx="1158051" cy="2380438"/>
          </a:xfrm>
          <a:prstGeom prst="rect">
            <a:avLst/>
          </a:prstGeom>
        </p:spPr>
      </p:pic>
      <p:pic>
        <p:nvPicPr>
          <p:cNvPr id="19" name="Picture 18" descr="A screenshot of a cell phone&#10;&#10;Description automatically generated">
            <a:extLst>
              <a:ext uri="{FF2B5EF4-FFF2-40B4-BE49-F238E27FC236}">
                <a16:creationId xmlns:a16="http://schemas.microsoft.com/office/drawing/2014/main" id="{87547EFA-0E19-402D-92EA-ACE68135CD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44914" y="1514356"/>
            <a:ext cx="1158051" cy="238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308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D52E1-061D-4A49-AB46-AEEA2CE93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New Features: Webpage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2E93F75-09E9-44B4-9D04-61DA87FFF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94" y="1576203"/>
            <a:ext cx="3414174" cy="165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679CEE0-8D7A-48F0-99B3-48B16BEAB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209" y="1576203"/>
            <a:ext cx="3367206" cy="165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8A8449CD-47AA-4202-840F-8A4050FD6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25" y="3556562"/>
            <a:ext cx="2333372" cy="113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4AF19CFA-DC64-42B3-9FE4-55D0854B5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044" y="3556563"/>
            <a:ext cx="2333373" cy="113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B877F3BF-EDFC-47F2-A1DF-D24DA48DE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065" y="3556562"/>
            <a:ext cx="2333372" cy="1127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F30EEB5B-5818-4735-8189-46307447F1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852" y="5016740"/>
            <a:ext cx="2333372" cy="113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694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575"/>
          </a:xfrm>
        </p:spPr>
        <p:txBody>
          <a:bodyPr wrap="square" anchor="b">
            <a:normAutofit/>
          </a:bodyPr>
          <a:lstStyle/>
          <a:p>
            <a:r>
              <a:rPr lang="en-US"/>
              <a:t>Project Management</a:t>
            </a: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1DF32863-9233-4012-9ADA-DA2D96F02B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13"/>
          <a:stretch/>
        </p:blipFill>
        <p:spPr>
          <a:xfrm>
            <a:off x="465564" y="1705553"/>
            <a:ext cx="8332693" cy="33832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User Stories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sz="900"/>
              <a:t>User Story 5: Upload data to database from phone  </a:t>
            </a:r>
          </a:p>
          <a:p>
            <a:r>
              <a:rPr lang="en-US" sz="900"/>
              <a:t>User Story 7: Website dashboard  </a:t>
            </a:r>
          </a:p>
          <a:p>
            <a:r>
              <a:rPr lang="en-US" sz="900"/>
              <a:t>User Story 9: Have multiple stations at the same time.  </a:t>
            </a:r>
          </a:p>
          <a:p>
            <a:r>
              <a:rPr lang="en-US" sz="900"/>
              <a:t>User Story 11: Android App Database Implementation  </a:t>
            </a:r>
          </a:p>
          <a:p>
            <a:r>
              <a:rPr lang="en-US" sz="900"/>
              <a:t>User Story 15: Database-App Connection  </a:t>
            </a:r>
          </a:p>
          <a:p>
            <a:r>
              <a:rPr lang="en-US" sz="900"/>
              <a:t>User Story 16: Database-Website Connection  </a:t>
            </a:r>
          </a:p>
          <a:p>
            <a:r>
              <a:rPr lang="en-US" sz="900"/>
              <a:t>User Story 8: Touch to light up pad  </a:t>
            </a:r>
          </a:p>
          <a:p>
            <a:r>
              <a:rPr lang="en-US" sz="900"/>
              <a:t>User Story 19: Customizing Dashboard Registration Page  </a:t>
            </a:r>
            <a:endParaRPr lang="en-US" sz="900">
              <a:solidFill>
                <a:schemeClr val="tx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r>
              <a:rPr lang="en-US" sz="900"/>
              <a:t>User Story 21: Fix Mismatched Data Type Methods</a:t>
            </a:r>
          </a:p>
          <a:p>
            <a:r>
              <a:rPr lang="en-US" sz="900"/>
              <a:t>User Story 22: Add log in link in home page header. </a:t>
            </a:r>
          </a:p>
          <a:p>
            <a:r>
              <a:rPr lang="en-US" sz="900"/>
              <a:t>User Story 6: LEDs correspond to players  </a:t>
            </a:r>
          </a:p>
          <a:p>
            <a:r>
              <a:rPr lang="en-US" sz="900"/>
              <a:t>User Story 24: Implementation of User Management View </a:t>
            </a:r>
          </a:p>
          <a:p>
            <a:r>
              <a:rPr lang="en-US" sz="900"/>
              <a:t>User Story 34: Create Station Object/Representation in the App </a:t>
            </a:r>
          </a:p>
          <a:p>
            <a:r>
              <a:rPr lang="en-US" sz="900"/>
              <a:t>User Story 43: Create guest player for downtime play </a:t>
            </a:r>
          </a:p>
          <a:p>
            <a:r>
              <a:rPr lang="en-US" sz="900"/>
              <a:t>User Story 44: Create Time Series Graph for Player Game Data </a:t>
            </a:r>
          </a:p>
          <a:p>
            <a:r>
              <a:rPr lang="en-US" sz="900"/>
              <a:t>User Story 47: Add duo and trio game functionality </a:t>
            </a:r>
          </a:p>
          <a:p>
            <a:r>
              <a:rPr lang="en-US" sz="900"/>
              <a:t>User Story 50: Search bar Functionality </a:t>
            </a:r>
          </a:p>
          <a:p>
            <a:r>
              <a:rPr lang="en-US" sz="900"/>
              <a:t>User Story 53: Create Club and Group Registration </a:t>
            </a:r>
          </a:p>
          <a:p>
            <a:r>
              <a:rPr lang="en-US" sz="900"/>
              <a:t>User Story 56: Synchronize clubs from the android app and the online SQL server </a:t>
            </a:r>
          </a:p>
          <a:p>
            <a:r>
              <a:rPr lang="en-US" sz="900"/>
              <a:t>User Story 57: Synchronize groups from the android app and the online SQL server </a:t>
            </a:r>
          </a:p>
          <a:p>
            <a:r>
              <a:rPr lang="en-US" sz="900"/>
              <a:t>User Story 58: Synchronize players from the android app and the online SQL server </a:t>
            </a:r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D19DB-165D-4DCF-B28D-AA7F712E5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Most Important User Stories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A4CC4-EB03-438C-AA03-40326FC044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463" y="1392072"/>
            <a:ext cx="7791331" cy="4645191"/>
          </a:xfrm>
        </p:spPr>
        <p:txBody>
          <a:bodyPr numCol="2"/>
          <a:lstStyle/>
          <a:p>
            <a:r>
              <a:rPr lang="en-US" sz="1400"/>
              <a:t>User Story 47: Add duo and trio game functionality</a:t>
            </a:r>
          </a:p>
          <a:p>
            <a:pPr lvl="1"/>
            <a:r>
              <a:rPr lang="en-US" sz="1200"/>
              <a:t>As a product owner, I want players to be able to play in a group of at most 3 people taking turns, so that the group can go from station to station.</a:t>
            </a:r>
          </a:p>
          <a:p>
            <a:r>
              <a:rPr lang="en-US" sz="1400"/>
              <a:t> User Story 34: Create Station Object/Representation in the App </a:t>
            </a:r>
          </a:p>
          <a:p>
            <a:pPr lvl="1"/>
            <a:r>
              <a:rPr lang="en-US" sz="1200"/>
              <a:t>I want to have pad stations represented in such a way that lots of games can be played by multiple players at any one station, and that multiple stations can be in the same club. </a:t>
            </a:r>
          </a:p>
          <a:p>
            <a:r>
              <a:rPr lang="en-US" sz="1400"/>
              <a:t>User Story 7: Website dashboard  </a:t>
            </a:r>
          </a:p>
          <a:p>
            <a:pPr lvl="1"/>
            <a:r>
              <a:rPr lang="en-US" sz="1200"/>
              <a:t>As a developer, I  want to implement an intuitive web dashboard from which the coach will be able to study and interpret all the players’ performance.</a:t>
            </a:r>
          </a:p>
          <a:p>
            <a:pPr marL="282575" lvl="1" indent="0">
              <a:buNone/>
            </a:pPr>
            <a:endParaRPr lang="en-US" sz="1200"/>
          </a:p>
          <a:p>
            <a:r>
              <a:rPr lang="en-US" sz="1400"/>
              <a:t>User Story 56: Synchronize clubs from the android app and the online SQL server </a:t>
            </a:r>
          </a:p>
          <a:p>
            <a:pPr lvl="1"/>
            <a:r>
              <a:rPr lang="en-US" sz="1200"/>
              <a:t>Give the ability to load clubs from the online SQL server </a:t>
            </a:r>
          </a:p>
          <a:p>
            <a:pPr lvl="1"/>
            <a:r>
              <a:rPr lang="en-US" sz="1200"/>
              <a:t>Give the ability to push clubs to the online SQL server from the android app </a:t>
            </a:r>
          </a:p>
          <a:p>
            <a:r>
              <a:rPr lang="en-US" sz="1400"/>
              <a:t>User Story 57: Synchronize groups from the android app and the online SQL server</a:t>
            </a:r>
          </a:p>
          <a:p>
            <a:pPr lvl="1"/>
            <a:r>
              <a:rPr lang="en-US" sz="1200"/>
              <a:t>Give the ability to load clubs from the online SQL server </a:t>
            </a:r>
          </a:p>
          <a:p>
            <a:pPr lvl="1"/>
            <a:r>
              <a:rPr lang="en-US" sz="1200"/>
              <a:t>Give the ability to push clubs to the online SQL server from the android app  </a:t>
            </a:r>
          </a:p>
          <a:p>
            <a:r>
              <a:rPr lang="en-US" sz="1400"/>
              <a:t>User Story 58: Synchronize players from the android app and the online SQL server </a:t>
            </a:r>
          </a:p>
          <a:p>
            <a:pPr lvl="1"/>
            <a:r>
              <a:rPr lang="en-US" sz="1200"/>
              <a:t>Give the ability to load clubs from the online SQL server </a:t>
            </a:r>
          </a:p>
          <a:p>
            <a:pPr lvl="1"/>
            <a:r>
              <a:rPr lang="en-US" sz="1200"/>
              <a:t>Give the ability to push clubs to the online SQL server from the android app </a:t>
            </a:r>
          </a:p>
        </p:txBody>
      </p:sp>
    </p:spTree>
    <p:extLst>
      <p:ext uri="{BB962C8B-B14F-4D97-AF65-F5344CB8AC3E}">
        <p14:creationId xmlns:p14="http://schemas.microsoft.com/office/powerpoint/2010/main" val="1406269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</a:t>
            </a:r>
          </a:p>
        </p:txBody>
      </p:sp>
      <p:pic>
        <p:nvPicPr>
          <p:cNvPr id="5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0A5DB23E-BC03-4D14-B470-B40419195E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79463" y="1886325"/>
            <a:ext cx="7583487" cy="4093412"/>
          </a:xfrm>
        </p:spPr>
      </p:pic>
    </p:spTree>
    <p:extLst>
      <p:ext uri="{BB962C8B-B14F-4D97-AF65-F5344CB8AC3E}">
        <p14:creationId xmlns:p14="http://schemas.microsoft.com/office/powerpoint/2010/main" val="1661631562"/>
      </p:ext>
    </p:extLst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420CC5D7C3634BB91C23C53A69EF7C" ma:contentTypeVersion="2" ma:contentTypeDescription="Create a new document." ma:contentTypeScope="" ma:versionID="2200f514cc62125c2c5fe1cb0aea4d4b">
  <xsd:schema xmlns:xsd="http://www.w3.org/2001/XMLSchema" xmlns:xs="http://www.w3.org/2001/XMLSchema" xmlns:p="http://schemas.microsoft.com/office/2006/metadata/properties" xmlns:ns2="68e8af9d-f7a6-4c02-be1c-debb278833da" targetNamespace="http://schemas.microsoft.com/office/2006/metadata/properties" ma:root="true" ma:fieldsID="e3093221956623e0a8e1ecb9b778a5e4" ns2:_="">
    <xsd:import namespace="68e8af9d-f7a6-4c02-be1c-debb278833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8af9d-f7a6-4c02-be1c-debb278833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F76C9A-C09D-48F9-84D3-E35A1CEA0E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8af9d-f7a6-4c02-be1c-debb27883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059C6E6-617C-410E-96D3-A958D65030A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E1D62C6-6236-4D5D-86F2-C65497B6A62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(4:3)</PresentationFormat>
  <Slides>33</Slides>
  <Notes>28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gold</vt:lpstr>
      <vt:lpstr> Team Member(s): Steven Valle, Thalia Maidique, Carlos Reyes, Drew Blumenthal, Daniel Barbosa, Luis Miranda Product Owner(s): Guðmundur Traustason Professor: Masoud Sadjadi  School of Computing and Information Sciences Florida International University</vt:lpstr>
      <vt:lpstr>Problem definition</vt:lpstr>
      <vt:lpstr>Solution</vt:lpstr>
      <vt:lpstr>New Features: App</vt:lpstr>
      <vt:lpstr>New Features: Webpage</vt:lpstr>
      <vt:lpstr>Project Management</vt:lpstr>
      <vt:lpstr>User Stories </vt:lpstr>
      <vt:lpstr>Most Important User Stories</vt:lpstr>
      <vt:lpstr>Use Case</vt:lpstr>
      <vt:lpstr>Use Case</vt:lpstr>
      <vt:lpstr>Use Case</vt:lpstr>
      <vt:lpstr>Use Case</vt:lpstr>
      <vt:lpstr>Use Case</vt:lpstr>
      <vt:lpstr>Sequence Diagrams</vt:lpstr>
      <vt:lpstr>Sequence Diagrams</vt:lpstr>
      <vt:lpstr>Sequence Diagrams</vt:lpstr>
      <vt:lpstr>Sequence Diagrams</vt:lpstr>
      <vt:lpstr>Sequence Diagrams</vt:lpstr>
      <vt:lpstr>Sequence Diagrams</vt:lpstr>
      <vt:lpstr>Sequence Diagrams</vt:lpstr>
      <vt:lpstr>System Design: Architecture</vt:lpstr>
      <vt:lpstr>System Design: Architecture</vt:lpstr>
      <vt:lpstr>System Design: Architecture</vt:lpstr>
      <vt:lpstr>System Design: Deployment</vt:lpstr>
      <vt:lpstr>System Design: SkillCourt App</vt:lpstr>
      <vt:lpstr>Class Diagram</vt:lpstr>
      <vt:lpstr>Class Diagram</vt:lpstr>
      <vt:lpstr>Class Diagram</vt:lpstr>
      <vt:lpstr>Main algorithm </vt:lpstr>
      <vt:lpstr>Test Cases</vt:lpstr>
      <vt:lpstr>Test Cases</vt:lpstr>
      <vt:lpstr>Technologies Used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Team Member(s): Steven Valle, Thalia Maidique, Carlos Reyes, Drew Blumenthal, Daniel Barbosa, Luis Miranda Product Owner(s): Guðmundur Traustason Professor: Masoud Sadjadi  School of Computing and Information Sciences Florida International University</dc:title>
  <dc:creator>Thalia Maidique</dc:creator>
  <cp:revision>17</cp:revision>
  <dcterms:created xsi:type="dcterms:W3CDTF">2020-08-03T06:27:55Z</dcterms:created>
  <dcterms:modified xsi:type="dcterms:W3CDTF">2020-08-04T00:05:32Z</dcterms:modified>
</cp:coreProperties>
</file>