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4"/>
  </p:sldMasterIdLst>
  <p:notesMasterIdLst>
    <p:notesMasterId r:id="rId26"/>
  </p:notesMasterIdLst>
  <p:handoutMasterIdLst>
    <p:handoutMasterId r:id="rId27"/>
  </p:handoutMasterIdLst>
  <p:sldIdLst>
    <p:sldId id="256" r:id="rId5"/>
    <p:sldId id="343" r:id="rId6"/>
    <p:sldId id="344" r:id="rId7"/>
    <p:sldId id="345" r:id="rId8"/>
    <p:sldId id="361" r:id="rId9"/>
    <p:sldId id="347" r:id="rId10"/>
    <p:sldId id="349" r:id="rId11"/>
    <p:sldId id="350" r:id="rId12"/>
    <p:sldId id="351" r:id="rId13"/>
    <p:sldId id="352" r:id="rId14"/>
    <p:sldId id="362" r:id="rId15"/>
    <p:sldId id="363" r:id="rId16"/>
    <p:sldId id="364" r:id="rId17"/>
    <p:sldId id="356" r:id="rId18"/>
    <p:sldId id="357" r:id="rId19"/>
    <p:sldId id="358" r:id="rId20"/>
    <p:sldId id="353" r:id="rId21"/>
    <p:sldId id="354" r:id="rId22"/>
    <p:sldId id="359" r:id="rId23"/>
    <p:sldId id="360" r:id="rId24"/>
    <p:sldId id="355" r:id="rId2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262" autoAdjust="0"/>
  </p:normalViewPr>
  <p:slideViewPr>
    <p:cSldViewPr snapToGrid="0">
      <p:cViewPr varScale="1">
        <p:scale>
          <a:sx n="58" d="100"/>
          <a:sy n="58" d="100"/>
        </p:scale>
        <p:origin x="174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a:t>
            </a:r>
            <a:r>
              <a:rPr lang="en-US" baseline="0"/>
              <a:t> your audience, thank them for attending your presentation, introduce yourself, introduce your project, </a:t>
            </a:r>
            <a:r>
              <a:rPr lang="en-US"/>
              <a:t>introduce your team</a:t>
            </a:r>
            <a:r>
              <a:rPr lang="en-US" baseline="0"/>
              <a:t> members, </a:t>
            </a:r>
            <a:r>
              <a:rPr lang="en-US"/>
              <a:t>and quickly indicate what each of you</a:t>
            </a:r>
            <a:r>
              <a:rPr lang="en-US" baseline="0"/>
              <a:t> did in a high-level manner, and put more emphasis on your part/contribution</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636100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20</a:t>
            </a:fld>
            <a:endParaRPr lang="en-US" altLang="en-US"/>
          </a:p>
        </p:txBody>
      </p:sp>
    </p:spTree>
    <p:extLst>
      <p:ext uri="{BB962C8B-B14F-4D97-AF65-F5344CB8AC3E}">
        <p14:creationId xmlns:p14="http://schemas.microsoft.com/office/powerpoint/2010/main" val="908431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p>
          <a:p>
            <a:r>
              <a:rPr lang="en-US"/>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Introduce</a:t>
            </a:r>
            <a:r>
              <a:rPr lang="en-US" baseline="0"/>
              <a:t> the problem that the whole project tackles and stay focused on the parts that you have been working. Indicate </a:t>
            </a:r>
            <a:r>
              <a:rPr lang="en-US"/>
              <a:t>if there is an existing previous system, enumerate its problems/limitations,</a:t>
            </a:r>
            <a:r>
              <a:rPr lang="en-US" baseline="0"/>
              <a:t> etc</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2571699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4/27/2020</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4/27/2020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4/27/2020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4/27/2020</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4/27/2020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4/27/2020</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4/27/2020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4/27/2020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4/27/2020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4/27/2020</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4/27/2020</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4/27/2020</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4/27/2020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4/27/2020</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3205162"/>
            <a:ext cx="8686800" cy="2438400"/>
          </a:xfrm>
        </p:spPr>
        <p:txBody>
          <a:bodyPr/>
          <a:lstStyle/>
          <a:p>
            <a:pPr algn="ctr"/>
            <a:r>
              <a:rPr lang="en-US" altLang="en-US" dirty="0">
                <a:ea typeface="ＭＳ Ｐゴシック"/>
                <a:cs typeface="+mj-lt"/>
              </a:rPr>
              <a:t>App Development for Analyzing Biological Networks</a:t>
            </a:r>
            <a:br>
              <a:rPr lang="en-US" altLang="en-US" dirty="0">
                <a:ea typeface="ＭＳ Ｐゴシック"/>
                <a:cs typeface="+mj-lt"/>
              </a:rPr>
            </a:br>
            <a:r>
              <a:rPr lang="en-US" altLang="en-US" sz="2800" dirty="0">
                <a:ea typeface="ＭＳ Ｐゴシック"/>
                <a:cs typeface="+mj-lt"/>
              </a:rPr>
              <a:t>Team Member(s): Kyle Pulido, </a:t>
            </a:r>
            <a:r>
              <a:rPr lang="en-US" altLang="en-US" sz="2800" dirty="0" err="1">
                <a:ea typeface="ＭＳ Ｐゴシック"/>
                <a:cs typeface="+mj-lt"/>
              </a:rPr>
              <a:t>Rolans</a:t>
            </a:r>
            <a:r>
              <a:rPr lang="en-US" altLang="en-US" sz="2800" dirty="0">
                <a:ea typeface="ＭＳ Ｐゴシック"/>
                <a:cs typeface="+mj-lt"/>
              </a:rPr>
              <a:t> </a:t>
            </a:r>
            <a:r>
              <a:rPr lang="en-US" altLang="en-US" sz="2800" dirty="0" err="1">
                <a:ea typeface="ＭＳ Ｐゴシック"/>
                <a:cs typeface="+mj-lt"/>
              </a:rPr>
              <a:t>Apinis</a:t>
            </a:r>
            <a:br>
              <a:rPr lang="en-US" altLang="en-US" sz="2800" dirty="0">
                <a:ea typeface="ＭＳ Ｐゴシック"/>
                <a:cs typeface="+mj-lt"/>
              </a:rPr>
            </a:br>
            <a:r>
              <a:rPr lang="en-US" altLang="en-US" sz="2800" dirty="0">
                <a:ea typeface="ＭＳ Ｐゴシック"/>
                <a:cs typeface="+mj-lt"/>
              </a:rPr>
              <a:t>Product Owner(s): Ananda Mondal</a:t>
            </a:r>
            <a:br>
              <a:rPr lang="en-US" altLang="en-US" sz="2800" dirty="0">
                <a:ea typeface="ＭＳ Ｐゴシック"/>
                <a:cs typeface="+mj-lt"/>
              </a:rPr>
            </a:br>
            <a:r>
              <a:rPr lang="en-US" altLang="en-US" sz="2800" dirty="0">
                <a:ea typeface="ＭＳ Ｐゴシック"/>
                <a:cs typeface="+mj-lt"/>
              </a:rPr>
              <a:t>Professor: Masoud </a:t>
            </a:r>
            <a:r>
              <a:rPr lang="en-US" altLang="en-US" sz="2800" dirty="0" err="1">
                <a:ea typeface="ＭＳ Ｐゴシック"/>
                <a:cs typeface="+mj-lt"/>
              </a:rPr>
              <a:t>Sadjadi</a:t>
            </a:r>
            <a:br>
              <a:rPr lang="en-US" altLang="en-US" sz="2800" dirty="0">
                <a:ea typeface="ＭＳ Ｐゴシック"/>
                <a:cs typeface="+mj-lt"/>
              </a:rPr>
            </a:br>
            <a:br>
              <a:rPr lang="en-US" altLang="en-US" dirty="0">
                <a:ea typeface="ＭＳ Ｐゴシック" pitchFamily="34" charset="-128"/>
              </a:rPr>
            </a:br>
            <a:r>
              <a:rPr lang="en-US" altLang="en-US" sz="1800" dirty="0">
                <a:ea typeface="ＭＳ Ｐゴシック"/>
              </a:rPr>
              <a:t>School of Computing and Information Sciences</a:t>
            </a:r>
            <a:br>
              <a:rPr lang="en-US" altLang="en-US" sz="1800" dirty="0">
                <a:ea typeface="ＭＳ Ｐゴシック" pitchFamily="34" charset="-128"/>
              </a:rPr>
            </a:br>
            <a:r>
              <a:rPr lang="en-US" altLang="en-US" sz="1800" dirty="0">
                <a:ea typeface="ＭＳ Ｐゴシック"/>
              </a:rPr>
              <a:t>Florida International University</a:t>
            </a:r>
            <a:endParaRPr lang="en-US" altLang="en-US" dirty="0">
              <a:ea typeface="ＭＳ Ｐゴシック"/>
            </a:endParaRPr>
          </a:p>
        </p:txBody>
      </p:sp>
      <p:sp>
        <p:nvSpPr>
          <p:cNvPr id="20483" name="Subtitle 2"/>
          <p:cNvSpPr>
            <a:spLocks noGrp="1"/>
          </p:cNvSpPr>
          <p:nvPr>
            <p:ph type="subTitle" idx="1"/>
          </p:nvPr>
        </p:nvSpPr>
        <p:spPr>
          <a:xfrm>
            <a:off x="228600" y="5643562"/>
            <a:ext cx="8686800" cy="1219200"/>
          </a:xfrm>
        </p:spPr>
        <p:txBody>
          <a:bodyPr/>
          <a:lstStyle/>
          <a:p>
            <a:pPr algn="ctr"/>
            <a:r>
              <a:rPr lang="en-US" altLang="en-US" dirty="0">
                <a:solidFill>
                  <a:srgbClr val="001D4D"/>
                </a:solidFill>
                <a:latin typeface="+mj-lt"/>
                <a:ea typeface="ＭＳ Ｐゴシック"/>
              </a:rPr>
              <a:t>4/26/2020</a:t>
            </a:r>
            <a:endParaRPr lang="en-US" dirty="0">
              <a:solidFill>
                <a:srgbClr val="001D4D"/>
              </a:solidFill>
              <a:latin typeface="+mj-lt"/>
              <a:ea typeface="ＭＳ Ｐゴシック"/>
            </a:endParaRPr>
          </a:p>
        </p:txBody>
      </p:sp>
      <p:sp>
        <p:nvSpPr>
          <p:cNvPr id="4" name="Title 1"/>
          <p:cNvSpPr txBox="1">
            <a:spLocks/>
          </p:cNvSpPr>
          <p:nvPr/>
        </p:nvSpPr>
        <p:spPr bwMode="auto">
          <a:xfrm>
            <a:off x="282771" y="1106164"/>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a:rPr>
              <a:t>VIP/Senior Project Final Presentation</a:t>
            </a:r>
            <a:br>
              <a:rPr lang="en-US" altLang="en-US" dirty="0">
                <a:ea typeface="ＭＳ Ｐゴシック" pitchFamily="34" charset="-128"/>
              </a:rPr>
            </a:br>
            <a:r>
              <a:rPr lang="en-US" dirty="0">
                <a:ea typeface="+mj-lt"/>
                <a:cs typeface="+mj-lt"/>
              </a:rPr>
              <a:t>Spring 2020</a:t>
            </a:r>
          </a:p>
          <a:p>
            <a:pPr algn="ctr"/>
            <a:endParaRPr lang="en-US" altLang="en-US" dirty="0">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Minimal Class Diagram</a:t>
            </a:r>
          </a:p>
        </p:txBody>
      </p:sp>
      <p:pic>
        <p:nvPicPr>
          <p:cNvPr id="5" name="Picture 4">
            <a:extLst>
              <a:ext uri="{FF2B5EF4-FFF2-40B4-BE49-F238E27FC236}">
                <a16:creationId xmlns:a16="http://schemas.microsoft.com/office/drawing/2014/main" id="{07B3D770-4D56-41F0-A43B-02E94AF4248A}"/>
              </a:ext>
            </a:extLst>
          </p:cNvPr>
          <p:cNvPicPr>
            <a:picLocks noChangeAspect="1"/>
          </p:cNvPicPr>
          <p:nvPr/>
        </p:nvPicPr>
        <p:blipFill>
          <a:blip r:embed="rId3"/>
          <a:stretch>
            <a:fillRect/>
          </a:stretch>
        </p:blipFill>
        <p:spPr>
          <a:xfrm>
            <a:off x="989306" y="1535733"/>
            <a:ext cx="7163800" cy="4105848"/>
          </a:xfrm>
          <a:prstGeom prst="rect">
            <a:avLst/>
          </a:prstGeom>
        </p:spPr>
      </p:pic>
    </p:spTree>
    <p:extLst>
      <p:ext uri="{BB962C8B-B14F-4D97-AF65-F5344CB8AC3E}">
        <p14:creationId xmlns:p14="http://schemas.microsoft.com/office/powerpoint/2010/main" val="2453098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753C1-E442-4EC1-AC78-794B14E832A8}"/>
              </a:ext>
            </a:extLst>
          </p:cNvPr>
          <p:cNvSpPr>
            <a:spLocks noGrp="1"/>
          </p:cNvSpPr>
          <p:nvPr>
            <p:ph type="title"/>
          </p:nvPr>
        </p:nvSpPr>
        <p:spPr/>
        <p:txBody>
          <a:bodyPr/>
          <a:lstStyle/>
          <a:p>
            <a:r>
              <a:rPr lang="en-US" dirty="0"/>
              <a:t>UML Diagram</a:t>
            </a:r>
          </a:p>
        </p:txBody>
      </p:sp>
      <p:sp>
        <p:nvSpPr>
          <p:cNvPr id="3" name="Content Placeholder 2">
            <a:extLst>
              <a:ext uri="{FF2B5EF4-FFF2-40B4-BE49-F238E27FC236}">
                <a16:creationId xmlns:a16="http://schemas.microsoft.com/office/drawing/2014/main" id="{3FAAF840-4E10-44AD-965A-3985E18B9E33}"/>
              </a:ext>
            </a:extLst>
          </p:cNvPr>
          <p:cNvSpPr>
            <a:spLocks noGrp="1"/>
          </p:cNvSpPr>
          <p:nvPr>
            <p:ph idx="1"/>
          </p:nvPr>
        </p:nvSpPr>
        <p:spPr/>
        <p:txBody>
          <a:bodyPr/>
          <a:lstStyle/>
          <a:p>
            <a:r>
              <a:rPr lang="en-US" dirty="0"/>
              <a:t>The preceding page’s diagram is not a UML diagram, it is more of a “how data flows through the program” type thing (follow the lines clockwise).</a:t>
            </a:r>
          </a:p>
          <a:p>
            <a:r>
              <a:rPr lang="en-US" dirty="0"/>
              <a:t>UML documentation of the most important classes (some are left out due to the project’s scale, and otherwise not using/touching these classes much if at all) is provided in the documentation folder.</a:t>
            </a:r>
          </a:p>
          <a:p>
            <a:r>
              <a:rPr lang="en-US" dirty="0"/>
              <a:t>A copy of the condensed UML diagram is provided on the next page.</a:t>
            </a:r>
          </a:p>
        </p:txBody>
      </p:sp>
    </p:spTree>
    <p:extLst>
      <p:ext uri="{BB962C8B-B14F-4D97-AF65-F5344CB8AC3E}">
        <p14:creationId xmlns:p14="http://schemas.microsoft.com/office/powerpoint/2010/main" val="263152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2AB5EE-2341-479B-BCF3-C3E5C1FA3DDD}"/>
              </a:ext>
            </a:extLst>
          </p:cNvPr>
          <p:cNvPicPr>
            <a:picLocks noChangeAspect="1"/>
          </p:cNvPicPr>
          <p:nvPr/>
        </p:nvPicPr>
        <p:blipFill>
          <a:blip r:embed="rId2"/>
          <a:stretch>
            <a:fillRect/>
          </a:stretch>
        </p:blipFill>
        <p:spPr>
          <a:xfrm>
            <a:off x="1014153" y="690739"/>
            <a:ext cx="7352227" cy="5045043"/>
          </a:xfrm>
          <a:prstGeom prst="rect">
            <a:avLst/>
          </a:prstGeom>
        </p:spPr>
      </p:pic>
    </p:spTree>
    <p:extLst>
      <p:ext uri="{BB962C8B-B14F-4D97-AF65-F5344CB8AC3E}">
        <p14:creationId xmlns:p14="http://schemas.microsoft.com/office/powerpoint/2010/main" val="604807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E40F6-2220-4C00-8FF1-FF9B023B7291}"/>
              </a:ext>
            </a:extLst>
          </p:cNvPr>
          <p:cNvSpPr>
            <a:spLocks noGrp="1"/>
          </p:cNvSpPr>
          <p:nvPr>
            <p:ph type="title"/>
          </p:nvPr>
        </p:nvSpPr>
        <p:spPr/>
        <p:txBody>
          <a:bodyPr/>
          <a:lstStyle/>
          <a:p>
            <a:r>
              <a:rPr lang="en-US" dirty="0"/>
              <a:t>Notes</a:t>
            </a:r>
          </a:p>
        </p:txBody>
      </p:sp>
      <p:sp>
        <p:nvSpPr>
          <p:cNvPr id="3" name="Content Placeholder 2">
            <a:extLst>
              <a:ext uri="{FF2B5EF4-FFF2-40B4-BE49-F238E27FC236}">
                <a16:creationId xmlns:a16="http://schemas.microsoft.com/office/drawing/2014/main" id="{6A861B30-8239-42B7-8653-BD533E830A64}"/>
              </a:ext>
            </a:extLst>
          </p:cNvPr>
          <p:cNvSpPr>
            <a:spLocks noGrp="1"/>
          </p:cNvSpPr>
          <p:nvPr>
            <p:ph idx="1"/>
          </p:nvPr>
        </p:nvSpPr>
        <p:spPr/>
        <p:txBody>
          <a:bodyPr/>
          <a:lstStyle/>
          <a:p>
            <a:r>
              <a:rPr lang="en-US" dirty="0"/>
              <a:t>It is difficult to make links within the UML diagram due to the project structure, which is mostly various single-use objects processing graphs and the like. For instance the </a:t>
            </a:r>
            <a:r>
              <a:rPr lang="en-US" dirty="0" err="1"/>
              <a:t>SimpleGraphIO</a:t>
            </a:r>
            <a:r>
              <a:rPr lang="en-US" dirty="0"/>
              <a:t> class doesn’t actually “have” any graphs, it just takes them and writes them out or reads them in, so it doesn’t quite have any links.</a:t>
            </a:r>
          </a:p>
          <a:p>
            <a:r>
              <a:rPr lang="en-US" dirty="0"/>
              <a:t>However, there is a good deal of inheritance and interface implementation.</a:t>
            </a:r>
          </a:p>
          <a:p>
            <a:r>
              <a:rPr lang="en-US" b="1" dirty="0"/>
              <a:t>The UML markup assets can be found in Assets/UML when starting from the main directory.</a:t>
            </a:r>
          </a:p>
        </p:txBody>
      </p:sp>
    </p:spTree>
    <p:extLst>
      <p:ext uri="{BB962C8B-B14F-4D97-AF65-F5344CB8AC3E}">
        <p14:creationId xmlns:p14="http://schemas.microsoft.com/office/powerpoint/2010/main" val="4278547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5ABC0-BE11-405B-9814-28C832CBDA57}"/>
              </a:ext>
            </a:extLst>
          </p:cNvPr>
          <p:cNvSpPr>
            <a:spLocks noGrp="1"/>
          </p:cNvSpPr>
          <p:nvPr>
            <p:ph type="title"/>
          </p:nvPr>
        </p:nvSpPr>
        <p:spPr/>
        <p:txBody>
          <a:bodyPr/>
          <a:lstStyle/>
          <a:p>
            <a:r>
              <a:rPr lang="en-US" dirty="0"/>
              <a:t>Minimal Class Diagram		</a:t>
            </a:r>
          </a:p>
        </p:txBody>
      </p:sp>
      <p:sp>
        <p:nvSpPr>
          <p:cNvPr id="3" name="Content Placeholder 2">
            <a:extLst>
              <a:ext uri="{FF2B5EF4-FFF2-40B4-BE49-F238E27FC236}">
                <a16:creationId xmlns:a16="http://schemas.microsoft.com/office/drawing/2014/main" id="{A93BD21B-8F1F-421A-9362-5FC27A687990}"/>
              </a:ext>
            </a:extLst>
          </p:cNvPr>
          <p:cNvSpPr>
            <a:spLocks noGrp="1"/>
          </p:cNvSpPr>
          <p:nvPr>
            <p:ph idx="1"/>
          </p:nvPr>
        </p:nvSpPr>
        <p:spPr/>
        <p:txBody>
          <a:bodyPr/>
          <a:lstStyle/>
          <a:p>
            <a:r>
              <a:rPr lang="en-US" dirty="0"/>
              <a:t>Previous page has a rough graph depicting the basic relationships and flow between the objects.</a:t>
            </a:r>
          </a:p>
          <a:p>
            <a:r>
              <a:rPr lang="en-US" dirty="0" err="1"/>
              <a:t>ConfigDialog</a:t>
            </a:r>
            <a:r>
              <a:rPr lang="en-US" dirty="0"/>
              <a:t> is created within </a:t>
            </a:r>
            <a:r>
              <a:rPr lang="en-US" dirty="0" err="1"/>
              <a:t>CyFinder</a:t>
            </a:r>
            <a:r>
              <a:rPr lang="en-US" dirty="0"/>
              <a:t>. It creates Algorithms and Bundles to be used.</a:t>
            </a:r>
          </a:p>
          <a:p>
            <a:r>
              <a:rPr lang="en-US" dirty="0"/>
              <a:t>Algorithms represent a Processable task. These include Breadth First and Depth First searches.</a:t>
            </a:r>
          </a:p>
          <a:p>
            <a:r>
              <a:rPr lang="en-US" dirty="0"/>
              <a:t>Bundles represent configuration/arguments.</a:t>
            </a:r>
          </a:p>
          <a:p>
            <a:r>
              <a:rPr lang="en-US" dirty="0" err="1"/>
              <a:t>BatchProcessor</a:t>
            </a:r>
            <a:r>
              <a:rPr lang="en-US" dirty="0"/>
              <a:t> processes Algorithms.</a:t>
            </a:r>
          </a:p>
        </p:txBody>
      </p:sp>
    </p:spTree>
    <p:extLst>
      <p:ext uri="{BB962C8B-B14F-4D97-AF65-F5344CB8AC3E}">
        <p14:creationId xmlns:p14="http://schemas.microsoft.com/office/powerpoint/2010/main" val="4029523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5ABC0-BE11-405B-9814-28C832CBDA57}"/>
              </a:ext>
            </a:extLst>
          </p:cNvPr>
          <p:cNvSpPr>
            <a:spLocks noGrp="1"/>
          </p:cNvSpPr>
          <p:nvPr>
            <p:ph type="title"/>
          </p:nvPr>
        </p:nvSpPr>
        <p:spPr/>
        <p:txBody>
          <a:bodyPr/>
          <a:lstStyle/>
          <a:p>
            <a:r>
              <a:rPr lang="en-US" dirty="0"/>
              <a:t>Minimal Class Diagram		</a:t>
            </a:r>
          </a:p>
        </p:txBody>
      </p:sp>
      <p:sp>
        <p:nvSpPr>
          <p:cNvPr id="3" name="Content Placeholder 2">
            <a:extLst>
              <a:ext uri="{FF2B5EF4-FFF2-40B4-BE49-F238E27FC236}">
                <a16:creationId xmlns:a16="http://schemas.microsoft.com/office/drawing/2014/main" id="{A93BD21B-8F1F-421A-9362-5FC27A687990}"/>
              </a:ext>
            </a:extLst>
          </p:cNvPr>
          <p:cNvSpPr>
            <a:spLocks noGrp="1"/>
          </p:cNvSpPr>
          <p:nvPr>
            <p:ph idx="1"/>
          </p:nvPr>
        </p:nvSpPr>
        <p:spPr/>
        <p:txBody>
          <a:bodyPr/>
          <a:lstStyle/>
          <a:p>
            <a:r>
              <a:rPr lang="en-US" dirty="0"/>
              <a:t>Graph/Edge/Node are representations of the graph in memory. They are isolated from the </a:t>
            </a:r>
            <a:r>
              <a:rPr lang="en-US" dirty="0" err="1"/>
              <a:t>Cytoscape</a:t>
            </a:r>
            <a:r>
              <a:rPr lang="en-US" dirty="0"/>
              <a:t> data which will be added later.</a:t>
            </a:r>
          </a:p>
          <a:p>
            <a:r>
              <a:rPr lang="en-US" dirty="0" err="1"/>
              <a:t>SimpleGraphIO</a:t>
            </a:r>
            <a:r>
              <a:rPr lang="en-US" dirty="0"/>
              <a:t> can take these simple Graphs and write them to a file, independent of </a:t>
            </a:r>
            <a:r>
              <a:rPr lang="en-US" dirty="0" err="1"/>
              <a:t>Cytoscape</a:t>
            </a:r>
            <a:r>
              <a:rPr lang="en-US" dirty="0"/>
              <a:t>.</a:t>
            </a:r>
          </a:p>
          <a:p>
            <a:r>
              <a:rPr lang="en-US" dirty="0" err="1"/>
              <a:t>CytogrouperMain</a:t>
            </a:r>
            <a:r>
              <a:rPr lang="en-US" dirty="0"/>
              <a:t> handles creating data such as group and partition numbers for the graphs.</a:t>
            </a:r>
          </a:p>
          <a:p>
            <a:r>
              <a:rPr lang="en-US" dirty="0" err="1"/>
              <a:t>CygrouperAssembler</a:t>
            </a:r>
            <a:r>
              <a:rPr lang="en-US" dirty="0"/>
              <a:t> converts from Edge/Node into </a:t>
            </a:r>
            <a:r>
              <a:rPr lang="en-US" dirty="0" err="1"/>
              <a:t>CygrouperEdge</a:t>
            </a:r>
            <a:r>
              <a:rPr lang="en-US" dirty="0"/>
              <a:t>/</a:t>
            </a:r>
            <a:r>
              <a:rPr lang="en-US" dirty="0" err="1"/>
              <a:t>CygrouperNode</a:t>
            </a:r>
            <a:r>
              <a:rPr lang="en-US" dirty="0"/>
              <a:t>.</a:t>
            </a:r>
          </a:p>
        </p:txBody>
      </p:sp>
    </p:spTree>
    <p:extLst>
      <p:ext uri="{BB962C8B-B14F-4D97-AF65-F5344CB8AC3E}">
        <p14:creationId xmlns:p14="http://schemas.microsoft.com/office/powerpoint/2010/main" val="1220981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5ABC0-BE11-405B-9814-28C832CBDA57}"/>
              </a:ext>
            </a:extLst>
          </p:cNvPr>
          <p:cNvSpPr>
            <a:spLocks noGrp="1"/>
          </p:cNvSpPr>
          <p:nvPr>
            <p:ph type="title"/>
          </p:nvPr>
        </p:nvSpPr>
        <p:spPr/>
        <p:txBody>
          <a:bodyPr/>
          <a:lstStyle/>
          <a:p>
            <a:r>
              <a:rPr lang="en-US" dirty="0"/>
              <a:t>Minimal Class Diagram		</a:t>
            </a:r>
          </a:p>
        </p:txBody>
      </p:sp>
      <p:sp>
        <p:nvSpPr>
          <p:cNvPr id="3" name="Content Placeholder 2">
            <a:extLst>
              <a:ext uri="{FF2B5EF4-FFF2-40B4-BE49-F238E27FC236}">
                <a16:creationId xmlns:a16="http://schemas.microsoft.com/office/drawing/2014/main" id="{A93BD21B-8F1F-421A-9362-5FC27A687990}"/>
              </a:ext>
            </a:extLst>
          </p:cNvPr>
          <p:cNvSpPr>
            <a:spLocks noGrp="1"/>
          </p:cNvSpPr>
          <p:nvPr>
            <p:ph idx="1"/>
          </p:nvPr>
        </p:nvSpPr>
        <p:spPr/>
        <p:txBody>
          <a:bodyPr/>
          <a:lstStyle/>
          <a:p>
            <a:r>
              <a:rPr lang="en-US" sz="1800" dirty="0" err="1"/>
              <a:t>CygrouperEdge</a:t>
            </a:r>
            <a:r>
              <a:rPr lang="en-US" sz="1800" dirty="0"/>
              <a:t>/</a:t>
            </a:r>
            <a:r>
              <a:rPr lang="en-US" sz="1800" dirty="0" err="1"/>
              <a:t>CygrouperNode</a:t>
            </a:r>
            <a:r>
              <a:rPr lang="en-US" sz="1800" dirty="0"/>
              <a:t> are abstractions of edges and nodes that contain data to make it easier to assign values to them later.</a:t>
            </a:r>
          </a:p>
          <a:p>
            <a:r>
              <a:rPr lang="en-US" sz="1800" dirty="0"/>
              <a:t>Communicator is a singleton class that communicates graphs and </a:t>
            </a:r>
            <a:r>
              <a:rPr lang="en-US" sz="1800" dirty="0" err="1"/>
              <a:t>CygrouperNodes</a:t>
            </a:r>
            <a:r>
              <a:rPr lang="en-US" sz="1800" dirty="0"/>
              <a:t> with data from Subgraph Finder.</a:t>
            </a:r>
          </a:p>
          <a:p>
            <a:r>
              <a:rPr lang="en-US" sz="1800" dirty="0" err="1"/>
              <a:t>SubgraphFinderTask</a:t>
            </a:r>
            <a:r>
              <a:rPr lang="en-US" sz="1800" dirty="0"/>
              <a:t> is responsible for taking the data (including the graphs/partition numbers) provided and setting up the graph within </a:t>
            </a:r>
            <a:r>
              <a:rPr lang="en-US" sz="1800" dirty="0" err="1"/>
              <a:t>Cytoscape</a:t>
            </a:r>
            <a:r>
              <a:rPr lang="en-US" sz="1800" dirty="0"/>
              <a:t> for display.</a:t>
            </a:r>
          </a:p>
          <a:p>
            <a:r>
              <a:rPr lang="en-US" sz="1800" dirty="0"/>
              <a:t>Due to the scale of </a:t>
            </a:r>
            <a:r>
              <a:rPr lang="en-US" sz="1800" dirty="0" err="1"/>
              <a:t>CyFinder’s</a:t>
            </a:r>
            <a:r>
              <a:rPr lang="en-US" sz="1800" dirty="0"/>
              <a:t> codebase and the fact that some portions of this code are not documented well and were not worked on, the diagram may be missing connections or uses. Nonetheless, this is mostly correct. Most other classes are simply used as supplements (e.g. comparators to make sorting graphs easier).</a:t>
            </a:r>
          </a:p>
        </p:txBody>
      </p:sp>
    </p:spTree>
    <p:extLst>
      <p:ext uri="{BB962C8B-B14F-4D97-AF65-F5344CB8AC3E}">
        <p14:creationId xmlns:p14="http://schemas.microsoft.com/office/powerpoint/2010/main" val="3030987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a:t>Main algorithm </a:t>
            </a:r>
          </a:p>
        </p:txBody>
      </p:sp>
      <p:sp>
        <p:nvSpPr>
          <p:cNvPr id="3" name="Content Placeholder 2"/>
          <p:cNvSpPr>
            <a:spLocks noGrp="1"/>
          </p:cNvSpPr>
          <p:nvPr>
            <p:ph idx="1"/>
          </p:nvPr>
        </p:nvSpPr>
        <p:spPr/>
        <p:txBody>
          <a:bodyPr/>
          <a:lstStyle/>
          <a:p>
            <a:pPr marL="0" indent="0">
              <a:buNone/>
            </a:pPr>
            <a:r>
              <a:rPr lang="en-US" sz="2400" dirty="0"/>
              <a:t>The main overarching algorithm is more or less described in the “Minimal Class Diagram” slides which provides each object’s role in the total functionality of the program.</a:t>
            </a:r>
          </a:p>
        </p:txBody>
      </p:sp>
    </p:spTree>
    <p:extLst>
      <p:ext uri="{BB962C8B-B14F-4D97-AF65-F5344CB8AC3E}">
        <p14:creationId xmlns:p14="http://schemas.microsoft.com/office/powerpoint/2010/main" val="35682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Test Suites and Test Cases</a:t>
            </a:r>
          </a:p>
        </p:txBody>
      </p:sp>
      <p:sp>
        <p:nvSpPr>
          <p:cNvPr id="3" name="Content Placeholder 2"/>
          <p:cNvSpPr>
            <a:spLocks noGrp="1"/>
          </p:cNvSpPr>
          <p:nvPr>
            <p:ph idx="1"/>
          </p:nvPr>
        </p:nvSpPr>
        <p:spPr/>
        <p:txBody>
          <a:bodyPr/>
          <a:lstStyle/>
          <a:p>
            <a:r>
              <a:rPr lang="en-US" sz="1800" dirty="0"/>
              <a:t>As </a:t>
            </a:r>
            <a:r>
              <a:rPr lang="en-US" sz="1800" dirty="0" err="1"/>
              <a:t>CyFinder</a:t>
            </a:r>
            <a:r>
              <a:rPr lang="en-US" sz="1800" dirty="0"/>
              <a:t> is a plugin that requires </a:t>
            </a:r>
            <a:r>
              <a:rPr lang="en-US" sz="1800" dirty="0" err="1"/>
              <a:t>Cytoscape</a:t>
            </a:r>
            <a:r>
              <a:rPr lang="en-US" sz="1800" dirty="0"/>
              <a:t> to use, “tests” are simply manually utilizing the program as normal. There are no automated test scripts for this reasons.</a:t>
            </a:r>
          </a:p>
          <a:p>
            <a:r>
              <a:rPr lang="en-US" sz="1800" dirty="0"/>
              <a:t>Sunny Day</a:t>
            </a:r>
          </a:p>
          <a:p>
            <a:pPr lvl="1"/>
            <a:r>
              <a:rPr lang="en-US" sz="1800" dirty="0"/>
              <a:t>A sunny day test case would be utilizing the sample graph to find subgraphs. “Lung_Cancer.txt” is the preferred sample graph but any well-formatted sufficiently sized graph will work fine. Remember to make it undirected</a:t>
            </a:r>
          </a:p>
          <a:p>
            <a:r>
              <a:rPr lang="en-US" sz="1800" dirty="0"/>
              <a:t>Rainy Day</a:t>
            </a:r>
          </a:p>
          <a:p>
            <a:pPr lvl="1"/>
            <a:r>
              <a:rPr lang="en-US" sz="1800" dirty="0"/>
              <a:t>A rainy day test case would be to test input that is exceptional and have the system handle it appropriately. However, as it is now, this isn’t really done.</a:t>
            </a:r>
          </a:p>
          <a:p>
            <a:endParaRPr lang="en-US" sz="1800" dirty="0"/>
          </a:p>
        </p:txBody>
      </p:sp>
    </p:spTree>
    <p:extLst>
      <p:ext uri="{BB962C8B-B14F-4D97-AF65-F5344CB8AC3E}">
        <p14:creationId xmlns:p14="http://schemas.microsoft.com/office/powerpoint/2010/main" val="2164104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7EFED-A480-4A3B-98C6-A4CA9F821FE6}"/>
              </a:ext>
            </a:extLst>
          </p:cNvPr>
          <p:cNvSpPr>
            <a:spLocks noGrp="1"/>
          </p:cNvSpPr>
          <p:nvPr>
            <p:ph type="title"/>
          </p:nvPr>
        </p:nvSpPr>
        <p:spPr/>
        <p:txBody>
          <a:bodyPr/>
          <a:lstStyle/>
          <a:p>
            <a:r>
              <a:rPr lang="en-US" dirty="0"/>
              <a:t>Sunny Day test case</a:t>
            </a:r>
          </a:p>
        </p:txBody>
      </p:sp>
      <p:sp>
        <p:nvSpPr>
          <p:cNvPr id="3" name="Content Placeholder 2">
            <a:extLst>
              <a:ext uri="{FF2B5EF4-FFF2-40B4-BE49-F238E27FC236}">
                <a16:creationId xmlns:a16="http://schemas.microsoft.com/office/drawing/2014/main" id="{7C275085-1C49-4894-9D10-E3641162F073}"/>
              </a:ext>
            </a:extLst>
          </p:cNvPr>
          <p:cNvSpPr>
            <a:spLocks noGrp="1"/>
          </p:cNvSpPr>
          <p:nvPr>
            <p:ph idx="1"/>
          </p:nvPr>
        </p:nvSpPr>
        <p:spPr/>
        <p:txBody>
          <a:bodyPr/>
          <a:lstStyle/>
          <a:p>
            <a:r>
              <a:rPr lang="en-US" sz="1600" dirty="0"/>
              <a:t>Import sample graph</a:t>
            </a:r>
          </a:p>
          <a:p>
            <a:r>
              <a:rPr lang="en-US" sz="1600" dirty="0"/>
              <a:t>Select Bipartite/Clique conditions</a:t>
            </a:r>
          </a:p>
          <a:p>
            <a:r>
              <a:rPr lang="en-US" sz="1600" dirty="0"/>
              <a:t>Select either search method</a:t>
            </a:r>
          </a:p>
          <a:p>
            <a:r>
              <a:rPr lang="en-US" sz="1600" dirty="0"/>
              <a:t>Select Edge Preservative</a:t>
            </a:r>
          </a:p>
          <a:p>
            <a:r>
              <a:rPr lang="en-US" sz="1600" dirty="0"/>
              <a:t>Select output method</a:t>
            </a:r>
          </a:p>
          <a:p>
            <a:pPr lvl="1"/>
            <a:r>
              <a:rPr lang="en-US" sz="1600" dirty="0"/>
              <a:t>If “New child graphs” is selected, select sort order (optional)</a:t>
            </a:r>
          </a:p>
          <a:p>
            <a:r>
              <a:rPr lang="en-US" sz="1600" dirty="0"/>
              <a:t>Enter K-partite number (optional)</a:t>
            </a:r>
          </a:p>
          <a:p>
            <a:r>
              <a:rPr lang="en-US" sz="1600" dirty="0"/>
              <a:t>Select “Done” and analyze found subgraphs</a:t>
            </a:r>
          </a:p>
          <a:p>
            <a:r>
              <a:rPr lang="en-US" sz="1600" dirty="0"/>
              <a:t>Full list of test cases and expected results can be found under “System Validation” in the final project documentation</a:t>
            </a:r>
          </a:p>
        </p:txBody>
      </p:sp>
    </p:spTree>
    <p:extLst>
      <p:ext uri="{BB962C8B-B14F-4D97-AF65-F5344CB8AC3E}">
        <p14:creationId xmlns:p14="http://schemas.microsoft.com/office/powerpoint/2010/main" val="84427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a:ea typeface="ＭＳ Ｐゴシック" pitchFamily="34" charset="-128"/>
              </a:rPr>
              <a:t>Problem definition</a:t>
            </a:r>
          </a:p>
        </p:txBody>
      </p:sp>
      <p:sp>
        <p:nvSpPr>
          <p:cNvPr id="3" name="Content Placeholder 2"/>
          <p:cNvSpPr>
            <a:spLocks noGrp="1"/>
          </p:cNvSpPr>
          <p:nvPr>
            <p:ph idx="1"/>
          </p:nvPr>
        </p:nvSpPr>
        <p:spPr>
          <a:xfrm>
            <a:off x="779463" y="1524000"/>
            <a:ext cx="7583487" cy="4208463"/>
          </a:xfrm>
        </p:spPr>
        <p:txBody>
          <a:bodyPr/>
          <a:lstStyle/>
          <a:p>
            <a:pPr>
              <a:defRPr/>
            </a:pPr>
            <a:r>
              <a:rPr lang="en-US" sz="1800" dirty="0" err="1"/>
              <a:t>Cytoscape</a:t>
            </a:r>
            <a:r>
              <a:rPr lang="en-US" sz="1800" dirty="0"/>
              <a:t> is a program used for working with data and displaying networks (more commonly known as graphs), often used with biological data. Sometimes, users need to identify bipartite and clique subgraphs within their network in order to draw meaningful conclusions from their data. However, </a:t>
            </a:r>
            <a:r>
              <a:rPr lang="en-US" sz="1800" dirty="0" err="1"/>
              <a:t>Cytoscape</a:t>
            </a:r>
            <a:r>
              <a:rPr lang="en-US" sz="1800" dirty="0"/>
              <a:t> does not include this functionality by default.</a:t>
            </a:r>
          </a:p>
          <a:p>
            <a:pPr>
              <a:defRPr/>
            </a:pPr>
            <a:r>
              <a:rPr lang="en-US" sz="1800" dirty="0" err="1"/>
              <a:t>CyFinder</a:t>
            </a:r>
            <a:r>
              <a:rPr lang="en-US" sz="1800" dirty="0"/>
              <a:t> is a plugin that, at it’s core, does just that. However, it is still missing some features, and has a handful of issues. Within this project we try to improve </a:t>
            </a:r>
            <a:r>
              <a:rPr lang="en-US" sz="1800" dirty="0" err="1"/>
              <a:t>CyFinder</a:t>
            </a:r>
            <a:r>
              <a:rPr lang="en-US" sz="1800" dirty="0"/>
              <a:t> further by adding functionality and fixing up other issues that were left unfinished by the previous team, as well as do further setup for the next group of contributors.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AF077-39CC-43AB-9979-181CCF286724}"/>
              </a:ext>
            </a:extLst>
          </p:cNvPr>
          <p:cNvSpPr>
            <a:spLocks noGrp="1"/>
          </p:cNvSpPr>
          <p:nvPr>
            <p:ph type="title"/>
          </p:nvPr>
        </p:nvSpPr>
        <p:spPr/>
        <p:txBody>
          <a:bodyPr/>
          <a:lstStyle/>
          <a:p>
            <a:r>
              <a:rPr lang="en-US" dirty="0"/>
              <a:t>Rainy Day test case</a:t>
            </a:r>
          </a:p>
        </p:txBody>
      </p:sp>
      <p:sp>
        <p:nvSpPr>
          <p:cNvPr id="3" name="Content Placeholder 2">
            <a:extLst>
              <a:ext uri="{FF2B5EF4-FFF2-40B4-BE49-F238E27FC236}">
                <a16:creationId xmlns:a16="http://schemas.microsoft.com/office/drawing/2014/main" id="{96FAAB01-08E6-434B-BA63-99CB1F14F11D}"/>
              </a:ext>
            </a:extLst>
          </p:cNvPr>
          <p:cNvSpPr>
            <a:spLocks noGrp="1"/>
          </p:cNvSpPr>
          <p:nvPr>
            <p:ph idx="1"/>
          </p:nvPr>
        </p:nvSpPr>
        <p:spPr/>
        <p:txBody>
          <a:bodyPr/>
          <a:lstStyle/>
          <a:p>
            <a:r>
              <a:rPr lang="en-US" sz="2000" dirty="0"/>
              <a:t>Due to the nature of </a:t>
            </a:r>
            <a:r>
              <a:rPr lang="en-US" sz="2000" dirty="0" err="1"/>
              <a:t>CyFinder</a:t>
            </a:r>
            <a:r>
              <a:rPr lang="en-US" sz="2000" dirty="0"/>
              <a:t>, there are a lack of rainy day cases.</a:t>
            </a:r>
          </a:p>
          <a:p>
            <a:r>
              <a:rPr lang="en-US" sz="2000" dirty="0" err="1"/>
              <a:t>Cytoscape</a:t>
            </a:r>
            <a:r>
              <a:rPr lang="en-US" sz="2000" dirty="0"/>
              <a:t> itself handles the input, preventing “bad graphs” from being relevant. Meanwhile, </a:t>
            </a:r>
            <a:r>
              <a:rPr lang="en-US" sz="2000" dirty="0" err="1"/>
              <a:t>CyFinder</a:t>
            </a:r>
            <a:r>
              <a:rPr lang="en-US" sz="2000" dirty="0"/>
              <a:t> still has various issues which can cause problems and would not make for successful rainy day test cases.</a:t>
            </a:r>
          </a:p>
          <a:p>
            <a:r>
              <a:rPr lang="en-US" sz="2000" dirty="0"/>
              <a:t>However, there are a few new areas where safeguards were added. In particular, attempting to find subgraphs without a criteria, algorithm, and saving option will stop the user. Also, entering a number below 3 into the k-partite field will simply cause </a:t>
            </a:r>
            <a:r>
              <a:rPr lang="en-US" sz="2000" dirty="0" err="1"/>
              <a:t>CyFinder</a:t>
            </a:r>
            <a:r>
              <a:rPr lang="en-US" sz="2000" dirty="0"/>
              <a:t> to not attempt the arbitrary partitioning algorithm.</a:t>
            </a:r>
          </a:p>
        </p:txBody>
      </p:sp>
    </p:spTree>
    <p:extLst>
      <p:ext uri="{BB962C8B-B14F-4D97-AF65-F5344CB8AC3E}">
        <p14:creationId xmlns:p14="http://schemas.microsoft.com/office/powerpoint/2010/main" val="4202831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3" name="Content Placeholder 2"/>
          <p:cNvSpPr>
            <a:spLocks noGrp="1"/>
          </p:cNvSpPr>
          <p:nvPr>
            <p:ph idx="1"/>
          </p:nvPr>
        </p:nvSpPr>
        <p:spPr/>
        <p:txBody>
          <a:bodyPr/>
          <a:lstStyle/>
          <a:p>
            <a:r>
              <a:rPr lang="en-US" altLang="en-US" sz="1800" dirty="0"/>
              <a:t>Currently, </a:t>
            </a:r>
            <a:r>
              <a:rPr lang="en-US" altLang="en-US" sz="1800" dirty="0" err="1"/>
              <a:t>CyFinder</a:t>
            </a:r>
            <a:r>
              <a:rPr lang="en-US" altLang="en-US" sz="1800" dirty="0"/>
              <a:t> is capable of locating clique and bipartite graphs. Newly added features include the ability to assign partition numbers to make k-partite graphs, to display the graphs as trees, and to be able to properly save the graphs to a file, among other things. Whenever possible, this code was documented heavily.</a:t>
            </a:r>
          </a:p>
          <a:p>
            <a:r>
              <a:rPr lang="en-US" altLang="en-US" sz="1800" dirty="0"/>
              <a:t>As it stands, </a:t>
            </a:r>
            <a:r>
              <a:rPr lang="en-US" altLang="en-US" sz="1800" dirty="0" err="1"/>
              <a:t>CyFinder</a:t>
            </a:r>
            <a:r>
              <a:rPr lang="en-US" altLang="en-US" sz="1800" dirty="0"/>
              <a:t> still has some issues, such as causing errors when certain options are chosen, and a few other wanted features which we leave for future teams.</a:t>
            </a:r>
          </a:p>
          <a:p>
            <a:r>
              <a:rPr lang="en-US" sz="1800" dirty="0"/>
              <a:t>Contact information - PO: amondal@cs.fiu.edu</a:t>
            </a:r>
          </a:p>
        </p:txBody>
      </p:sp>
    </p:spTree>
    <p:extLst>
      <p:ext uri="{BB962C8B-B14F-4D97-AF65-F5344CB8AC3E}">
        <p14:creationId xmlns:p14="http://schemas.microsoft.com/office/powerpoint/2010/main" val="977874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7583487" cy="1044575"/>
          </a:xfrm>
        </p:spPr>
        <p:txBody>
          <a:bodyPr/>
          <a:lstStyle/>
          <a:p>
            <a:r>
              <a:rPr lang="en-US" dirty="0">
                <a:ea typeface="+mj-lt"/>
                <a:cs typeface="+mj-lt"/>
              </a:rPr>
              <a:t>Project Management</a:t>
            </a:r>
            <a:endParaRPr lang="en-US" dirty="0"/>
          </a:p>
        </p:txBody>
      </p:sp>
      <p:pic>
        <p:nvPicPr>
          <p:cNvPr id="4" name="Picture 3">
            <a:extLst>
              <a:ext uri="{FF2B5EF4-FFF2-40B4-BE49-F238E27FC236}">
                <a16:creationId xmlns:a16="http://schemas.microsoft.com/office/drawing/2014/main" id="{C04500F6-BB45-4B4A-9C9F-B476EDE7F725}"/>
              </a:ext>
            </a:extLst>
          </p:cNvPr>
          <p:cNvPicPr>
            <a:picLocks noChangeAspect="1"/>
          </p:cNvPicPr>
          <p:nvPr/>
        </p:nvPicPr>
        <p:blipFill>
          <a:blip r:embed="rId3"/>
          <a:stretch>
            <a:fillRect/>
          </a:stretch>
        </p:blipFill>
        <p:spPr>
          <a:xfrm>
            <a:off x="915832" y="1425575"/>
            <a:ext cx="7523318" cy="4518025"/>
          </a:xfrm>
          <a:prstGeom prst="rect">
            <a:avLst/>
          </a:prstGeom>
        </p:spPr>
      </p:pic>
    </p:spTree>
    <p:extLst>
      <p:ext uri="{BB962C8B-B14F-4D97-AF65-F5344CB8AC3E}">
        <p14:creationId xmlns:p14="http://schemas.microsoft.com/office/powerpoint/2010/main" val="3835447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Requirements: User Stories </a:t>
            </a:r>
          </a:p>
        </p:txBody>
      </p:sp>
      <p:sp>
        <p:nvSpPr>
          <p:cNvPr id="3" name="Content Placeholder 2"/>
          <p:cNvSpPr>
            <a:spLocks noGrp="1"/>
          </p:cNvSpPr>
          <p:nvPr>
            <p:ph idx="1"/>
          </p:nvPr>
        </p:nvSpPr>
        <p:spPr/>
        <p:txBody>
          <a:bodyPr/>
          <a:lstStyle/>
          <a:p>
            <a:r>
              <a:rPr lang="en-US" dirty="0"/>
              <a:t>Various user stories have been completed. A full list can be found in the final documentation.</a:t>
            </a:r>
          </a:p>
          <a:p>
            <a:r>
              <a:rPr lang="en-US" dirty="0"/>
              <a:t>All user stories from 1-26 except for 16, 20, and 23 are considered complete.</a:t>
            </a:r>
          </a:p>
          <a:p>
            <a:r>
              <a:rPr lang="en-US" dirty="0"/>
              <a:t>Example user story: User Story 4 – as a user, be able to arrange found subgraphs into k-partite graphs.</a:t>
            </a:r>
          </a:p>
          <a:p>
            <a:r>
              <a:rPr lang="en-US" dirty="0"/>
              <a:t>Acceptance criteria would be to do it for any valid graph within </a:t>
            </a:r>
            <a:r>
              <a:rPr lang="en-US" dirty="0" err="1"/>
              <a:t>Cytoscape</a:t>
            </a:r>
            <a:r>
              <a:rPr lang="en-US" dirty="0"/>
              <a:t> using only </a:t>
            </a:r>
            <a:r>
              <a:rPr lang="en-US" dirty="0" err="1"/>
              <a:t>CyFinder</a:t>
            </a:r>
            <a:r>
              <a:rPr lang="en-US" dirty="0"/>
              <a:t> and </a:t>
            </a:r>
            <a:r>
              <a:rPr lang="en-US" dirty="0" err="1"/>
              <a:t>Cytoscape</a:t>
            </a:r>
            <a:r>
              <a:rPr lang="en-US" dirty="0"/>
              <a:t> tools (</a:t>
            </a:r>
            <a:r>
              <a:rPr lang="en-US" dirty="0" err="1"/>
              <a:t>CyFinder</a:t>
            </a:r>
            <a:r>
              <a:rPr lang="en-US" dirty="0"/>
              <a:t> to assign values to nodes and </a:t>
            </a:r>
            <a:r>
              <a:rPr lang="en-US" dirty="0" err="1"/>
              <a:t>Cytoscape</a:t>
            </a:r>
            <a:r>
              <a:rPr lang="en-US" dirty="0"/>
              <a:t> to display nodes in sets based on values).</a:t>
            </a:r>
          </a:p>
        </p:txBody>
      </p:sp>
    </p:spTree>
    <p:extLst>
      <p:ext uri="{BB962C8B-B14F-4D97-AF65-F5344CB8AC3E}">
        <p14:creationId xmlns:p14="http://schemas.microsoft.com/office/powerpoint/2010/main" val="138143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Use Case</a:t>
            </a:r>
          </a:p>
        </p:txBody>
      </p:sp>
      <p:sp>
        <p:nvSpPr>
          <p:cNvPr id="4" name="Content Placeholder 3">
            <a:extLst>
              <a:ext uri="{FF2B5EF4-FFF2-40B4-BE49-F238E27FC236}">
                <a16:creationId xmlns:a16="http://schemas.microsoft.com/office/drawing/2014/main" id="{AC2785CF-92DF-40C2-8A3F-4D6ED0BDB553}"/>
              </a:ext>
            </a:extLst>
          </p:cNvPr>
          <p:cNvSpPr>
            <a:spLocks noGrp="1"/>
          </p:cNvSpPr>
          <p:nvPr>
            <p:ph idx="1"/>
          </p:nvPr>
        </p:nvSpPr>
        <p:spPr/>
        <p:txBody>
          <a:bodyPr/>
          <a:lstStyle/>
          <a:p>
            <a:r>
              <a:rPr lang="en-US" dirty="0" err="1">
                <a:ea typeface="ＭＳ Ｐゴシック"/>
              </a:rPr>
              <a:t>CyFinder</a:t>
            </a:r>
            <a:r>
              <a:rPr lang="en-US" dirty="0">
                <a:ea typeface="ＭＳ Ｐゴシック"/>
              </a:rPr>
              <a:t> is a plugin with one purpose, so the use cases are rather narrow.</a:t>
            </a:r>
          </a:p>
          <a:p>
            <a:r>
              <a:rPr lang="en-US" dirty="0">
                <a:ea typeface="ＭＳ Ｐゴシック"/>
              </a:rPr>
              <a:t>The use cases are basically any possible combination of options that can be selected within the </a:t>
            </a:r>
            <a:r>
              <a:rPr lang="en-US" dirty="0" err="1">
                <a:ea typeface="ＭＳ Ｐゴシック"/>
              </a:rPr>
              <a:t>CyFinder</a:t>
            </a:r>
            <a:r>
              <a:rPr lang="en-US" dirty="0">
                <a:ea typeface="ＭＳ Ｐゴシック"/>
              </a:rPr>
              <a:t> dialog (e.g. find bipartite graphs using DFS and display them in </a:t>
            </a:r>
            <a:r>
              <a:rPr lang="en-US" dirty="0" err="1">
                <a:ea typeface="ＭＳ Ｐゴシック"/>
              </a:rPr>
              <a:t>Cytoscape</a:t>
            </a:r>
            <a:r>
              <a:rPr lang="en-US" dirty="0">
                <a:ea typeface="ＭＳ Ｐゴシック"/>
              </a:rPr>
              <a:t> in descending node count order with the natural traversal k-partite number).</a:t>
            </a:r>
          </a:p>
          <a:p>
            <a:r>
              <a:rPr lang="en-US" dirty="0">
                <a:ea typeface="ＭＳ Ｐゴシック"/>
              </a:rPr>
              <a:t>The diagram on the following page shows the sequence diagram for the use case (which is essentially the sequence diagram for the whole project).</a:t>
            </a:r>
          </a:p>
          <a:p>
            <a:pPr marL="0" indent="0">
              <a:buNone/>
            </a:pPr>
            <a:r>
              <a:rPr lang="en-US" dirty="0">
                <a:ea typeface="ＭＳ Ｐゴシック"/>
              </a:rPr>
              <a:t> </a:t>
            </a:r>
            <a:endParaRPr lang="en-US" dirty="0"/>
          </a:p>
        </p:txBody>
      </p:sp>
    </p:spTree>
    <p:extLst>
      <p:ext uri="{BB962C8B-B14F-4D97-AF65-F5344CB8AC3E}">
        <p14:creationId xmlns:p14="http://schemas.microsoft.com/office/powerpoint/2010/main" val="834070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a:t>Requirements: Sequence Diagrams</a:t>
            </a:r>
          </a:p>
        </p:txBody>
      </p:sp>
      <p:pic>
        <p:nvPicPr>
          <p:cNvPr id="7" name="Picture 6">
            <a:extLst>
              <a:ext uri="{FF2B5EF4-FFF2-40B4-BE49-F238E27FC236}">
                <a16:creationId xmlns:a16="http://schemas.microsoft.com/office/drawing/2014/main" id="{D32CBB94-BA07-4803-951F-136866389C29}"/>
              </a:ext>
            </a:extLst>
          </p:cNvPr>
          <p:cNvPicPr>
            <a:picLocks noChangeAspect="1"/>
          </p:cNvPicPr>
          <p:nvPr/>
        </p:nvPicPr>
        <p:blipFill>
          <a:blip r:embed="rId3"/>
          <a:stretch>
            <a:fillRect/>
          </a:stretch>
        </p:blipFill>
        <p:spPr>
          <a:xfrm>
            <a:off x="1082221" y="1043581"/>
            <a:ext cx="6979557" cy="5018073"/>
          </a:xfrm>
          <a:prstGeom prst="rect">
            <a:avLst/>
          </a:prstGeom>
        </p:spPr>
      </p:pic>
    </p:spTree>
    <p:extLst>
      <p:ext uri="{BB962C8B-B14F-4D97-AF65-F5344CB8AC3E}">
        <p14:creationId xmlns:p14="http://schemas.microsoft.com/office/powerpoint/2010/main" val="1062316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4" y="590550"/>
            <a:ext cx="3657600" cy="1162050"/>
          </a:xfrm>
        </p:spPr>
        <p:txBody>
          <a:bodyPr wrap="square" anchor="b">
            <a:normAutofit/>
          </a:bodyPr>
          <a:lstStyle/>
          <a:p>
            <a:pPr>
              <a:lnSpc>
                <a:spcPct val="90000"/>
              </a:lnSpc>
            </a:pPr>
            <a:r>
              <a:rPr lang="en-US" dirty="0"/>
              <a:t>System Design: Architecture</a:t>
            </a:r>
          </a:p>
        </p:txBody>
      </p:sp>
      <p:pic>
        <p:nvPicPr>
          <p:cNvPr id="4" name="Picture 3">
            <a:extLst>
              <a:ext uri="{FF2B5EF4-FFF2-40B4-BE49-F238E27FC236}">
                <a16:creationId xmlns:a16="http://schemas.microsoft.com/office/drawing/2014/main" id="{1DC61D51-DCFF-4CF1-8C15-57CDAA86E876}"/>
              </a:ext>
            </a:extLst>
          </p:cNvPr>
          <p:cNvPicPr>
            <a:picLocks noChangeAspect="1"/>
          </p:cNvPicPr>
          <p:nvPr/>
        </p:nvPicPr>
        <p:blipFill>
          <a:blip r:embed="rId3"/>
          <a:stretch>
            <a:fillRect/>
          </a:stretch>
        </p:blipFill>
        <p:spPr>
          <a:xfrm>
            <a:off x="4970415" y="1839502"/>
            <a:ext cx="3380207" cy="2873175"/>
          </a:xfrm>
          <a:prstGeom prst="rect">
            <a:avLst/>
          </a:prstGeom>
          <a:noFill/>
        </p:spPr>
      </p:pic>
      <p:sp>
        <p:nvSpPr>
          <p:cNvPr id="3" name="Content Placeholder 2"/>
          <p:cNvSpPr>
            <a:spLocks noGrp="1"/>
          </p:cNvSpPr>
          <p:nvPr>
            <p:ph type="body" sz="half" idx="2"/>
          </p:nvPr>
        </p:nvSpPr>
        <p:spPr>
          <a:xfrm>
            <a:off x="779464" y="1816100"/>
            <a:ext cx="3933212" cy="4148602"/>
          </a:xfrm>
        </p:spPr>
        <p:txBody>
          <a:bodyPr wrap="square" anchor="t">
            <a:normAutofit fontScale="92500"/>
          </a:bodyPr>
          <a:lstStyle/>
          <a:p>
            <a:r>
              <a:rPr lang="en-US" dirty="0"/>
              <a:t>The system utilizes a </a:t>
            </a:r>
            <a:r>
              <a:rPr lang="en-US" b="1" dirty="0"/>
              <a:t>plugin</a:t>
            </a:r>
            <a:r>
              <a:rPr lang="en-US" dirty="0"/>
              <a:t> architecture.</a:t>
            </a:r>
          </a:p>
          <a:p>
            <a:r>
              <a:rPr lang="en-US" dirty="0" err="1"/>
              <a:t>CyFinder</a:t>
            </a:r>
            <a:r>
              <a:rPr lang="en-US" dirty="0"/>
              <a:t> is installed within </a:t>
            </a:r>
            <a:r>
              <a:rPr lang="en-US" dirty="0" err="1"/>
              <a:t>Cytoscape</a:t>
            </a:r>
            <a:r>
              <a:rPr lang="en-US" dirty="0"/>
              <a:t> and communicates with it to obtain the data to process. It then sends this data to the Subgraph Finder module which processes it and sends it back to </a:t>
            </a:r>
            <a:r>
              <a:rPr lang="en-US" dirty="0" err="1"/>
              <a:t>CyFinder</a:t>
            </a:r>
            <a:r>
              <a:rPr lang="en-US" dirty="0"/>
              <a:t> and </a:t>
            </a:r>
            <a:r>
              <a:rPr lang="en-US" dirty="0" err="1"/>
              <a:t>Cytoscape</a:t>
            </a:r>
            <a:r>
              <a:rPr lang="en-US" dirty="0"/>
              <a:t>.</a:t>
            </a:r>
          </a:p>
          <a:p>
            <a:r>
              <a:rPr lang="en-US" dirty="0"/>
              <a:t>Subgraph Finder can optionally write to files on its own.</a:t>
            </a:r>
          </a:p>
          <a:p>
            <a:r>
              <a:rPr lang="en-US" dirty="0"/>
              <a:t>We contributed to both the </a:t>
            </a:r>
            <a:r>
              <a:rPr lang="en-US" dirty="0" err="1"/>
              <a:t>CyFinder</a:t>
            </a:r>
            <a:r>
              <a:rPr lang="en-US" dirty="0"/>
              <a:t> and the Subgraph Finder modules.</a:t>
            </a:r>
          </a:p>
          <a:p>
            <a:endParaRPr lang="en-US" dirty="0"/>
          </a:p>
          <a:p>
            <a:endParaRPr lang="en-US" dirty="0"/>
          </a:p>
          <a:p>
            <a:endParaRPr lang="en-US" dirty="0"/>
          </a:p>
        </p:txBody>
      </p:sp>
    </p:spTree>
    <p:extLst>
      <p:ext uri="{BB962C8B-B14F-4D97-AF65-F5344CB8AC3E}">
        <p14:creationId xmlns:p14="http://schemas.microsoft.com/office/powerpoint/2010/main" val="4211570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Deployment</a:t>
            </a:r>
          </a:p>
        </p:txBody>
      </p:sp>
      <p:sp>
        <p:nvSpPr>
          <p:cNvPr id="3" name="Content Placeholder 2"/>
          <p:cNvSpPr>
            <a:spLocks noGrp="1"/>
          </p:cNvSpPr>
          <p:nvPr>
            <p:ph idx="1"/>
          </p:nvPr>
        </p:nvSpPr>
        <p:spPr/>
        <p:txBody>
          <a:bodyPr/>
          <a:lstStyle/>
          <a:p>
            <a:r>
              <a:rPr lang="en-US" dirty="0" err="1"/>
              <a:t>CyFinder</a:t>
            </a:r>
            <a:r>
              <a:rPr lang="en-US" dirty="0"/>
              <a:t> is a plugin that is installed into and used directly by </a:t>
            </a:r>
            <a:r>
              <a:rPr lang="en-US" dirty="0" err="1"/>
              <a:t>Cytoscape</a:t>
            </a:r>
            <a:r>
              <a:rPr lang="en-US" dirty="0"/>
              <a:t>, so it lacks a deployment process.</a:t>
            </a:r>
          </a:p>
        </p:txBody>
      </p:sp>
    </p:spTree>
    <p:extLst>
      <p:ext uri="{BB962C8B-B14F-4D97-AF65-F5344CB8AC3E}">
        <p14:creationId xmlns:p14="http://schemas.microsoft.com/office/powerpoint/2010/main" val="2858691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a:t>
            </a:r>
          </a:p>
        </p:txBody>
      </p:sp>
      <p:sp>
        <p:nvSpPr>
          <p:cNvPr id="3" name="Content Placeholder 2"/>
          <p:cNvSpPr>
            <a:spLocks noGrp="1"/>
          </p:cNvSpPr>
          <p:nvPr>
            <p:ph idx="1"/>
          </p:nvPr>
        </p:nvSpPr>
        <p:spPr/>
        <p:txBody>
          <a:bodyPr/>
          <a:lstStyle/>
          <a:p>
            <a:r>
              <a:rPr lang="en-US" dirty="0" err="1"/>
              <a:t>Cytoscape</a:t>
            </a:r>
            <a:r>
              <a:rPr lang="en-US" dirty="0"/>
              <a:t> handles data persistence as graphs/sessions can be saved or exported.</a:t>
            </a:r>
          </a:p>
          <a:p>
            <a:r>
              <a:rPr lang="en-US" dirty="0" err="1"/>
              <a:t>CyFinder</a:t>
            </a:r>
            <a:r>
              <a:rPr lang="en-US" dirty="0"/>
              <a:t> simply retrieves any data from </a:t>
            </a:r>
            <a:r>
              <a:rPr lang="en-US" dirty="0" err="1"/>
              <a:t>Cytoscape</a:t>
            </a:r>
            <a:r>
              <a:rPr lang="en-US" dirty="0"/>
              <a:t>, so </a:t>
            </a:r>
            <a:r>
              <a:rPr lang="en-US" dirty="0" err="1"/>
              <a:t>Cytoscape</a:t>
            </a:r>
            <a:r>
              <a:rPr lang="en-US" dirty="0"/>
              <a:t> also handles data security and privacy. </a:t>
            </a:r>
            <a:r>
              <a:rPr lang="en-US" dirty="0" err="1"/>
              <a:t>CyFinder</a:t>
            </a:r>
            <a:r>
              <a:rPr lang="en-US" dirty="0"/>
              <a:t> itself does not store data in between uses. Users are not expected to enter sensitive information into </a:t>
            </a:r>
            <a:r>
              <a:rPr lang="en-US" dirty="0" err="1"/>
              <a:t>Cytoscape</a:t>
            </a:r>
            <a:r>
              <a:rPr lang="en-US" dirty="0"/>
              <a:t>/</a:t>
            </a:r>
            <a:r>
              <a:rPr lang="en-US" dirty="0" err="1"/>
              <a:t>CyFinder</a:t>
            </a:r>
            <a:r>
              <a:rPr lang="en-US" dirty="0"/>
              <a:t>.</a:t>
            </a:r>
          </a:p>
        </p:txBody>
      </p:sp>
    </p:spTree>
    <p:extLst>
      <p:ext uri="{BB962C8B-B14F-4D97-AF65-F5344CB8AC3E}">
        <p14:creationId xmlns:p14="http://schemas.microsoft.com/office/powerpoint/2010/main" val="2596639212"/>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59C6E6-617C-410E-96D3-A958D65030A7}">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5d610656-f6da-46b1-9092-422d3feedac8"/>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674A6060-EB5B-4CCB-8E5A-959FF51FEA0C}">
  <ds:schemaRefs>
    <ds:schemaRef ds:uri="5d610656-f6da-46b1-9092-422d3feeda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E1D62C6-6236-4D5D-86F2-C65497B6A62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232</TotalTime>
  <Words>2005</Words>
  <Application>Microsoft Office PowerPoint</Application>
  <PresentationFormat>On-screen Show (4:3)</PresentationFormat>
  <Paragraphs>140</Paragraphs>
  <Slides>21</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Trebuchet MS</vt:lpstr>
      <vt:lpstr>Wingdings 2</vt:lpstr>
      <vt:lpstr>gold</vt:lpstr>
      <vt:lpstr>App Development for Analyzing Biological Networks Team Member(s): Kyle Pulido, Rolans Apinis Product Owner(s): Ananda Mondal Professor: Masoud Sadjadi  School of Computing and Information Sciences Florida International University</vt:lpstr>
      <vt:lpstr>Problem definition</vt:lpstr>
      <vt:lpstr>Project Management</vt:lpstr>
      <vt:lpstr>Requirements: User Stories </vt:lpstr>
      <vt:lpstr>Use Case</vt:lpstr>
      <vt:lpstr>Requirements: Sequence Diagrams</vt:lpstr>
      <vt:lpstr>System Design: Architecture</vt:lpstr>
      <vt:lpstr>System Design: Deployment</vt:lpstr>
      <vt:lpstr>System Design</vt:lpstr>
      <vt:lpstr>Minimal Class Diagram</vt:lpstr>
      <vt:lpstr>UML Diagram</vt:lpstr>
      <vt:lpstr>PowerPoint Presentation</vt:lpstr>
      <vt:lpstr>Notes</vt:lpstr>
      <vt:lpstr>Minimal Class Diagram  </vt:lpstr>
      <vt:lpstr>Minimal Class Diagram  </vt:lpstr>
      <vt:lpstr>Minimal Class Diagram  </vt:lpstr>
      <vt:lpstr>Main algorithm </vt:lpstr>
      <vt:lpstr>Test Suites and Test Cases</vt:lpstr>
      <vt:lpstr>Sunny Day test case</vt:lpstr>
      <vt:lpstr>Rainy Day test case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 Development for Analyzing Biological Networks Team Member(s): Kyle Pulido, Rolans Apinis Product Owner(s): Ananda Mondal Professor: Masoud Sadjadi  School of Computing and Information Sciences Florida International University</dc:title>
  <dc:creator>Emiya</dc:creator>
  <cp:lastModifiedBy>Emiya</cp:lastModifiedBy>
  <cp:revision>19</cp:revision>
  <dcterms:created xsi:type="dcterms:W3CDTF">2020-04-27T15:57:07Z</dcterms:created>
  <dcterms:modified xsi:type="dcterms:W3CDTF">2020-04-28T00:15:53Z</dcterms:modified>
</cp:coreProperties>
</file>